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8"/>
  </p:normalViewPr>
  <p:slideViewPr>
    <p:cSldViewPr>
      <p:cViewPr varScale="1">
        <p:scale>
          <a:sx n="105" d="100"/>
          <a:sy n="105" d="100"/>
        </p:scale>
        <p:origin x="184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1/2/21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1/2/21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1/2/21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1/2/21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1/2/21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1/2/21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1/2/21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1/2/21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1/2/21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239000" cy="2743200"/>
          </a:xfrm>
        </p:spPr>
        <p:txBody>
          <a:bodyPr>
            <a:normAutofit fontScale="90000"/>
          </a:bodyPr>
          <a:lstStyle/>
          <a:p>
            <a:br>
              <a:rPr lang="en-US" dirty="0"/>
            </a:br>
            <a:r>
              <a:rPr lang="en-US" dirty="0"/>
              <a:t>ACTS AND RULES RELATED TO ZOO AND WILD ANIMALS</a:t>
            </a:r>
            <a:endParaRPr lang="en-IN"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676400" cy="1295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381000"/>
            <a:ext cx="1905000" cy="952500"/>
          </a:xfrm>
          <a:prstGeom prst="rect">
            <a:avLst/>
          </a:prstGeom>
        </p:spPr>
      </p:pic>
      <p:sp>
        <p:nvSpPr>
          <p:cNvPr id="5" name="TextBox 4"/>
          <p:cNvSpPr txBox="1"/>
          <p:nvPr/>
        </p:nvSpPr>
        <p:spPr>
          <a:xfrm>
            <a:off x="4526604" y="4540797"/>
            <a:ext cx="4648200" cy="954107"/>
          </a:xfrm>
          <a:prstGeom prst="rect">
            <a:avLst/>
          </a:prstGeom>
          <a:noFill/>
        </p:spPr>
        <p:txBody>
          <a:bodyPr wrap="square" rtlCol="0">
            <a:spAutoFit/>
          </a:bodyPr>
          <a:lstStyle/>
          <a:p>
            <a:r>
              <a:rPr lang="en-US" sz="2800" dirty="0"/>
              <a:t>Dr. </a:t>
            </a:r>
            <a:r>
              <a:rPr lang="en-US" sz="2800" dirty="0" err="1"/>
              <a:t>Pallav</a:t>
            </a:r>
            <a:r>
              <a:rPr lang="en-US" sz="2800" dirty="0"/>
              <a:t> </a:t>
            </a:r>
            <a:r>
              <a:rPr lang="en-US" sz="2800" dirty="0" err="1"/>
              <a:t>shekhar</a:t>
            </a:r>
            <a:r>
              <a:rPr lang="en-US" sz="2800" dirty="0"/>
              <a:t> (Assistant Professor)</a:t>
            </a:r>
            <a:endParaRPr lang="en-IN" sz="2800" dirty="0"/>
          </a:p>
        </p:txBody>
      </p:sp>
    </p:spTree>
    <p:extLst>
      <p:ext uri="{BB962C8B-B14F-4D97-AF65-F5344CB8AC3E}">
        <p14:creationId xmlns:p14="http://schemas.microsoft.com/office/powerpoint/2010/main" val="118375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660000"/>
                </a:solidFill>
                <a:latin typeface="Georgia"/>
                <a:ea typeface="Times New Roman"/>
                <a:cs typeface="Helvetica"/>
              </a:rPr>
              <a:t>Other acts</a:t>
            </a:r>
            <a:br>
              <a:rPr lang="en-IN" sz="4000" dirty="0">
                <a:ea typeface="Calibri"/>
                <a:cs typeface="Mangal"/>
              </a:rPr>
            </a:br>
            <a:endParaRPr lang="en-IN" dirty="0"/>
          </a:p>
        </p:txBody>
      </p:sp>
      <p:sp>
        <p:nvSpPr>
          <p:cNvPr id="3" name="Content Placeholder 2"/>
          <p:cNvSpPr>
            <a:spLocks noGrp="1"/>
          </p:cNvSpPr>
          <p:nvPr>
            <p:ph idx="1"/>
          </p:nvPr>
        </p:nvSpPr>
        <p:spPr>
          <a:xfrm>
            <a:off x="457200" y="1219200"/>
            <a:ext cx="8229600" cy="5235608"/>
          </a:xfrm>
        </p:spPr>
        <p:txBody>
          <a:bodyPr>
            <a:normAutofit fontScale="85000" lnSpcReduction="20000"/>
          </a:bodyPr>
          <a:lstStyle/>
          <a:p>
            <a:pPr marL="64008" indent="0" algn="just">
              <a:lnSpc>
                <a:spcPct val="115000"/>
              </a:lnSpc>
              <a:spcAft>
                <a:spcPts val="1000"/>
              </a:spcAft>
              <a:buNone/>
            </a:pPr>
            <a:endParaRPr lang="en-IN" sz="2800" dirty="0">
              <a:ea typeface="Calibri"/>
              <a:cs typeface="Mangal"/>
            </a:endParaRPr>
          </a:p>
          <a:p>
            <a:pPr lvl="0" algn="just">
              <a:lnSpc>
                <a:spcPct val="115000"/>
              </a:lnSpc>
              <a:spcAft>
                <a:spcPts val="1000"/>
              </a:spcAft>
              <a:buSzPts val="1000"/>
              <a:buFont typeface="Symbol"/>
              <a:buChar char=""/>
              <a:tabLst>
                <a:tab pos="457200" algn="l"/>
              </a:tabLst>
            </a:pPr>
            <a:r>
              <a:rPr lang="en-US" dirty="0">
                <a:solidFill>
                  <a:srgbClr val="000033"/>
                </a:solidFill>
                <a:latin typeface="Georgia"/>
                <a:ea typeface="Times New Roman"/>
                <a:cs typeface="Helvetica"/>
              </a:rPr>
              <a:t>The Forest (conservation) Act, 1982. </a:t>
            </a:r>
            <a:endParaRPr lang="en-IN" sz="2800" dirty="0">
              <a:ea typeface="Calibri"/>
              <a:cs typeface="Mangal"/>
            </a:endParaRPr>
          </a:p>
          <a:p>
            <a:pPr lvl="0" algn="just">
              <a:lnSpc>
                <a:spcPct val="115000"/>
              </a:lnSpc>
              <a:spcAft>
                <a:spcPts val="1000"/>
              </a:spcAft>
              <a:buSzPts val="1000"/>
              <a:buFont typeface="Symbol"/>
              <a:buChar char=""/>
              <a:tabLst>
                <a:tab pos="457200" algn="l"/>
              </a:tabLst>
            </a:pPr>
            <a:r>
              <a:rPr lang="en-US" dirty="0">
                <a:solidFill>
                  <a:srgbClr val="000033"/>
                </a:solidFill>
                <a:latin typeface="Georgia"/>
                <a:ea typeface="Times New Roman"/>
                <a:cs typeface="Helvetica"/>
              </a:rPr>
              <a:t>The Indian Forest Act, 1927. </a:t>
            </a:r>
            <a:endParaRPr lang="en-IN" sz="2800" dirty="0">
              <a:ea typeface="Calibri"/>
              <a:cs typeface="Mangal"/>
            </a:endParaRPr>
          </a:p>
          <a:p>
            <a:pPr lvl="0" algn="just">
              <a:lnSpc>
                <a:spcPct val="115000"/>
              </a:lnSpc>
              <a:spcAft>
                <a:spcPts val="1000"/>
              </a:spcAft>
              <a:buSzPts val="1000"/>
              <a:buFont typeface="Symbol"/>
              <a:buChar char=""/>
              <a:tabLst>
                <a:tab pos="457200" algn="l"/>
              </a:tabLst>
            </a:pPr>
            <a:r>
              <a:rPr lang="en-US" dirty="0">
                <a:solidFill>
                  <a:srgbClr val="000033"/>
                </a:solidFill>
                <a:latin typeface="Georgia"/>
                <a:ea typeface="Times New Roman"/>
                <a:cs typeface="Helvetica"/>
              </a:rPr>
              <a:t>The Indian Fisheries Act, 1897. </a:t>
            </a:r>
            <a:endParaRPr lang="en-IN" sz="2800" dirty="0">
              <a:ea typeface="Calibri"/>
              <a:cs typeface="Mangal"/>
            </a:endParaRPr>
          </a:p>
          <a:p>
            <a:pPr lvl="0" algn="just">
              <a:lnSpc>
                <a:spcPct val="115000"/>
              </a:lnSpc>
              <a:spcAft>
                <a:spcPts val="1000"/>
              </a:spcAft>
              <a:buSzPts val="1000"/>
              <a:buFont typeface="Symbol"/>
              <a:buChar char=""/>
              <a:tabLst>
                <a:tab pos="457200" algn="l"/>
              </a:tabLst>
            </a:pPr>
            <a:r>
              <a:rPr lang="en-US" dirty="0">
                <a:solidFill>
                  <a:srgbClr val="000033"/>
                </a:solidFill>
                <a:latin typeface="Georgia"/>
                <a:ea typeface="Times New Roman"/>
                <a:cs typeface="Helvetica"/>
              </a:rPr>
              <a:t>Elephant preservation Act, 1879. </a:t>
            </a:r>
            <a:endParaRPr lang="en-IN" sz="2800" dirty="0">
              <a:ea typeface="Calibri"/>
              <a:cs typeface="Mangal"/>
            </a:endParaRPr>
          </a:p>
          <a:p>
            <a:pPr lvl="0" algn="just">
              <a:lnSpc>
                <a:spcPct val="115000"/>
              </a:lnSpc>
              <a:spcAft>
                <a:spcPts val="1000"/>
              </a:spcAft>
              <a:buSzPts val="1000"/>
              <a:buFont typeface="Symbol"/>
              <a:buChar char=""/>
              <a:tabLst>
                <a:tab pos="457200" algn="l"/>
              </a:tabLst>
            </a:pPr>
            <a:r>
              <a:rPr lang="en-US" dirty="0">
                <a:solidFill>
                  <a:srgbClr val="000033"/>
                </a:solidFill>
                <a:latin typeface="Georgia"/>
                <a:ea typeface="Times New Roman"/>
                <a:cs typeface="Helvetica"/>
              </a:rPr>
              <a:t>Bengal Rhinoceros Act, 1932. </a:t>
            </a:r>
            <a:endParaRPr lang="en-IN" sz="2800" dirty="0">
              <a:ea typeface="Calibri"/>
              <a:cs typeface="Mangal"/>
            </a:endParaRPr>
          </a:p>
          <a:p>
            <a:pPr lvl="0" algn="just">
              <a:lnSpc>
                <a:spcPct val="115000"/>
              </a:lnSpc>
              <a:spcAft>
                <a:spcPts val="1000"/>
              </a:spcAft>
              <a:buSzPts val="1000"/>
              <a:buFont typeface="Symbol"/>
              <a:buChar char=""/>
              <a:tabLst>
                <a:tab pos="457200" algn="l"/>
              </a:tabLst>
            </a:pPr>
            <a:r>
              <a:rPr lang="en-US" dirty="0">
                <a:solidFill>
                  <a:srgbClr val="000033"/>
                </a:solidFill>
                <a:latin typeface="Georgia"/>
                <a:ea typeface="Times New Roman"/>
                <a:cs typeface="Helvetica"/>
              </a:rPr>
              <a:t>Bombay Wild animal and wild birds Protection Act, 1951. </a:t>
            </a:r>
            <a:endParaRPr lang="en-IN" sz="2800" dirty="0">
              <a:ea typeface="Calibri"/>
              <a:cs typeface="Mangal"/>
            </a:endParaRPr>
          </a:p>
          <a:p>
            <a:pPr lvl="0" algn="just">
              <a:lnSpc>
                <a:spcPct val="115000"/>
              </a:lnSpc>
              <a:spcAft>
                <a:spcPts val="1000"/>
              </a:spcAft>
              <a:buSzPts val="1000"/>
              <a:buFont typeface="Symbol"/>
              <a:buChar char=""/>
              <a:tabLst>
                <a:tab pos="457200" algn="l"/>
              </a:tabLst>
            </a:pPr>
            <a:r>
              <a:rPr lang="en-US" dirty="0">
                <a:solidFill>
                  <a:srgbClr val="000033"/>
                </a:solidFill>
                <a:latin typeface="Georgia"/>
                <a:ea typeface="Times New Roman"/>
                <a:cs typeface="Helvetica"/>
              </a:rPr>
              <a:t>The Cruelty against animals Act, 1960. </a:t>
            </a:r>
            <a:endParaRPr lang="en-IN" sz="2800" dirty="0">
              <a:ea typeface="Calibri"/>
              <a:cs typeface="Mangal"/>
            </a:endParaRPr>
          </a:p>
          <a:p>
            <a:endParaRPr lang="en-IN" dirty="0"/>
          </a:p>
        </p:txBody>
      </p:sp>
    </p:spTree>
    <p:extLst>
      <p:ext uri="{BB962C8B-B14F-4D97-AF65-F5344CB8AC3E}">
        <p14:creationId xmlns:p14="http://schemas.microsoft.com/office/powerpoint/2010/main" val="3352681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Wildlife Protection Act, 1972 </a:t>
            </a:r>
            <a:br>
              <a:rPr lang="en-IN" dirty="0"/>
            </a:br>
            <a:endParaRPr lang="en-IN" dirty="0"/>
          </a:p>
        </p:txBody>
      </p:sp>
      <p:sp>
        <p:nvSpPr>
          <p:cNvPr id="3" name="Content Placeholder 2"/>
          <p:cNvSpPr>
            <a:spLocks noGrp="1"/>
          </p:cNvSpPr>
          <p:nvPr>
            <p:ph idx="1"/>
          </p:nvPr>
        </p:nvSpPr>
        <p:spPr>
          <a:xfrm>
            <a:off x="228600" y="1295400"/>
            <a:ext cx="8458200" cy="5181600"/>
          </a:xfrm>
        </p:spPr>
        <p:txBody>
          <a:bodyPr>
            <a:normAutofit/>
          </a:bodyPr>
          <a:lstStyle/>
          <a:p>
            <a:pPr lvl="0"/>
            <a:r>
              <a:rPr lang="en-US" dirty="0"/>
              <a:t>This was amended in the year 1991. </a:t>
            </a:r>
            <a:endParaRPr lang="en-IN" dirty="0"/>
          </a:p>
          <a:p>
            <a:r>
              <a:rPr lang="en-US" dirty="0"/>
              <a:t>According to this act, “Wildlife” is defined as ‘any animal, bee, butterflies, </a:t>
            </a:r>
            <a:r>
              <a:rPr lang="en-US" dirty="0" err="1"/>
              <a:t>crustaceae</a:t>
            </a:r>
            <a:r>
              <a:rPr lang="en-US" dirty="0"/>
              <a:t>, fish and moths and aquatic or land vegetation’. </a:t>
            </a:r>
          </a:p>
          <a:p>
            <a:r>
              <a:rPr lang="en-US" dirty="0"/>
              <a:t>Thus it is to be understood that Wildlife is the term that embraces all life forms that are wild or care themselves. There are many important </a:t>
            </a:r>
            <a:r>
              <a:rPr lang="en-US" sz="3200" b="1" dirty="0"/>
              <a:t>sections</a:t>
            </a:r>
            <a:r>
              <a:rPr lang="en-US" dirty="0"/>
              <a:t> of this act which are to be understood </a:t>
            </a:r>
            <a:endParaRPr lang="en-IN" dirty="0"/>
          </a:p>
        </p:txBody>
      </p:sp>
    </p:spTree>
    <p:extLst>
      <p:ext uri="{BB962C8B-B14F-4D97-AF65-F5344CB8AC3E}">
        <p14:creationId xmlns:p14="http://schemas.microsoft.com/office/powerpoint/2010/main" val="259696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SECTION-18</a:t>
            </a:r>
            <a:endParaRPr lang="en-IN"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b="1" dirty="0"/>
              <a:t>Declaration of Sanctuary</a:t>
            </a:r>
            <a:endParaRPr lang="en-IN" dirty="0"/>
          </a:p>
          <a:p>
            <a:r>
              <a:rPr lang="en-US" dirty="0"/>
              <a:t>The State Government may by notification declare its intention to constitute any area or area comprised with any reserve forest or territorial waters as Sanctuary if it considers that such area is of adequate ecological faunal, floral, geomorphological, natural or zoological significance for the purpose of protecting, propagating or developing wildlife or its environment</a:t>
            </a:r>
            <a:endParaRPr lang="en-IN" dirty="0"/>
          </a:p>
        </p:txBody>
      </p:sp>
    </p:spTree>
    <p:extLst>
      <p:ext uri="{BB962C8B-B14F-4D97-AF65-F5344CB8AC3E}">
        <p14:creationId xmlns:p14="http://schemas.microsoft.com/office/powerpoint/2010/main" val="145230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4953000" cy="1399032"/>
          </a:xfrm>
        </p:spPr>
        <p:txBody>
          <a:bodyPr/>
          <a:lstStyle/>
          <a:p>
            <a:r>
              <a:rPr lang="en-US" dirty="0"/>
              <a:t>SECTION 27</a:t>
            </a:r>
            <a:endParaRPr lang="en-IN" dirty="0"/>
          </a:p>
        </p:txBody>
      </p:sp>
      <p:sp>
        <p:nvSpPr>
          <p:cNvPr id="3" name="Content Placeholder 2"/>
          <p:cNvSpPr>
            <a:spLocks noGrp="1"/>
          </p:cNvSpPr>
          <p:nvPr>
            <p:ph idx="1"/>
          </p:nvPr>
        </p:nvSpPr>
        <p:spPr>
          <a:xfrm>
            <a:off x="152400" y="1143000"/>
            <a:ext cx="8839200" cy="5638800"/>
          </a:xfrm>
        </p:spPr>
        <p:txBody>
          <a:bodyPr>
            <a:normAutofit fontScale="92500" lnSpcReduction="20000"/>
          </a:bodyPr>
          <a:lstStyle/>
          <a:p>
            <a:r>
              <a:rPr lang="en-US" b="1" dirty="0"/>
              <a:t>Restriction of entry in Sanctuary </a:t>
            </a:r>
            <a:endParaRPr lang="en-IN" sz="2800" dirty="0"/>
          </a:p>
          <a:p>
            <a:pPr lvl="0"/>
            <a:r>
              <a:rPr lang="en-US" dirty="0"/>
              <a:t>No person other than </a:t>
            </a:r>
            <a:endParaRPr lang="en-IN" sz="2800" dirty="0"/>
          </a:p>
          <a:p>
            <a:pPr lvl="1"/>
            <a:r>
              <a:rPr lang="en-US" dirty="0"/>
              <a:t>a public servant on duty </a:t>
            </a:r>
            <a:endParaRPr lang="en-IN" sz="2400" dirty="0"/>
          </a:p>
          <a:p>
            <a:pPr lvl="1"/>
            <a:r>
              <a:rPr lang="en-US" dirty="0"/>
              <a:t>a person who has been permitted by the Chief Warden or the authorized officer to reside within limits of the sanctuary. </a:t>
            </a:r>
            <a:endParaRPr lang="en-IN" sz="2400" dirty="0"/>
          </a:p>
          <a:p>
            <a:pPr lvl="1"/>
            <a:r>
              <a:rPr lang="en-US" dirty="0"/>
              <a:t>a person who has any right over immovable property within limits of the sanctuary. </a:t>
            </a:r>
            <a:endParaRPr lang="en-IN" sz="2400" dirty="0"/>
          </a:p>
          <a:p>
            <a:pPr lvl="1"/>
            <a:r>
              <a:rPr lang="en-US" dirty="0"/>
              <a:t>a person passing through the sanctuary along a public highway and </a:t>
            </a:r>
            <a:endParaRPr lang="en-IN" sz="2400" dirty="0"/>
          </a:p>
          <a:p>
            <a:pPr lvl="1"/>
            <a:r>
              <a:rPr lang="en-US" dirty="0"/>
              <a:t>the dependents of the person classified in class (1), (2), (3) </a:t>
            </a:r>
            <a:endParaRPr lang="en-IN" sz="2400" dirty="0"/>
          </a:p>
          <a:p>
            <a:r>
              <a:rPr lang="en-US" dirty="0"/>
              <a:t>shall enter and reside in the sanctuary, except under and in accordance with the conditions of a permit granted under section 28</a:t>
            </a:r>
            <a:endParaRPr lang="en-IN" dirty="0"/>
          </a:p>
        </p:txBody>
      </p:sp>
    </p:spTree>
    <p:extLst>
      <p:ext uri="{BB962C8B-B14F-4D97-AF65-F5344CB8AC3E}">
        <p14:creationId xmlns:p14="http://schemas.microsoft.com/office/powerpoint/2010/main" val="132081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76200"/>
            <a:ext cx="4572000" cy="1399032"/>
          </a:xfrm>
        </p:spPr>
        <p:txBody>
          <a:bodyPr/>
          <a:lstStyle/>
          <a:p>
            <a:r>
              <a:rPr lang="en-US" dirty="0"/>
              <a:t>SECTION 28</a:t>
            </a:r>
            <a:endParaRPr lang="en-IN" dirty="0"/>
          </a:p>
        </p:txBody>
      </p:sp>
      <p:sp>
        <p:nvSpPr>
          <p:cNvPr id="3" name="Content Placeholder 2"/>
          <p:cNvSpPr>
            <a:spLocks noGrp="1"/>
          </p:cNvSpPr>
          <p:nvPr>
            <p:ph idx="1"/>
          </p:nvPr>
        </p:nvSpPr>
        <p:spPr>
          <a:xfrm>
            <a:off x="76200" y="1219200"/>
            <a:ext cx="8915400" cy="5486400"/>
          </a:xfrm>
        </p:spPr>
        <p:txBody>
          <a:bodyPr>
            <a:normAutofit fontScale="92500" lnSpcReduction="20000"/>
          </a:bodyPr>
          <a:lstStyle/>
          <a:p>
            <a:pPr marL="64008" indent="0">
              <a:buNone/>
            </a:pPr>
            <a:r>
              <a:rPr lang="en-US" b="1" dirty="0"/>
              <a:t>     Grant of permit</a:t>
            </a:r>
            <a:endParaRPr lang="en-IN" sz="2800" dirty="0"/>
          </a:p>
          <a:p>
            <a:pPr lvl="0"/>
            <a:r>
              <a:rPr lang="en-US" dirty="0"/>
              <a:t>The Chief Wildlife Warden may on application grant to any person a permit to enter or reside in a sanctuary for all (or) any of the following purpose: </a:t>
            </a:r>
            <a:endParaRPr lang="en-IN" sz="2800" dirty="0"/>
          </a:p>
          <a:p>
            <a:pPr lvl="1"/>
            <a:r>
              <a:rPr lang="en-US" dirty="0"/>
              <a:t>Investigation or study of Wildlife and purposes of ancillary or incidental threats. </a:t>
            </a:r>
            <a:endParaRPr lang="en-IN" sz="2400" dirty="0"/>
          </a:p>
          <a:p>
            <a:pPr lvl="1"/>
            <a:r>
              <a:rPr lang="en-US" dirty="0"/>
              <a:t>Photography </a:t>
            </a:r>
            <a:endParaRPr lang="en-IN" sz="2400" dirty="0"/>
          </a:p>
          <a:p>
            <a:pPr lvl="1"/>
            <a:r>
              <a:rPr lang="en-US" dirty="0"/>
              <a:t>Scientific research </a:t>
            </a:r>
            <a:endParaRPr lang="en-IN" sz="2400" dirty="0"/>
          </a:p>
          <a:p>
            <a:pPr lvl="1"/>
            <a:r>
              <a:rPr lang="en-US" dirty="0"/>
              <a:t>Tourism </a:t>
            </a:r>
            <a:endParaRPr lang="en-IN" sz="2400" dirty="0"/>
          </a:p>
          <a:p>
            <a:pPr lvl="1"/>
            <a:r>
              <a:rPr lang="en-US" dirty="0"/>
              <a:t>Transaction of any lawful business with any person residing in the sanctuary. </a:t>
            </a:r>
            <a:endParaRPr lang="en-IN" sz="2400" dirty="0"/>
          </a:p>
          <a:p>
            <a:r>
              <a:rPr lang="en-US" dirty="0"/>
              <a:t>A permit to enter or reside in a sanctuary shall be issued subject to such conditions and on payment of such fee as may be prescribed. </a:t>
            </a:r>
            <a:endParaRPr lang="en-IN" dirty="0"/>
          </a:p>
        </p:txBody>
      </p:sp>
    </p:spTree>
    <p:extLst>
      <p:ext uri="{BB962C8B-B14F-4D97-AF65-F5344CB8AC3E}">
        <p14:creationId xmlns:p14="http://schemas.microsoft.com/office/powerpoint/2010/main" val="95271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33 A</a:t>
            </a:r>
            <a:endParaRPr lang="en-IN" dirty="0"/>
          </a:p>
        </p:txBody>
      </p:sp>
      <p:sp>
        <p:nvSpPr>
          <p:cNvPr id="3" name="Content Placeholder 2"/>
          <p:cNvSpPr>
            <a:spLocks noGrp="1"/>
          </p:cNvSpPr>
          <p:nvPr>
            <p:ph idx="1"/>
          </p:nvPr>
        </p:nvSpPr>
        <p:spPr/>
        <p:txBody>
          <a:bodyPr>
            <a:normAutofit/>
          </a:bodyPr>
          <a:lstStyle/>
          <a:p>
            <a:pPr marL="64008" indent="0">
              <a:buNone/>
            </a:pPr>
            <a:r>
              <a:rPr lang="en-US" b="1" dirty="0"/>
              <a:t>    Immunization of Livestock</a:t>
            </a:r>
            <a:endParaRPr lang="en-IN" dirty="0"/>
          </a:p>
          <a:p>
            <a:pPr lvl="0"/>
            <a:r>
              <a:rPr lang="en-US" dirty="0"/>
              <a:t>The Chief Wildlife Warden shall take such measures in such manner as may be prescribed, for immunization against communicable diseases of livestock kept in or within 5 </a:t>
            </a:r>
            <a:r>
              <a:rPr lang="en-US" dirty="0" err="1"/>
              <a:t>kms</a:t>
            </a:r>
            <a:r>
              <a:rPr lang="en-US" dirty="0"/>
              <a:t> of the sanctuary. </a:t>
            </a:r>
            <a:endParaRPr lang="en-IN" dirty="0"/>
          </a:p>
          <a:p>
            <a:pPr lvl="0"/>
            <a:r>
              <a:rPr lang="en-US" dirty="0"/>
              <a:t>No person shall take or cause to be taken or grazed any livestock in a sanctuary without getting it immunized. </a:t>
            </a:r>
            <a:endParaRPr lang="en-IN" dirty="0"/>
          </a:p>
          <a:p>
            <a:endParaRPr lang="en-IN" dirty="0"/>
          </a:p>
        </p:txBody>
      </p:sp>
    </p:spTree>
    <p:extLst>
      <p:ext uri="{BB962C8B-B14F-4D97-AF65-F5344CB8AC3E}">
        <p14:creationId xmlns:p14="http://schemas.microsoft.com/office/powerpoint/2010/main" val="905626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4038600" cy="639762"/>
          </a:xfrm>
        </p:spPr>
        <p:txBody>
          <a:bodyPr>
            <a:normAutofit fontScale="90000"/>
          </a:bodyPr>
          <a:lstStyle/>
          <a:p>
            <a:r>
              <a:rPr lang="en-US" dirty="0"/>
              <a:t>SCHEDULES</a:t>
            </a:r>
            <a:endParaRPr lang="en-IN"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6106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93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62000" y="609600"/>
            <a:ext cx="8077200" cy="566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8623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686800" cy="6248400"/>
          </a:xfrm>
        </p:spPr>
        <p:txBody>
          <a:bodyPr>
            <a:normAutofit fontScale="85000" lnSpcReduction="20000"/>
          </a:bodyPr>
          <a:lstStyle/>
          <a:p>
            <a:pPr marL="64008" indent="0">
              <a:buNone/>
            </a:pPr>
            <a:r>
              <a:rPr lang="en-US" b="1" dirty="0"/>
              <a:t>      Following are the important definitions in this:</a:t>
            </a:r>
            <a:r>
              <a:rPr lang="en-US" dirty="0"/>
              <a:t> </a:t>
            </a:r>
          </a:p>
          <a:p>
            <a:pPr marL="64008" indent="0">
              <a:buNone/>
            </a:pPr>
            <a:endParaRPr lang="en-IN" dirty="0"/>
          </a:p>
          <a:p>
            <a:pPr lvl="0"/>
            <a:r>
              <a:rPr lang="en-US" dirty="0"/>
              <a:t>‘Chairperson’ means the chairperson of the National Biodiversity Authority (NBA) or as to case may be of the State Biodiversity Board. </a:t>
            </a:r>
            <a:endParaRPr lang="en-IN" dirty="0"/>
          </a:p>
          <a:p>
            <a:pPr lvl="0"/>
            <a:r>
              <a:rPr lang="en-US" dirty="0"/>
              <a:t>‘Member’ means a member of the National Biodiversity Authority (NBA) or a State Biodiversity Board and includes the Chairperson. </a:t>
            </a:r>
            <a:endParaRPr lang="en-IN" dirty="0"/>
          </a:p>
          <a:p>
            <a:pPr lvl="0"/>
            <a:r>
              <a:rPr lang="en-US" dirty="0"/>
              <a:t>Bio-survey and Bio-utilization means survey or collection of species, sub species, genus, components and extracts of biological resource for any purpose and includes characterization, </a:t>
            </a:r>
            <a:r>
              <a:rPr lang="en-US" dirty="0" err="1"/>
              <a:t>inventorisation</a:t>
            </a:r>
            <a:r>
              <a:rPr lang="en-US" dirty="0"/>
              <a:t> and bioassay. </a:t>
            </a:r>
            <a:endParaRPr lang="en-IN" dirty="0"/>
          </a:p>
          <a:p>
            <a:pPr lvl="0"/>
            <a:r>
              <a:rPr lang="en-US" dirty="0"/>
              <a:t>“Value added products” means products containing potions or extracts of animals as well as the plants in unrecognizable and physically inseparable form </a:t>
            </a:r>
            <a:endParaRPr lang="en-IN" dirty="0"/>
          </a:p>
          <a:p>
            <a:endParaRPr lang="en-IN" dirty="0"/>
          </a:p>
        </p:txBody>
      </p:sp>
    </p:spTree>
    <p:extLst>
      <p:ext uri="{BB962C8B-B14F-4D97-AF65-F5344CB8AC3E}">
        <p14:creationId xmlns:p14="http://schemas.microsoft.com/office/powerpoint/2010/main" val="1186511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205</TotalTime>
  <Words>592</Words>
  <Application>Microsoft Macintosh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Century Gothic</vt:lpstr>
      <vt:lpstr>Georgia</vt:lpstr>
      <vt:lpstr>Symbol</vt:lpstr>
      <vt:lpstr>Verdana</vt:lpstr>
      <vt:lpstr>Wingdings 2</vt:lpstr>
      <vt:lpstr>Verve</vt:lpstr>
      <vt:lpstr> ACTS AND RULES RELATED TO ZOO AND WILD ANIMALS</vt:lpstr>
      <vt:lpstr>Wildlife Protection Act, 1972  </vt:lpstr>
      <vt:lpstr>SECTION-18</vt:lpstr>
      <vt:lpstr>SECTION 27</vt:lpstr>
      <vt:lpstr>SECTION 28</vt:lpstr>
      <vt:lpstr>SECTION 33 A</vt:lpstr>
      <vt:lpstr>SCHEDULES</vt:lpstr>
      <vt:lpstr>PowerPoint Presentation</vt:lpstr>
      <vt:lpstr>PowerPoint Presentation</vt:lpstr>
      <vt:lpstr>Other 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AND RULES RELATED TO ZOO AND WILD ANIMALS</dc:title>
  <dc:creator>ANANT KISHOR</dc:creator>
  <cp:lastModifiedBy>dr pallav shekhar</cp:lastModifiedBy>
  <cp:revision>11</cp:revision>
  <dcterms:created xsi:type="dcterms:W3CDTF">2006-08-16T00:00:00Z</dcterms:created>
  <dcterms:modified xsi:type="dcterms:W3CDTF">2021-01-02T15:42:05Z</dcterms:modified>
</cp:coreProperties>
</file>