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3" r:id="rId7"/>
    <p:sldId id="265" r:id="rId8"/>
    <p:sldId id="264" r:id="rId9"/>
    <p:sldId id="267" r:id="rId10"/>
    <p:sldId id="274" r:id="rId11"/>
    <p:sldId id="269" r:id="rId12"/>
    <p:sldId id="275" r:id="rId13"/>
    <p:sldId id="271" r:id="rId14"/>
    <p:sldId id="276" r:id="rId15"/>
    <p:sldId id="272" r:id="rId16"/>
    <p:sldId id="273" r:id="rId17"/>
    <p:sldId id="257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68"/>
  </p:normalViewPr>
  <p:slideViewPr>
    <p:cSldViewPr>
      <p:cViewPr varScale="1">
        <p:scale>
          <a:sx n="105" d="100"/>
          <a:sy n="105" d="100"/>
        </p:scale>
        <p:origin x="1840" y="2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1/2/21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15900" y="5589240"/>
            <a:ext cx="8686800" cy="108012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Department of Veterinary  Medicine </a:t>
            </a:r>
            <a:b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Bihar Veterinary College, Patna – 800 014</a:t>
            </a:r>
            <a:b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(BASU, Patna)</a:t>
            </a:r>
          </a:p>
        </p:txBody>
      </p:sp>
      <p:sp>
        <p:nvSpPr>
          <p:cNvPr id="2052" name="TextBox 5"/>
          <p:cNvSpPr txBox="1">
            <a:spLocks noChangeArrowheads="1"/>
          </p:cNvSpPr>
          <p:nvPr/>
        </p:nvSpPr>
        <p:spPr bwMode="auto">
          <a:xfrm>
            <a:off x="685800" y="4365104"/>
            <a:ext cx="77724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Dr. </a:t>
            </a:r>
            <a:r>
              <a:rPr lang="en-US" sz="2400" b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Ranveer</a:t>
            </a:r>
            <a:r>
              <a:rPr lang="en-US" sz="24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 Kumar Sinha</a:t>
            </a:r>
            <a:br>
              <a:rPr lang="en-US" sz="24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4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Assistant Professor cum Junior Scientist</a:t>
            </a:r>
          </a:p>
          <a:p>
            <a:pPr algn="ctr"/>
            <a:r>
              <a:rPr lang="en-US" sz="24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E-mail: ranveervet@rediffmail.com</a:t>
            </a:r>
          </a:p>
        </p:txBody>
      </p:sp>
      <p:sp>
        <p:nvSpPr>
          <p:cNvPr id="7" name="Rectangle 6"/>
          <p:cNvSpPr/>
          <p:nvPr/>
        </p:nvSpPr>
        <p:spPr>
          <a:xfrm>
            <a:off x="827584" y="260649"/>
            <a:ext cx="806489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Diseases of Respiratory System(Class-7)</a:t>
            </a:r>
          </a:p>
          <a:p>
            <a:pPr algn="ctr"/>
            <a:r>
              <a:rPr lang="en-IN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800" dirty="0">
                <a:solidFill>
                  <a:srgbClr val="FF0000"/>
                </a:solidFill>
              </a:rPr>
              <a:t>Chronic obstructive Pulmonary Disease (COPD) </a:t>
            </a:r>
            <a:r>
              <a:rPr lang="en-US" sz="2800" b="1" dirty="0">
                <a:solidFill>
                  <a:srgbClr val="FF0000"/>
                </a:solidFill>
              </a:rPr>
              <a:t> </a:t>
            </a:r>
            <a:r>
              <a:rPr lang="en-IN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554494578"/>
      </p:ext>
    </p:extLst>
  </p:cSld>
  <p:clrMapOvr>
    <a:masterClrMapping/>
  </p:clrMapOvr>
  <p:transition>
    <p:zoom dir="in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21&#10;Heaves line&#10; 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00166" y="857232"/>
            <a:ext cx="6076950" cy="45624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571504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FF0000"/>
                </a:solidFill>
              </a:rPr>
              <a:t>Clinical findings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44" y="714356"/>
            <a:ext cx="8543956" cy="6000792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/>
              <a:t>6- Auscultation of the lungs reveals</a:t>
            </a:r>
          </a:p>
          <a:p>
            <a:r>
              <a:rPr lang="en-US" dirty="0"/>
              <a:t>wheezing and </a:t>
            </a:r>
            <a:r>
              <a:rPr lang="en-US" dirty="0" err="1"/>
              <a:t>crakling</a:t>
            </a:r>
            <a:r>
              <a:rPr lang="en-US" dirty="0"/>
              <a:t> sounds occur at the end of inspiration and the end of expiration (placement of plastic bag over the horse's nostrils for 1 minute will cause the horse to hyperventilate and abnormal sounds are more pronounced)</a:t>
            </a:r>
          </a:p>
          <a:p>
            <a:r>
              <a:rPr lang="en-US" dirty="0" err="1"/>
              <a:t>Pleuritic</a:t>
            </a:r>
            <a:r>
              <a:rPr lang="en-US" dirty="0"/>
              <a:t> friction rub may be </a:t>
            </a:r>
            <a:r>
              <a:rPr lang="en-US" dirty="0" err="1"/>
              <a:t>auscultated</a:t>
            </a:r>
            <a:r>
              <a:rPr lang="en-US" dirty="0"/>
              <a:t> over the chest</a:t>
            </a:r>
          </a:p>
          <a:p>
            <a:pPr>
              <a:buNone/>
            </a:pPr>
            <a:r>
              <a:rPr lang="en-US" dirty="0"/>
              <a:t>7- Percussion of the thorax hyper-resonant sound and also revealed an increase in the area of resonance by as much as 1 – 2 </a:t>
            </a:r>
            <a:r>
              <a:rPr lang="en-US" dirty="0" err="1"/>
              <a:t>intercostal</a:t>
            </a:r>
            <a:r>
              <a:rPr lang="en-US" dirty="0"/>
              <a:t> spaces caudally.</a:t>
            </a:r>
          </a:p>
          <a:p>
            <a:pPr>
              <a:buNone/>
            </a:pPr>
            <a:r>
              <a:rPr lang="en-US" dirty="0"/>
              <a:t>8- increasing in heart rate up to 50- 60/min in advanced cases of COPD due to pulmonary arterial hypertension.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 descr="25&#10;Breathing bag to hyperventilate&#10; 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00166" y="1071546"/>
            <a:ext cx="6076950" cy="45624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Diagnosis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 ( I) History</a:t>
            </a:r>
          </a:p>
          <a:p>
            <a:r>
              <a:rPr lang="en-US" dirty="0"/>
              <a:t>(II) Clinical findings</a:t>
            </a:r>
          </a:p>
          <a:p>
            <a:r>
              <a:rPr lang="en-US" dirty="0"/>
              <a:t>Lab. Diagnosis</a:t>
            </a:r>
          </a:p>
          <a:p>
            <a:r>
              <a:rPr lang="en-US" dirty="0"/>
              <a:t>Blood gas analysis in COPD reveal PaO2 below normal and PaCO2 is increased.</a:t>
            </a:r>
          </a:p>
          <a:p>
            <a:r>
              <a:rPr lang="en-US" dirty="0"/>
              <a:t>Cytological examination of </a:t>
            </a:r>
            <a:r>
              <a:rPr lang="en-US" dirty="0" err="1"/>
              <a:t>tracheobronchial</a:t>
            </a:r>
            <a:r>
              <a:rPr lang="en-US" dirty="0"/>
              <a:t> aspirates with COPO reveal excessive mucus and neutrophils.</a:t>
            </a:r>
          </a:p>
          <a:p>
            <a:r>
              <a:rPr lang="en-US" dirty="0"/>
              <a:t>Endoscopic examination of upper respiratory tract (mucus and inflammation).</a:t>
            </a:r>
          </a:p>
          <a:p>
            <a:r>
              <a:rPr lang="en-US" dirty="0"/>
              <a:t>Radiographic examination of thorax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 descr="31&#10;videoendoscopic photograph showing large amounts&#10;of mucous in the airways of a COPD-afflicted horse&#10; 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00166" y="1071546"/>
            <a:ext cx="6076950" cy="45624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500066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FF0000"/>
                </a:solidFill>
              </a:rPr>
              <a:t>Treatment and Control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44" y="642918"/>
            <a:ext cx="8543956" cy="607223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/>
              <a:t>There is no specific cure, treatment is palliative. </a:t>
            </a:r>
          </a:p>
          <a:p>
            <a:pPr>
              <a:buNone/>
            </a:pPr>
            <a:r>
              <a:rPr lang="en-US" dirty="0"/>
              <a:t>1- The provision of fresh air, as the horse should be kept permanently in the open air.</a:t>
            </a:r>
          </a:p>
          <a:p>
            <a:pPr>
              <a:buNone/>
            </a:pPr>
            <a:r>
              <a:rPr lang="en-US" dirty="0"/>
              <a:t>2- Avoid exposure of the horse to dust, therefore wood chippings or saw dust should be used for bedding instead of straw.</a:t>
            </a:r>
          </a:p>
          <a:p>
            <a:pPr>
              <a:buNone/>
            </a:pPr>
            <a:r>
              <a:rPr lang="en-US" dirty="0"/>
              <a:t>3- Corticosteroids, such as </a:t>
            </a:r>
            <a:r>
              <a:rPr lang="en-US" dirty="0" err="1"/>
              <a:t>dexamethazone</a:t>
            </a:r>
            <a:r>
              <a:rPr lang="en-US" dirty="0"/>
              <a:t> 25mg/ animal IM every 2nd day for up to 2 weeks may give remarkable results because of their </a:t>
            </a:r>
            <a:r>
              <a:rPr lang="en-US" dirty="0" err="1"/>
              <a:t>antinflammatory</a:t>
            </a:r>
            <a:r>
              <a:rPr lang="en-US" dirty="0"/>
              <a:t> effect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500066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FF0000"/>
                </a:solidFill>
              </a:rPr>
              <a:t>Treatment and Control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44" y="714356"/>
            <a:ext cx="8543956" cy="6000792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/>
              <a:t>4- Bronchodilators</a:t>
            </a:r>
          </a:p>
          <a:p>
            <a:r>
              <a:rPr lang="en-US" dirty="0"/>
              <a:t>a-</a:t>
            </a:r>
            <a:r>
              <a:rPr lang="en-US" dirty="0" err="1"/>
              <a:t>isoprenaline</a:t>
            </a:r>
            <a:r>
              <a:rPr lang="en-US" dirty="0"/>
              <a:t> inhalation is a </a:t>
            </a:r>
            <a:r>
              <a:rPr lang="en-US" dirty="0" err="1"/>
              <a:t>sympathomimetic</a:t>
            </a:r>
            <a:r>
              <a:rPr lang="en-US" dirty="0"/>
              <a:t> drug which stimulate beta-1 (cardiac) and beta2 (smooth muscle) receptors causing cardiac stimulation and bronchial muscle relaxation (temporary relief for 1-2 hrs.)</a:t>
            </a:r>
          </a:p>
          <a:p>
            <a:r>
              <a:rPr lang="en-US" dirty="0"/>
              <a:t>b- </a:t>
            </a:r>
            <a:r>
              <a:rPr lang="en-US" dirty="0" err="1"/>
              <a:t>Turbutaline</a:t>
            </a:r>
            <a:r>
              <a:rPr lang="en-US" dirty="0"/>
              <a:t> inhalation is a </a:t>
            </a:r>
            <a:r>
              <a:rPr lang="en-US" dirty="0" err="1"/>
              <a:t>sympathomimetic</a:t>
            </a:r>
            <a:r>
              <a:rPr lang="en-US" dirty="0"/>
              <a:t> drug which exhibits action selectively in smooth muscle receptors (beta-2) causing </a:t>
            </a:r>
            <a:r>
              <a:rPr lang="en-US" dirty="0" err="1"/>
              <a:t>bronchodilation</a:t>
            </a:r>
            <a:r>
              <a:rPr lang="en-US" dirty="0"/>
              <a:t> with no cardiac stimulation for 1-2 hours.</a:t>
            </a:r>
          </a:p>
          <a:p>
            <a:r>
              <a:rPr lang="en-US" dirty="0"/>
              <a:t>c- </a:t>
            </a:r>
            <a:r>
              <a:rPr lang="en-US" dirty="0" err="1"/>
              <a:t>Clenbuterol</a:t>
            </a:r>
            <a:r>
              <a:rPr lang="en-US" dirty="0"/>
              <a:t> HCL(long acting bronchodilator) beta-2 </a:t>
            </a:r>
            <a:r>
              <a:rPr lang="en-US" dirty="0" err="1"/>
              <a:t>sympathomimetic</a:t>
            </a:r>
            <a:r>
              <a:rPr lang="en-US" dirty="0"/>
              <a:t> has no untoward effect on circulatory system of exercising horses.</a:t>
            </a:r>
          </a:p>
          <a:p>
            <a:pPr>
              <a:buNone/>
            </a:pPr>
            <a:r>
              <a:rPr lang="en-US" dirty="0"/>
              <a:t>5- Antibiotics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0" y="2743200"/>
            <a:ext cx="5257800" cy="2554545"/>
          </a:xfrm>
          <a:prstGeom prst="rect">
            <a:avLst/>
          </a:prstGeom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r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8000" dirty="0"/>
              <a:t>THANKS YOU !</a:t>
            </a:r>
          </a:p>
        </p:txBody>
      </p:sp>
    </p:spTree>
    <p:extLst>
      <p:ext uri="{BB962C8B-B14F-4D97-AF65-F5344CB8AC3E}">
        <p14:creationId xmlns:p14="http://schemas.microsoft.com/office/powerpoint/2010/main" val="3220137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Chronic obstructive Pulmonary Disease (COPD)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44" y="1428736"/>
            <a:ext cx="8543956" cy="5286412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>
                <a:solidFill>
                  <a:srgbClr val="FF0000"/>
                </a:solidFill>
              </a:rPr>
              <a:t>Syn.:- </a:t>
            </a:r>
          </a:p>
          <a:p>
            <a:r>
              <a:rPr lang="en-US" dirty="0"/>
              <a:t>Heaves</a:t>
            </a:r>
          </a:p>
          <a:p>
            <a:r>
              <a:rPr lang="en-US" dirty="0"/>
              <a:t>poor man disease</a:t>
            </a:r>
          </a:p>
          <a:p>
            <a:r>
              <a:rPr lang="en-US" dirty="0"/>
              <a:t>chronic alveolar emphysema</a:t>
            </a:r>
          </a:p>
          <a:p>
            <a:r>
              <a:rPr lang="en-US" dirty="0"/>
              <a:t>pulmonary emphysema</a:t>
            </a:r>
          </a:p>
          <a:p>
            <a:r>
              <a:rPr lang="en-US" dirty="0"/>
              <a:t>Broken wind</a:t>
            </a:r>
          </a:p>
          <a:p>
            <a:r>
              <a:rPr lang="en-US" dirty="0"/>
              <a:t>Pulmonary emphysema is the distension of the lungs caused by over-distension of alveoli of lungs with rupture of alveolar walls with or without escape of air into the interstitial space</a:t>
            </a:r>
          </a:p>
          <a:p>
            <a:r>
              <a:rPr lang="en-US" dirty="0"/>
              <a:t>It is chronic respiratory disease of horses characterized clinically by decrease work performance, chronic coughing, abnormal lung sounds and cardiac dysfunction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500066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FF0000"/>
                </a:solidFill>
              </a:rPr>
              <a:t>Etiology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44" y="785794"/>
            <a:ext cx="8543956" cy="6000792"/>
          </a:xfrm>
        </p:spPr>
        <p:txBody>
          <a:bodyPr/>
          <a:lstStyle/>
          <a:p>
            <a:pPr>
              <a:buNone/>
            </a:pPr>
            <a:r>
              <a:rPr lang="en-US" dirty="0"/>
              <a:t>1- Hypersensitivity reaction to "allergens“ found in barn dust and moldy and dusty feeds such as, </a:t>
            </a:r>
            <a:r>
              <a:rPr lang="en-US" dirty="0" err="1"/>
              <a:t>Aspergillus</a:t>
            </a:r>
            <a:r>
              <a:rPr lang="en-US" dirty="0"/>
              <a:t> </a:t>
            </a:r>
            <a:r>
              <a:rPr lang="en-US" dirty="0" err="1"/>
              <a:t>fumigatus</a:t>
            </a:r>
            <a:r>
              <a:rPr lang="en-US" dirty="0"/>
              <a:t> and </a:t>
            </a:r>
            <a:r>
              <a:rPr lang="en-US" dirty="0" err="1"/>
              <a:t>Micropolyspora</a:t>
            </a:r>
            <a:r>
              <a:rPr lang="en-US" dirty="0"/>
              <a:t>.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2- As a </a:t>
            </a:r>
            <a:r>
              <a:rPr lang="en-US" dirty="0" err="1"/>
              <a:t>sequelle</a:t>
            </a:r>
            <a:r>
              <a:rPr lang="en-US" dirty="0"/>
              <a:t> to viral infection of the upper respiratory tract of the horse.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3- Secondary to bronchopneumonia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7&#10;Hay dust&#10; 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28" y="1000108"/>
            <a:ext cx="6076950" cy="45624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8&#10;Poorly saved straw with a high organic dust&#10;content containing allergic moulds and&#10;endotoxins&#10; 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00166" y="1000108"/>
            <a:ext cx="6076950" cy="45624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500066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FF0000"/>
                </a:solidFill>
              </a:rPr>
              <a:t>Pathogenesis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44" y="714356"/>
            <a:ext cx="8543956" cy="6000792"/>
          </a:xfrm>
        </p:spPr>
        <p:txBody>
          <a:bodyPr>
            <a:normAutofit/>
          </a:bodyPr>
          <a:lstStyle/>
          <a:p>
            <a:r>
              <a:rPr lang="en-US" dirty="0"/>
              <a:t>COPD is a delayed hypersensitivity reaction to inhaled allergens (materials that provoke allergic reactions)</a:t>
            </a:r>
          </a:p>
          <a:p>
            <a:r>
              <a:rPr lang="en-US" dirty="0"/>
              <a:t>Inhaled irritants stimulate the parasympathetic nervous system to release acetylcholine (</a:t>
            </a:r>
            <a:r>
              <a:rPr lang="en-US" dirty="0" err="1"/>
              <a:t>ACh</a:t>
            </a:r>
            <a:r>
              <a:rPr lang="en-US" dirty="0"/>
              <a:t>). .. Bind to resp. receptors …</a:t>
            </a:r>
            <a:r>
              <a:rPr lang="en-US" dirty="0" err="1"/>
              <a:t>bronchoconstriction</a:t>
            </a:r>
            <a:r>
              <a:rPr lang="en-US" dirty="0"/>
              <a:t> (</a:t>
            </a:r>
            <a:r>
              <a:rPr lang="en-US" dirty="0" err="1"/>
              <a:t>bronchospasm</a:t>
            </a:r>
            <a:r>
              <a:rPr lang="en-US" dirty="0"/>
              <a:t>)</a:t>
            </a:r>
          </a:p>
          <a:p>
            <a:r>
              <a:rPr lang="en-US" dirty="0"/>
              <a:t>The mucosa is thickened by inflammation, narrow the airways make breathing more difficult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571504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FF0000"/>
                </a:solidFill>
              </a:rPr>
              <a:t>Pathogenesis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44" y="714356"/>
            <a:ext cx="8543956" cy="6000792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Air flow is decreased by the increased production of mucus.</a:t>
            </a:r>
          </a:p>
          <a:p>
            <a:r>
              <a:rPr lang="en-US" dirty="0"/>
              <a:t>Accumulated mucus and cellular debris in the airways – narrow air passage.</a:t>
            </a:r>
          </a:p>
          <a:p>
            <a:r>
              <a:rPr lang="en-US" dirty="0"/>
              <a:t>This increased work of breathing is evidenced by the abdominal push ("heaving") -- COPD-affected horses try to force air out through the narrowed airways during exhalation. heaves line (furrow or trough)</a:t>
            </a:r>
          </a:p>
          <a:p>
            <a:r>
              <a:rPr lang="en-US" dirty="0"/>
              <a:t> Obstruction of air passages of COPD- affected horses </a:t>
            </a:r>
            <a:r>
              <a:rPr lang="en-US" dirty="0">
                <a:solidFill>
                  <a:srgbClr val="FF0000"/>
                </a:solidFill>
              </a:rPr>
              <a:t>-</a:t>
            </a:r>
            <a:r>
              <a:rPr lang="en-US" dirty="0"/>
              <a:t> oxygen cannot be efficiently delivered to the alveoli.</a:t>
            </a:r>
          </a:p>
          <a:p>
            <a:r>
              <a:rPr lang="en-US" dirty="0"/>
              <a:t>Impairment of gas exchange in the lungs </a:t>
            </a:r>
            <a:r>
              <a:rPr lang="en-US" dirty="0">
                <a:solidFill>
                  <a:srgbClr val="FF0000"/>
                </a:solidFill>
              </a:rPr>
              <a:t>-</a:t>
            </a:r>
            <a:r>
              <a:rPr lang="en-US" dirty="0"/>
              <a:t> exercise intolerance.</a:t>
            </a:r>
          </a:p>
          <a:p>
            <a:r>
              <a:rPr lang="en-US" dirty="0"/>
              <a:t>Coughing because inflammation stimulates the cough reflex</a:t>
            </a:r>
          </a:p>
          <a:p>
            <a:r>
              <a:rPr lang="en-US" dirty="0"/>
              <a:t>Excessive mucous and </a:t>
            </a:r>
            <a:r>
              <a:rPr lang="en-US" dirty="0" err="1"/>
              <a:t>bronchoconstriction</a:t>
            </a:r>
            <a:r>
              <a:rPr lang="en-US" dirty="0"/>
              <a:t> retard expiration of air out of alveoli </a:t>
            </a:r>
            <a:r>
              <a:rPr lang="en-US" dirty="0">
                <a:solidFill>
                  <a:srgbClr val="FF0000"/>
                </a:solidFill>
              </a:rPr>
              <a:t>-</a:t>
            </a:r>
            <a:r>
              <a:rPr lang="en-US" dirty="0"/>
              <a:t> emphysema.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12&#10; 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71604" y="1214422"/>
            <a:ext cx="6076950" cy="45624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500066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FF0000"/>
                </a:solidFill>
              </a:rPr>
              <a:t>Clinical findings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44" y="785794"/>
            <a:ext cx="8543956" cy="5929354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On clinical examination, the horse is usually bright and alert, the temperature is normal and appetite is usually normal</a:t>
            </a:r>
          </a:p>
          <a:p>
            <a:pPr>
              <a:buNone/>
            </a:pPr>
            <a:r>
              <a:rPr lang="en-US" dirty="0"/>
              <a:t>1- Coughing (single or paroxysm) which becomes more pronounced and wheezing with exercise. </a:t>
            </a:r>
          </a:p>
          <a:p>
            <a:pPr>
              <a:buNone/>
            </a:pPr>
            <a:r>
              <a:rPr lang="en-US" dirty="0"/>
              <a:t>2- Intermittent, bilateral nasal discharge which may be serous, </a:t>
            </a:r>
            <a:r>
              <a:rPr lang="en-US" dirty="0" err="1"/>
              <a:t>mucoid</a:t>
            </a:r>
            <a:r>
              <a:rPr lang="en-US" dirty="0"/>
              <a:t>, </a:t>
            </a:r>
            <a:r>
              <a:rPr lang="en-US" dirty="0" err="1"/>
              <a:t>mucopurelent</a:t>
            </a:r>
            <a:r>
              <a:rPr lang="en-US" dirty="0"/>
              <a:t> or blood stained. </a:t>
            </a:r>
          </a:p>
          <a:p>
            <a:pPr>
              <a:buNone/>
            </a:pPr>
            <a:r>
              <a:rPr lang="en-US" dirty="0"/>
              <a:t>3- The respiratory rate is increased from a normal of 12/min. up to 24-36/min.</a:t>
            </a:r>
          </a:p>
          <a:p>
            <a:pPr>
              <a:buNone/>
            </a:pPr>
            <a:r>
              <a:rPr lang="en-US" dirty="0"/>
              <a:t>Heaves line</a:t>
            </a:r>
          </a:p>
          <a:p>
            <a:pPr>
              <a:buNone/>
            </a:pPr>
            <a:r>
              <a:rPr lang="en-US" dirty="0"/>
              <a:t>4- During expiration there is a clearly visible contraction of the abdominal muscles of flank.</a:t>
            </a:r>
          </a:p>
          <a:p>
            <a:pPr>
              <a:buNone/>
            </a:pPr>
            <a:r>
              <a:rPr lang="en-US" dirty="0"/>
              <a:t>5-In long standing cases this result in the so-called Heave – line which is a trough follows along the costal arch (Barrel chest)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</TotalTime>
  <Words>796</Words>
  <Application>Microsoft Macintosh PowerPoint</Application>
  <PresentationFormat>On-screen Show (4:3)</PresentationFormat>
  <Paragraphs>66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Calibri</vt:lpstr>
      <vt:lpstr>Times New Roman</vt:lpstr>
      <vt:lpstr>Office Theme</vt:lpstr>
      <vt:lpstr>Department of Veterinary  Medicine  Bihar Veterinary College, Patna – 800 014 (BASU, Patna)</vt:lpstr>
      <vt:lpstr>Chronic obstructive Pulmonary Disease (COPD)</vt:lpstr>
      <vt:lpstr>Etiology</vt:lpstr>
      <vt:lpstr>PowerPoint Presentation</vt:lpstr>
      <vt:lpstr>PowerPoint Presentation</vt:lpstr>
      <vt:lpstr>Pathogenesis</vt:lpstr>
      <vt:lpstr>Pathogenesis</vt:lpstr>
      <vt:lpstr>PowerPoint Presentation</vt:lpstr>
      <vt:lpstr>Clinical findings</vt:lpstr>
      <vt:lpstr>PowerPoint Presentation</vt:lpstr>
      <vt:lpstr>Clinical findings</vt:lpstr>
      <vt:lpstr>PowerPoint Presentation</vt:lpstr>
      <vt:lpstr>Diagnosis</vt:lpstr>
      <vt:lpstr>PowerPoint Presentation</vt:lpstr>
      <vt:lpstr>Treatment and Control</vt:lpstr>
      <vt:lpstr>Treatment and Control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Department of Veterinary  Medicine  Bihar Veterinary College, Patna – 800 014 (BASU, Patna)</dc:title>
  <dc:creator>hp</dc:creator>
  <cp:lastModifiedBy>dr pallav shekhar</cp:lastModifiedBy>
  <cp:revision>20</cp:revision>
  <dcterms:created xsi:type="dcterms:W3CDTF">2006-08-16T00:00:00Z</dcterms:created>
  <dcterms:modified xsi:type="dcterms:W3CDTF">2021-01-02T15:55:28Z</dcterms:modified>
</cp:coreProperties>
</file>