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61" r:id="rId6"/>
    <p:sldId id="262" r:id="rId7"/>
    <p:sldId id="270" r:id="rId8"/>
    <p:sldId id="263" r:id="rId9"/>
    <p:sldId id="264" r:id="rId10"/>
    <p:sldId id="265" r:id="rId11"/>
    <p:sldId id="266" r:id="rId12"/>
    <p:sldId id="271"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8DD716-0395-4C7D-87F3-D192C20BF2CB}" type="datetimeFigureOut">
              <a:rPr lang="en-IN" smtClean="0"/>
              <a:t>01-01-2021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99E289-75BC-4797-837A-627785F270A9}" type="slidenum">
              <a:rPr lang="en-IN" smtClean="0"/>
              <a:t>‹#›</a:t>
            </a:fld>
            <a:endParaRPr lang="en-IN"/>
          </a:p>
        </p:txBody>
      </p:sp>
    </p:spTree>
    <p:extLst>
      <p:ext uri="{BB962C8B-B14F-4D97-AF65-F5344CB8AC3E}">
        <p14:creationId xmlns:p14="http://schemas.microsoft.com/office/powerpoint/2010/main" val="200695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DD716-0395-4C7D-87F3-D192C20BF2CB}" type="datetimeFigureOut">
              <a:rPr lang="en-IN" smtClean="0"/>
              <a:t>01-01-2021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99E289-75BC-4797-837A-627785F270A9}" type="slidenum">
              <a:rPr lang="en-IN" smtClean="0"/>
              <a:t>‹#›</a:t>
            </a:fld>
            <a:endParaRPr lang="en-IN"/>
          </a:p>
        </p:txBody>
      </p:sp>
    </p:spTree>
    <p:extLst>
      <p:ext uri="{BB962C8B-B14F-4D97-AF65-F5344CB8AC3E}">
        <p14:creationId xmlns:p14="http://schemas.microsoft.com/office/powerpoint/2010/main" val="69505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DD716-0395-4C7D-87F3-D192C20BF2CB}" type="datetimeFigureOut">
              <a:rPr lang="en-IN" smtClean="0"/>
              <a:t>01-01-2021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99E289-75BC-4797-837A-627785F270A9}" type="slidenum">
              <a:rPr lang="en-IN" smtClean="0"/>
              <a:t>‹#›</a:t>
            </a:fld>
            <a:endParaRPr lang="en-IN"/>
          </a:p>
        </p:txBody>
      </p:sp>
    </p:spTree>
    <p:extLst>
      <p:ext uri="{BB962C8B-B14F-4D97-AF65-F5344CB8AC3E}">
        <p14:creationId xmlns:p14="http://schemas.microsoft.com/office/powerpoint/2010/main" val="159563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DD716-0395-4C7D-87F3-D192C20BF2CB}" type="datetimeFigureOut">
              <a:rPr lang="en-IN" smtClean="0"/>
              <a:t>01-01-2021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99E289-75BC-4797-837A-627785F270A9}" type="slidenum">
              <a:rPr lang="en-IN" smtClean="0"/>
              <a:t>‹#›</a:t>
            </a:fld>
            <a:endParaRPr lang="en-IN"/>
          </a:p>
        </p:txBody>
      </p:sp>
    </p:spTree>
    <p:extLst>
      <p:ext uri="{BB962C8B-B14F-4D97-AF65-F5344CB8AC3E}">
        <p14:creationId xmlns:p14="http://schemas.microsoft.com/office/powerpoint/2010/main" val="576007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8DD716-0395-4C7D-87F3-D192C20BF2CB}" type="datetimeFigureOut">
              <a:rPr lang="en-IN" smtClean="0"/>
              <a:t>01-01-2021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99E289-75BC-4797-837A-627785F270A9}" type="slidenum">
              <a:rPr lang="en-IN" smtClean="0"/>
              <a:t>‹#›</a:t>
            </a:fld>
            <a:endParaRPr lang="en-IN"/>
          </a:p>
        </p:txBody>
      </p:sp>
    </p:spTree>
    <p:extLst>
      <p:ext uri="{BB962C8B-B14F-4D97-AF65-F5344CB8AC3E}">
        <p14:creationId xmlns:p14="http://schemas.microsoft.com/office/powerpoint/2010/main" val="333288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8DD716-0395-4C7D-87F3-D192C20BF2CB}" type="datetimeFigureOut">
              <a:rPr lang="en-IN" smtClean="0"/>
              <a:t>01-01-2021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99E289-75BC-4797-837A-627785F270A9}" type="slidenum">
              <a:rPr lang="en-IN" smtClean="0"/>
              <a:t>‹#›</a:t>
            </a:fld>
            <a:endParaRPr lang="en-IN"/>
          </a:p>
        </p:txBody>
      </p:sp>
    </p:spTree>
    <p:extLst>
      <p:ext uri="{BB962C8B-B14F-4D97-AF65-F5344CB8AC3E}">
        <p14:creationId xmlns:p14="http://schemas.microsoft.com/office/powerpoint/2010/main" val="66714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8DD716-0395-4C7D-87F3-D192C20BF2CB}" type="datetimeFigureOut">
              <a:rPr lang="en-IN" smtClean="0"/>
              <a:t>01-01-2021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E99E289-75BC-4797-837A-627785F270A9}" type="slidenum">
              <a:rPr lang="en-IN" smtClean="0"/>
              <a:t>‹#›</a:t>
            </a:fld>
            <a:endParaRPr lang="en-IN"/>
          </a:p>
        </p:txBody>
      </p:sp>
    </p:spTree>
    <p:extLst>
      <p:ext uri="{BB962C8B-B14F-4D97-AF65-F5344CB8AC3E}">
        <p14:creationId xmlns:p14="http://schemas.microsoft.com/office/powerpoint/2010/main" val="378732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8DD716-0395-4C7D-87F3-D192C20BF2CB}" type="datetimeFigureOut">
              <a:rPr lang="en-IN" smtClean="0"/>
              <a:t>01-01-2021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E99E289-75BC-4797-837A-627785F270A9}" type="slidenum">
              <a:rPr lang="en-IN" smtClean="0"/>
              <a:t>‹#›</a:t>
            </a:fld>
            <a:endParaRPr lang="en-IN"/>
          </a:p>
        </p:txBody>
      </p:sp>
    </p:spTree>
    <p:extLst>
      <p:ext uri="{BB962C8B-B14F-4D97-AF65-F5344CB8AC3E}">
        <p14:creationId xmlns:p14="http://schemas.microsoft.com/office/powerpoint/2010/main" val="774433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DD716-0395-4C7D-87F3-D192C20BF2CB}" type="datetimeFigureOut">
              <a:rPr lang="en-IN" smtClean="0"/>
              <a:t>01-01-2021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E99E289-75BC-4797-837A-627785F270A9}" type="slidenum">
              <a:rPr lang="en-IN" smtClean="0"/>
              <a:t>‹#›</a:t>
            </a:fld>
            <a:endParaRPr lang="en-IN"/>
          </a:p>
        </p:txBody>
      </p:sp>
    </p:spTree>
    <p:extLst>
      <p:ext uri="{BB962C8B-B14F-4D97-AF65-F5344CB8AC3E}">
        <p14:creationId xmlns:p14="http://schemas.microsoft.com/office/powerpoint/2010/main" val="3225073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8DD716-0395-4C7D-87F3-D192C20BF2CB}" type="datetimeFigureOut">
              <a:rPr lang="en-IN" smtClean="0"/>
              <a:t>01-01-2021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99E289-75BC-4797-837A-627785F270A9}" type="slidenum">
              <a:rPr lang="en-IN" smtClean="0"/>
              <a:t>‹#›</a:t>
            </a:fld>
            <a:endParaRPr lang="en-IN"/>
          </a:p>
        </p:txBody>
      </p:sp>
    </p:spTree>
    <p:extLst>
      <p:ext uri="{BB962C8B-B14F-4D97-AF65-F5344CB8AC3E}">
        <p14:creationId xmlns:p14="http://schemas.microsoft.com/office/powerpoint/2010/main" val="195878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8DD716-0395-4C7D-87F3-D192C20BF2CB}" type="datetimeFigureOut">
              <a:rPr lang="en-IN" smtClean="0"/>
              <a:t>01-01-2021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99E289-75BC-4797-837A-627785F270A9}" type="slidenum">
              <a:rPr lang="en-IN" smtClean="0"/>
              <a:t>‹#›</a:t>
            </a:fld>
            <a:endParaRPr lang="en-IN"/>
          </a:p>
        </p:txBody>
      </p:sp>
    </p:spTree>
    <p:extLst>
      <p:ext uri="{BB962C8B-B14F-4D97-AF65-F5344CB8AC3E}">
        <p14:creationId xmlns:p14="http://schemas.microsoft.com/office/powerpoint/2010/main" val="239701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DD716-0395-4C7D-87F3-D192C20BF2CB}" type="datetimeFigureOut">
              <a:rPr lang="en-IN" smtClean="0"/>
              <a:t>01-01-2021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E289-75BC-4797-837A-627785F270A9}" type="slidenum">
              <a:rPr lang="en-IN" smtClean="0"/>
              <a:t>‹#›</a:t>
            </a:fld>
            <a:endParaRPr lang="en-IN"/>
          </a:p>
        </p:txBody>
      </p:sp>
    </p:spTree>
    <p:extLst>
      <p:ext uri="{BB962C8B-B14F-4D97-AF65-F5344CB8AC3E}">
        <p14:creationId xmlns:p14="http://schemas.microsoft.com/office/powerpoint/2010/main" val="16210373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6760A-429E-45A2-A346-59F31201F3B4}"/>
              </a:ext>
            </a:extLst>
          </p:cNvPr>
          <p:cNvSpPr>
            <a:spLocks noGrp="1"/>
          </p:cNvSpPr>
          <p:nvPr>
            <p:ph type="ctrTitle"/>
          </p:nvPr>
        </p:nvSpPr>
        <p:spPr>
          <a:xfrm>
            <a:off x="1524000" y="1"/>
            <a:ext cx="9144000" cy="2686928"/>
          </a:xfrm>
        </p:spPr>
        <p:txBody>
          <a:bodyPr>
            <a:normAutofit fontScale="90000"/>
          </a:bodyPr>
          <a:lstStyle/>
          <a:p>
            <a:r>
              <a:rPr lang="en-US" sz="3200" dirty="0">
                <a:latin typeface="Algerian" panose="04020705040A02060702" pitchFamily="82" charset="0"/>
              </a:rPr>
              <a:t>Concept OF ADULTERANTS, PRESERVATIVES AND NEUTRALIZERS IN MILK AND MILK PRODUCTS </a:t>
            </a:r>
            <a:br>
              <a:rPr lang="en-US" sz="3200" dirty="0">
                <a:latin typeface="Algerian" panose="04020705040A02060702" pitchFamily="82" charset="0"/>
              </a:rPr>
            </a:br>
            <a:br>
              <a:rPr lang="en-US" sz="3200" dirty="0">
                <a:latin typeface="Algerian" panose="04020705040A02060702" pitchFamily="82" charset="0"/>
              </a:rPr>
            </a:br>
            <a:r>
              <a:rPr lang="en-US" sz="3200" dirty="0">
                <a:latin typeface="Algerian" panose="04020705040A02060702" pitchFamily="82" charset="0"/>
              </a:rPr>
              <a:t>DTC-311(Chemical Quality Assurance)</a:t>
            </a:r>
            <a:br>
              <a:rPr lang="en-US" sz="3200" dirty="0">
                <a:latin typeface="Algerian" panose="04020705040A02060702" pitchFamily="82" charset="0"/>
              </a:rPr>
            </a:br>
            <a:endParaRPr lang="en-IN" sz="3200" dirty="0">
              <a:latin typeface="Algerian" panose="04020705040A02060702" pitchFamily="82" charset="0"/>
            </a:endParaRPr>
          </a:p>
        </p:txBody>
      </p:sp>
      <p:sp>
        <p:nvSpPr>
          <p:cNvPr id="3" name="Subtitle 2">
            <a:extLst>
              <a:ext uri="{FF2B5EF4-FFF2-40B4-BE49-F238E27FC236}">
                <a16:creationId xmlns:a16="http://schemas.microsoft.com/office/drawing/2014/main" id="{4D85D204-665A-4073-B253-A5D9FB86196D}"/>
              </a:ext>
            </a:extLst>
          </p:cNvPr>
          <p:cNvSpPr>
            <a:spLocks noGrp="1"/>
          </p:cNvSpPr>
          <p:nvPr>
            <p:ph type="subTitle" idx="1"/>
          </p:nvPr>
        </p:nvSpPr>
        <p:spPr>
          <a:xfrm>
            <a:off x="1524000" y="3942412"/>
            <a:ext cx="9144000" cy="2915587"/>
          </a:xfrm>
        </p:spPr>
        <p:txBody>
          <a:bodyPr>
            <a:normAutofit/>
          </a:bodyPr>
          <a:lstStyle/>
          <a:p>
            <a:r>
              <a:rPr lang="en-IN" b="1" dirty="0">
                <a:latin typeface="Times New Roman" panose="02020603050405020304" pitchFamily="18" charset="0"/>
                <a:cs typeface="Times New Roman" panose="02020603050405020304" pitchFamily="18" charset="0"/>
              </a:rPr>
              <a:t>Binod Kumar Bharti</a:t>
            </a:r>
          </a:p>
          <a:p>
            <a:r>
              <a:rPr lang="en-IN" dirty="0">
                <a:latin typeface="Times New Roman" panose="02020603050405020304" pitchFamily="18" charset="0"/>
                <a:cs typeface="Times New Roman" panose="02020603050405020304" pitchFamily="18" charset="0"/>
              </a:rPr>
              <a:t>Assistant Professor cum Jr. Scientist</a:t>
            </a:r>
          </a:p>
          <a:p>
            <a:r>
              <a:rPr lang="en-IN" dirty="0">
                <a:latin typeface="Times New Roman" panose="02020603050405020304" pitchFamily="18" charset="0"/>
                <a:cs typeface="Times New Roman" panose="02020603050405020304" pitchFamily="18" charset="0"/>
              </a:rPr>
              <a:t>Department of Dairy Chemistry</a:t>
            </a:r>
          </a:p>
          <a:p>
            <a:r>
              <a:rPr lang="en-IN" dirty="0">
                <a:latin typeface="Times New Roman" panose="02020603050405020304" pitchFamily="18" charset="0"/>
                <a:cs typeface="Times New Roman" panose="02020603050405020304" pitchFamily="18" charset="0"/>
              </a:rPr>
              <a:t>Sanjay Gandhi Institute of Dairy Technology</a:t>
            </a:r>
          </a:p>
          <a:p>
            <a:r>
              <a:rPr lang="en-IN" dirty="0">
                <a:latin typeface="Times New Roman" panose="02020603050405020304" pitchFamily="18" charset="0"/>
                <a:cs typeface="Times New Roman" panose="02020603050405020304" pitchFamily="18" charset="0"/>
              </a:rPr>
              <a:t>(Bihar Animal Sciences University, Patna)</a:t>
            </a:r>
          </a:p>
          <a:p>
            <a:endParaRPr lang="en-IN" dirty="0"/>
          </a:p>
        </p:txBody>
      </p:sp>
    </p:spTree>
    <p:extLst>
      <p:ext uri="{BB962C8B-B14F-4D97-AF65-F5344CB8AC3E}">
        <p14:creationId xmlns:p14="http://schemas.microsoft.com/office/powerpoint/2010/main" val="378533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DDDD0B-4764-4CBA-9A89-AD3196048245}"/>
              </a:ext>
            </a:extLst>
          </p:cNvPr>
          <p:cNvSpPr>
            <a:spLocks noGrp="1"/>
          </p:cNvSpPr>
          <p:nvPr>
            <p:ph type="subTitle" idx="1"/>
          </p:nvPr>
        </p:nvSpPr>
        <p:spPr>
          <a:xfrm>
            <a:off x="1524000" y="1004341"/>
            <a:ext cx="9144000" cy="5853659"/>
          </a:xfrm>
        </p:spPr>
        <p:txBody>
          <a:bodyPr>
            <a:normAutofit/>
          </a:bodyPr>
          <a:lstStyle/>
          <a:p>
            <a:pPr algn="just"/>
            <a:r>
              <a:rPr lang="en-IN" dirty="0">
                <a:latin typeface="Times New Roman" panose="02020603050405020304" pitchFamily="18" charset="0"/>
                <a:cs typeface="Times New Roman" panose="02020603050405020304" pitchFamily="18" charset="0"/>
              </a:rPr>
              <a:t>For the purpose of Chemical analysis a number of preservatives are used. The choice of a preservatives depends on the purpose of the analysis.</a:t>
            </a:r>
          </a:p>
          <a:p>
            <a:pPr algn="just"/>
            <a:r>
              <a:rPr lang="en-IN" b="1" dirty="0">
                <a:latin typeface="Times New Roman" panose="02020603050405020304" pitchFamily="18" charset="0"/>
                <a:cs typeface="Times New Roman" panose="02020603050405020304" pitchFamily="18" charset="0"/>
              </a:rPr>
              <a:t>Common milk Preservatives-</a:t>
            </a:r>
          </a:p>
          <a:p>
            <a:pPr marL="457200" indent="-457200" algn="just">
              <a:buAutoNum type="arabicPeriod"/>
            </a:pPr>
            <a:r>
              <a:rPr lang="en-IN" dirty="0">
                <a:latin typeface="Times New Roman" panose="02020603050405020304" pitchFamily="18" charset="0"/>
                <a:cs typeface="Times New Roman" panose="02020603050405020304" pitchFamily="18" charset="0"/>
              </a:rPr>
              <a:t>Formalin</a:t>
            </a:r>
          </a:p>
          <a:p>
            <a:pPr marL="457200" indent="-457200" algn="just">
              <a:buAutoNum type="arabicPeriod"/>
            </a:pPr>
            <a:r>
              <a:rPr lang="en-IN" dirty="0">
                <a:latin typeface="Times New Roman" panose="02020603050405020304" pitchFamily="18" charset="0"/>
                <a:cs typeface="Times New Roman" panose="02020603050405020304" pitchFamily="18" charset="0"/>
              </a:rPr>
              <a:t>Mercuric Chloride</a:t>
            </a:r>
          </a:p>
          <a:p>
            <a:pPr marL="457200" indent="-457200" algn="just">
              <a:buAutoNum type="arabicPeriod"/>
            </a:pPr>
            <a:r>
              <a:rPr lang="en-IN" dirty="0">
                <a:latin typeface="Times New Roman" panose="02020603050405020304" pitchFamily="18" charset="0"/>
                <a:cs typeface="Times New Roman" panose="02020603050405020304" pitchFamily="18" charset="0"/>
              </a:rPr>
              <a:t>Hydrogen peroxide</a:t>
            </a:r>
          </a:p>
          <a:p>
            <a:pPr marL="457200" indent="-457200" algn="just">
              <a:buAutoNum type="arabicPeriod"/>
            </a:pPr>
            <a:r>
              <a:rPr lang="en-IN" dirty="0">
                <a:latin typeface="Times New Roman" panose="02020603050405020304" pitchFamily="18" charset="0"/>
                <a:cs typeface="Times New Roman" panose="02020603050405020304" pitchFamily="18" charset="0"/>
              </a:rPr>
              <a:t>Boric Acid</a:t>
            </a:r>
          </a:p>
          <a:p>
            <a:pPr marL="457200" indent="-457200" algn="just">
              <a:buAutoNum type="arabicPeriod"/>
            </a:pPr>
            <a:r>
              <a:rPr lang="en-IN" dirty="0">
                <a:latin typeface="Times New Roman" panose="02020603050405020304" pitchFamily="18" charset="0"/>
                <a:cs typeface="Times New Roman" panose="02020603050405020304" pitchFamily="18" charset="0"/>
              </a:rPr>
              <a:t>Benzoic Acid</a:t>
            </a:r>
          </a:p>
          <a:p>
            <a:pPr marL="457200" indent="-457200" algn="just">
              <a:buAutoNum type="arabicPeriod"/>
            </a:pPr>
            <a:r>
              <a:rPr lang="en-IN" dirty="0">
                <a:latin typeface="Times New Roman" panose="02020603050405020304" pitchFamily="18" charset="0"/>
                <a:cs typeface="Times New Roman" panose="02020603050405020304" pitchFamily="18" charset="0"/>
              </a:rPr>
              <a:t>Salicylic acid</a:t>
            </a:r>
          </a:p>
          <a:p>
            <a:pPr marL="457200" indent="-457200" algn="just">
              <a:buAutoNum type="arabicPeriod"/>
            </a:pPr>
            <a:r>
              <a:rPr lang="en-IN" dirty="0" err="1">
                <a:latin typeface="Times New Roman" panose="02020603050405020304" pitchFamily="18" charset="0"/>
                <a:cs typeface="Times New Roman" panose="02020603050405020304" pitchFamily="18" charset="0"/>
              </a:rPr>
              <a:t>Bronopol</a:t>
            </a:r>
            <a:endParaRPr lang="en-IN" dirty="0">
              <a:latin typeface="Times New Roman" panose="02020603050405020304" pitchFamily="18" charset="0"/>
              <a:cs typeface="Times New Roman" panose="02020603050405020304" pitchFamily="18" charset="0"/>
            </a:endParaRPr>
          </a:p>
          <a:p>
            <a:pPr marL="457200" indent="-457200" algn="just">
              <a:buAutoNum type="arabicPeriod"/>
            </a:pPr>
            <a:r>
              <a:rPr lang="en-IN" dirty="0">
                <a:latin typeface="Times New Roman" panose="02020603050405020304" pitchFamily="18" charset="0"/>
                <a:cs typeface="Times New Roman" panose="02020603050405020304" pitchFamily="18" charset="0"/>
              </a:rPr>
              <a:t>Potassium dichromate</a:t>
            </a:r>
          </a:p>
          <a:p>
            <a:pPr marL="457200" indent="-457200">
              <a:buAutoNum type="arabicPeriod"/>
            </a:pPr>
            <a:endParaRPr lang="en-IN" dirty="0"/>
          </a:p>
        </p:txBody>
      </p:sp>
    </p:spTree>
    <p:extLst>
      <p:ext uri="{BB962C8B-B14F-4D97-AF65-F5344CB8AC3E}">
        <p14:creationId xmlns:p14="http://schemas.microsoft.com/office/powerpoint/2010/main" val="2284903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81B7-184F-4ED9-8F18-A037A229C54E}"/>
              </a:ext>
            </a:extLst>
          </p:cNvPr>
          <p:cNvSpPr>
            <a:spLocks noGrp="1"/>
          </p:cNvSpPr>
          <p:nvPr>
            <p:ph type="ctrTitle"/>
          </p:nvPr>
        </p:nvSpPr>
        <p:spPr>
          <a:xfrm>
            <a:off x="1524000" y="1"/>
            <a:ext cx="9144000" cy="899409"/>
          </a:xfrm>
        </p:spPr>
        <p:txBody>
          <a:bodyPr>
            <a:normAutofit/>
          </a:bodyPr>
          <a:lstStyle/>
          <a:p>
            <a:r>
              <a:rPr lang="en-IN" sz="3200" dirty="0">
                <a:latin typeface="Aharoni" panose="02010803020104030203" pitchFamily="2" charset="-79"/>
                <a:cs typeface="Aharoni" panose="02010803020104030203" pitchFamily="2" charset="-79"/>
              </a:rPr>
              <a:t>Desirable properties of a good Preservatives</a:t>
            </a:r>
          </a:p>
        </p:txBody>
      </p:sp>
      <p:sp>
        <p:nvSpPr>
          <p:cNvPr id="3" name="Subtitle 2">
            <a:extLst>
              <a:ext uri="{FF2B5EF4-FFF2-40B4-BE49-F238E27FC236}">
                <a16:creationId xmlns:a16="http://schemas.microsoft.com/office/drawing/2014/main" id="{1DBC86A5-45C0-43EE-927B-9BC8F93A4F01}"/>
              </a:ext>
            </a:extLst>
          </p:cNvPr>
          <p:cNvSpPr>
            <a:spLocks noGrp="1"/>
          </p:cNvSpPr>
          <p:nvPr>
            <p:ph type="subTitle" idx="1"/>
          </p:nvPr>
        </p:nvSpPr>
        <p:spPr>
          <a:xfrm>
            <a:off x="1524000" y="899411"/>
            <a:ext cx="9144000" cy="5958588"/>
          </a:xfrm>
        </p:spPr>
        <p:txBody>
          <a:bodyPr>
            <a:normAutofit/>
          </a:bodyPr>
          <a:lstStyle/>
          <a:p>
            <a:pPr algn="just"/>
            <a:r>
              <a:rPr lang="en-IN" dirty="0">
                <a:latin typeface="Times New Roman" panose="02020603050405020304" pitchFamily="18" charset="0"/>
                <a:cs typeface="Times New Roman" panose="02020603050405020304" pitchFamily="18" charset="0"/>
              </a:rPr>
              <a:t>A good preservatives should possess the following properties:</a:t>
            </a:r>
          </a:p>
          <a:p>
            <a:pPr marL="457200" indent="-457200" algn="just">
              <a:buAutoNum type="arabicPeriod"/>
            </a:pPr>
            <a:r>
              <a:rPr lang="en-IN" dirty="0">
                <a:latin typeface="Times New Roman" panose="02020603050405020304" pitchFamily="18" charset="0"/>
                <a:cs typeface="Times New Roman" panose="02020603050405020304" pitchFamily="18" charset="0"/>
              </a:rPr>
              <a:t>It should be cheap and easily available.</a:t>
            </a:r>
          </a:p>
          <a:p>
            <a:pPr marL="457200" indent="-457200" algn="just">
              <a:buAutoNum type="arabicPeriod"/>
            </a:pPr>
            <a:r>
              <a:rPr lang="en-IN" dirty="0">
                <a:latin typeface="Times New Roman" panose="02020603050405020304" pitchFamily="18" charset="0"/>
                <a:cs typeface="Times New Roman" panose="02020603050405020304" pitchFamily="18" charset="0"/>
              </a:rPr>
              <a:t>It should be non-toxic.</a:t>
            </a:r>
          </a:p>
          <a:p>
            <a:pPr marL="457200" indent="-457200" algn="just">
              <a:buAutoNum type="arabicPeriod"/>
            </a:pPr>
            <a:r>
              <a:rPr lang="en-IN" dirty="0">
                <a:latin typeface="Times New Roman" panose="02020603050405020304" pitchFamily="18" charset="0"/>
                <a:cs typeface="Times New Roman" panose="02020603050405020304" pitchFamily="18" charset="0"/>
              </a:rPr>
              <a:t>It should be easily miscible.</a:t>
            </a:r>
          </a:p>
          <a:p>
            <a:pPr marL="457200" indent="-457200" algn="just">
              <a:buAutoNum type="arabicPeriod"/>
            </a:pPr>
            <a:r>
              <a:rPr lang="en-IN" dirty="0">
                <a:latin typeface="Times New Roman" panose="02020603050405020304" pitchFamily="18" charset="0"/>
                <a:cs typeface="Times New Roman" panose="02020603050405020304" pitchFamily="18" charset="0"/>
              </a:rPr>
              <a:t>It should be colourless, tasteless and odourless.</a:t>
            </a:r>
          </a:p>
          <a:p>
            <a:pPr marL="457200" indent="-457200" algn="just">
              <a:buAutoNum type="arabicPeriod"/>
            </a:pPr>
            <a:r>
              <a:rPr lang="en-IN" dirty="0">
                <a:latin typeface="Times New Roman" panose="02020603050405020304" pitchFamily="18" charset="0"/>
                <a:cs typeface="Times New Roman" panose="02020603050405020304" pitchFamily="18" charset="0"/>
              </a:rPr>
              <a:t>It should not interfere with any constituents of milk or milk products.</a:t>
            </a:r>
          </a:p>
          <a:p>
            <a:pPr marL="457200" indent="-457200" algn="just">
              <a:buAutoNum type="arabicPeriod"/>
            </a:pPr>
            <a:r>
              <a:rPr lang="en-IN" dirty="0">
                <a:latin typeface="Times New Roman" panose="02020603050405020304" pitchFamily="18" charset="0"/>
                <a:cs typeface="Times New Roman" panose="02020603050405020304" pitchFamily="18" charset="0"/>
              </a:rPr>
              <a:t>It should not interfere with physico-chemical properties of milk.</a:t>
            </a:r>
          </a:p>
          <a:p>
            <a:pPr marL="457200" indent="-457200" algn="just">
              <a:buAutoNum type="arabicPeriod"/>
            </a:pPr>
            <a:r>
              <a:rPr lang="en-IN" dirty="0">
                <a:latin typeface="Times New Roman" panose="02020603050405020304" pitchFamily="18" charset="0"/>
                <a:cs typeface="Times New Roman" panose="02020603050405020304" pitchFamily="18" charset="0"/>
              </a:rPr>
              <a:t>It should not cause itching, burn or any other harm to the body.</a:t>
            </a:r>
          </a:p>
          <a:p>
            <a:pPr marL="457200" indent="-457200" algn="just">
              <a:buAutoNum type="arabicPeriod"/>
            </a:pPr>
            <a:r>
              <a:rPr lang="en-IN" dirty="0">
                <a:latin typeface="Times New Roman" panose="02020603050405020304" pitchFamily="18" charset="0"/>
                <a:cs typeface="Times New Roman" panose="02020603050405020304" pitchFamily="18" charset="0"/>
              </a:rPr>
              <a:t>A good preservatives should not create any disorder in the digestive tract if consumed.</a:t>
            </a:r>
          </a:p>
          <a:p>
            <a:pPr marL="457200" indent="-457200" algn="just">
              <a:buAutoNum type="arabicPeriod"/>
            </a:pPr>
            <a:r>
              <a:rPr lang="en-IN" dirty="0">
                <a:latin typeface="Times New Roman" panose="02020603050405020304" pitchFamily="18" charset="0"/>
                <a:cs typeface="Times New Roman" panose="02020603050405020304" pitchFamily="18" charset="0"/>
              </a:rPr>
              <a:t>It should be easily detectable.</a:t>
            </a:r>
          </a:p>
          <a:p>
            <a:pPr marL="457200" indent="-457200" algn="just">
              <a:buAutoNum type="arabicPeriod"/>
            </a:pPr>
            <a:r>
              <a:rPr lang="en-IN" dirty="0">
                <a:latin typeface="Times New Roman" panose="02020603050405020304" pitchFamily="18" charset="0"/>
                <a:cs typeface="Times New Roman" panose="02020603050405020304" pitchFamily="18" charset="0"/>
              </a:rPr>
              <a:t>It should have ability to destroy sufficient number of micro-organism in a very small quantity.</a:t>
            </a:r>
          </a:p>
        </p:txBody>
      </p:sp>
    </p:spTree>
    <p:extLst>
      <p:ext uri="{BB962C8B-B14F-4D97-AF65-F5344CB8AC3E}">
        <p14:creationId xmlns:p14="http://schemas.microsoft.com/office/powerpoint/2010/main" val="2850762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5B7BD-7456-47A6-8838-B63E3A5057CE}"/>
              </a:ext>
            </a:extLst>
          </p:cNvPr>
          <p:cNvSpPr>
            <a:spLocks noGrp="1"/>
          </p:cNvSpPr>
          <p:nvPr>
            <p:ph type="ctrTitle"/>
          </p:nvPr>
        </p:nvSpPr>
        <p:spPr>
          <a:xfrm>
            <a:off x="1524000" y="0"/>
            <a:ext cx="9144000" cy="1004341"/>
          </a:xfrm>
        </p:spPr>
        <p:txBody>
          <a:bodyPr>
            <a:normAutofit/>
          </a:bodyPr>
          <a:lstStyle/>
          <a:p>
            <a:r>
              <a:rPr lang="en-IN" dirty="0"/>
              <a:t> </a:t>
            </a:r>
            <a:r>
              <a:rPr lang="en-IN" sz="3200" dirty="0">
                <a:latin typeface="Arial" panose="020B0604020202020204" pitchFamily="34" charset="0"/>
                <a:cs typeface="Arial" panose="020B0604020202020204" pitchFamily="34" charset="0"/>
              </a:rPr>
              <a:t>Neutralizers </a:t>
            </a:r>
          </a:p>
        </p:txBody>
      </p:sp>
      <p:sp>
        <p:nvSpPr>
          <p:cNvPr id="3" name="Subtitle 2">
            <a:extLst>
              <a:ext uri="{FF2B5EF4-FFF2-40B4-BE49-F238E27FC236}">
                <a16:creationId xmlns:a16="http://schemas.microsoft.com/office/drawing/2014/main" id="{6B669813-CDBA-4396-82F1-6610A2410B79}"/>
              </a:ext>
            </a:extLst>
          </p:cNvPr>
          <p:cNvSpPr>
            <a:spLocks noGrp="1"/>
          </p:cNvSpPr>
          <p:nvPr>
            <p:ph type="subTitle" idx="1"/>
          </p:nvPr>
        </p:nvSpPr>
        <p:spPr>
          <a:xfrm>
            <a:off x="1524000" y="1004341"/>
            <a:ext cx="9144000" cy="4253459"/>
          </a:xfrm>
        </p:spPr>
        <p:txBody>
          <a:bodyPr/>
          <a:lstStyle/>
          <a:p>
            <a:pPr algn="just"/>
            <a:r>
              <a:rPr lang="en-US" dirty="0">
                <a:latin typeface="Times New Roman" panose="02020603050405020304" pitchFamily="18" charset="0"/>
                <a:cs typeface="Times New Roman" panose="02020603050405020304" pitchFamily="18" charset="0"/>
              </a:rPr>
              <a:t>● Neutralizers are chemical substances, which are alkaline in nature. They are added to milk in order to regulate the acidity of milk.</a:t>
            </a:r>
          </a:p>
          <a:p>
            <a:pPr algn="just"/>
            <a:r>
              <a:rPr lang="en-US" dirty="0">
                <a:latin typeface="Times New Roman" panose="02020603050405020304" pitchFamily="18" charset="0"/>
                <a:cs typeface="Times New Roman" panose="02020603050405020304" pitchFamily="18" charset="0"/>
              </a:rPr>
              <a:t>● In milk, sodium hydroxide, sodium carbonate and sodium bicarbonate are added by adulterators to neutralize the developed acidity in milk. </a:t>
            </a:r>
          </a:p>
          <a:p>
            <a:pPr algn="just"/>
            <a:r>
              <a:rPr lang="en-US" b="1" dirty="0">
                <a:latin typeface="Times New Roman" panose="02020603050405020304" pitchFamily="18" charset="0"/>
                <a:cs typeface="Times New Roman" panose="02020603050405020304" pitchFamily="18" charset="0"/>
              </a:rPr>
              <a:t>Common neutralizers are</a:t>
            </a:r>
          </a:p>
          <a:p>
            <a:pPr algn="just"/>
            <a:r>
              <a:rPr lang="en-US" dirty="0">
                <a:latin typeface="Times New Roman" panose="02020603050405020304" pitchFamily="18" charset="0"/>
                <a:cs typeface="Times New Roman" panose="02020603050405020304" pitchFamily="18" charset="0"/>
              </a:rPr>
              <a:t>Sodium hydroxide</a:t>
            </a:r>
          </a:p>
          <a:p>
            <a:pPr algn="just"/>
            <a:r>
              <a:rPr lang="en-US" dirty="0">
                <a:latin typeface="Times New Roman" panose="02020603050405020304" pitchFamily="18" charset="0"/>
                <a:cs typeface="Times New Roman" panose="02020603050405020304" pitchFamily="18" charset="0"/>
              </a:rPr>
              <a:t>Sodium carbonates</a:t>
            </a:r>
          </a:p>
          <a:p>
            <a:pPr algn="just"/>
            <a:r>
              <a:rPr lang="en-US" dirty="0">
                <a:latin typeface="Times New Roman" panose="02020603050405020304" pitchFamily="18" charset="0"/>
                <a:cs typeface="Times New Roman" panose="02020603050405020304" pitchFamily="18" charset="0"/>
              </a:rPr>
              <a:t>Sodium bicarbonates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7968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900A-D7BB-43C3-B0BD-1CC060E334A2}"/>
              </a:ext>
            </a:extLst>
          </p:cNvPr>
          <p:cNvSpPr>
            <a:spLocks noGrp="1"/>
          </p:cNvSpPr>
          <p:nvPr>
            <p:ph type="ctrTitle"/>
          </p:nvPr>
        </p:nvSpPr>
        <p:spPr/>
        <p:txBody>
          <a:bodyPr/>
          <a:lstStyle/>
          <a:p>
            <a:r>
              <a:rPr lang="en-IN" dirty="0">
                <a:latin typeface="Algerian" panose="04020705040A02060702" pitchFamily="82" charset="0"/>
              </a:rPr>
              <a:t>Thank You</a:t>
            </a:r>
          </a:p>
        </p:txBody>
      </p:sp>
    </p:spTree>
    <p:extLst>
      <p:ext uri="{BB962C8B-B14F-4D97-AF65-F5344CB8AC3E}">
        <p14:creationId xmlns:p14="http://schemas.microsoft.com/office/powerpoint/2010/main" val="2941367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46907-DE1C-48C6-BFEB-15B75F5D4BB3}"/>
              </a:ext>
            </a:extLst>
          </p:cNvPr>
          <p:cNvSpPr>
            <a:spLocks noGrp="1"/>
          </p:cNvSpPr>
          <p:nvPr>
            <p:ph type="ctrTitle"/>
          </p:nvPr>
        </p:nvSpPr>
        <p:spPr>
          <a:xfrm>
            <a:off x="1524000" y="1"/>
            <a:ext cx="9144000" cy="1244184"/>
          </a:xfrm>
        </p:spPr>
        <p:txBody>
          <a:bodyPr/>
          <a:lstStyle/>
          <a:p>
            <a:r>
              <a:rPr lang="en-IN" dirty="0">
                <a:latin typeface="Algerian" panose="04020705040A02060702" pitchFamily="82" charset="0"/>
              </a:rPr>
              <a:t>Contents</a:t>
            </a:r>
          </a:p>
        </p:txBody>
      </p:sp>
      <p:sp>
        <p:nvSpPr>
          <p:cNvPr id="3" name="Subtitle 2">
            <a:extLst>
              <a:ext uri="{FF2B5EF4-FFF2-40B4-BE49-F238E27FC236}">
                <a16:creationId xmlns:a16="http://schemas.microsoft.com/office/drawing/2014/main" id="{6DF71747-D8B0-404E-8001-DBD1B6B89CEB}"/>
              </a:ext>
            </a:extLst>
          </p:cNvPr>
          <p:cNvSpPr>
            <a:spLocks noGrp="1"/>
          </p:cNvSpPr>
          <p:nvPr>
            <p:ph type="subTitle" idx="1"/>
          </p:nvPr>
        </p:nvSpPr>
        <p:spPr>
          <a:xfrm>
            <a:off x="1524000" y="1244185"/>
            <a:ext cx="9144000" cy="4013615"/>
          </a:xfrm>
        </p:spPr>
        <p:txBody>
          <a:bodyPr/>
          <a:lstStyle/>
          <a:p>
            <a:pPr marL="457200" indent="-457200" algn="just">
              <a:buAutoNum type="arabicPeriod"/>
            </a:pPr>
            <a:r>
              <a:rPr lang="en-IN" b="1" dirty="0">
                <a:latin typeface="Times New Roman" panose="02020603050405020304" pitchFamily="18" charset="0"/>
                <a:cs typeface="Times New Roman" panose="02020603050405020304" pitchFamily="18" charset="0"/>
              </a:rPr>
              <a:t>Adulteration</a:t>
            </a:r>
          </a:p>
          <a:p>
            <a:pPr marL="457200" indent="-457200" algn="just">
              <a:buAutoNum type="arabicPeriod"/>
            </a:pPr>
            <a:r>
              <a:rPr lang="en-IN" b="1" dirty="0">
                <a:latin typeface="Times New Roman" panose="02020603050405020304" pitchFamily="18" charset="0"/>
                <a:cs typeface="Times New Roman" panose="02020603050405020304" pitchFamily="18" charset="0"/>
              </a:rPr>
              <a:t>List of common Adulteration</a:t>
            </a:r>
          </a:p>
          <a:p>
            <a:pPr marL="457200" indent="-457200" algn="just">
              <a:buAutoNum type="arabicPeriod"/>
            </a:pPr>
            <a:r>
              <a:rPr lang="en-IN" b="1" dirty="0">
                <a:latin typeface="Times New Roman" panose="02020603050405020304" pitchFamily="18" charset="0"/>
                <a:cs typeface="Times New Roman" panose="02020603050405020304" pitchFamily="18" charset="0"/>
              </a:rPr>
              <a:t>Preservatives</a:t>
            </a:r>
          </a:p>
          <a:p>
            <a:pPr marL="457200" indent="-457200" algn="just">
              <a:buAutoNum type="arabicPeriod"/>
            </a:pPr>
            <a:r>
              <a:rPr lang="en-IN" b="1" dirty="0">
                <a:latin typeface="Times New Roman" panose="02020603050405020304" pitchFamily="18" charset="0"/>
                <a:cs typeface="Times New Roman" panose="02020603050405020304" pitchFamily="18" charset="0"/>
              </a:rPr>
              <a:t>List of common Preservatives</a:t>
            </a:r>
          </a:p>
          <a:p>
            <a:pPr marL="457200" indent="-457200" algn="just">
              <a:buAutoNum type="arabicPeriod"/>
            </a:pPr>
            <a:r>
              <a:rPr lang="en-IN" b="1" dirty="0">
                <a:latin typeface="Times New Roman" panose="02020603050405020304" pitchFamily="18" charset="0"/>
                <a:cs typeface="Times New Roman" panose="02020603050405020304" pitchFamily="18" charset="0"/>
              </a:rPr>
              <a:t>Desirable Properties of Preservatives</a:t>
            </a:r>
          </a:p>
          <a:p>
            <a:pPr marL="457200" indent="-457200" algn="just">
              <a:buAutoNum type="arabicPeriod"/>
            </a:pPr>
            <a:r>
              <a:rPr lang="en-IN" b="1" dirty="0">
                <a:latin typeface="Times New Roman" panose="02020603050405020304" pitchFamily="18" charset="0"/>
                <a:cs typeface="Times New Roman" panose="02020603050405020304" pitchFamily="18" charset="0"/>
              </a:rPr>
              <a:t>Neutralizers</a:t>
            </a:r>
          </a:p>
          <a:p>
            <a:pPr marL="457200" indent="-457200" algn="just">
              <a:buAutoNum type="arabicPeriod"/>
            </a:pPr>
            <a:r>
              <a:rPr lang="en-IN" b="1" dirty="0">
                <a:latin typeface="Times New Roman" panose="02020603050405020304" pitchFamily="18" charset="0"/>
                <a:cs typeface="Times New Roman" panose="02020603050405020304" pitchFamily="18" charset="0"/>
              </a:rPr>
              <a:t>List of Common Neutralizers</a:t>
            </a:r>
          </a:p>
          <a:p>
            <a:endParaRPr lang="en-IN" dirty="0"/>
          </a:p>
        </p:txBody>
      </p:sp>
    </p:spTree>
    <p:extLst>
      <p:ext uri="{BB962C8B-B14F-4D97-AF65-F5344CB8AC3E}">
        <p14:creationId xmlns:p14="http://schemas.microsoft.com/office/powerpoint/2010/main" val="219406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E48D-7CAB-4596-9E6A-302A9F8B8B93}"/>
              </a:ext>
            </a:extLst>
          </p:cNvPr>
          <p:cNvSpPr>
            <a:spLocks noGrp="1"/>
          </p:cNvSpPr>
          <p:nvPr>
            <p:ph type="ctrTitle"/>
          </p:nvPr>
        </p:nvSpPr>
        <p:spPr>
          <a:xfrm>
            <a:off x="1524000" y="1"/>
            <a:ext cx="9144000" cy="989350"/>
          </a:xfrm>
        </p:spPr>
        <p:txBody>
          <a:bodyPr>
            <a:normAutofit/>
          </a:bodyPr>
          <a:lstStyle/>
          <a:p>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Adulteration of food products</a:t>
            </a:r>
            <a:endParaRPr lang="en-IN" sz="32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DB97642-8FE3-4999-8FDF-82CB9802D798}"/>
              </a:ext>
            </a:extLst>
          </p:cNvPr>
          <p:cNvSpPr>
            <a:spLocks noGrp="1"/>
          </p:cNvSpPr>
          <p:nvPr>
            <p:ph type="subTitle" idx="1"/>
          </p:nvPr>
        </p:nvSpPr>
        <p:spPr>
          <a:xfrm>
            <a:off x="1524000" y="1154243"/>
            <a:ext cx="9144000" cy="5703756"/>
          </a:xfrm>
        </p:spPr>
        <p:txBody>
          <a:bodyPr>
            <a:normAutofit/>
          </a:bodyPr>
          <a:lstStyle/>
          <a:p>
            <a:pPr algn="just"/>
            <a:r>
              <a:rPr lang="en-US" sz="2400" b="1" dirty="0">
                <a:latin typeface="Times New Roman" panose="02020603050405020304" pitchFamily="18" charset="0"/>
                <a:cs typeface="Times New Roman" panose="02020603050405020304" pitchFamily="18" charset="0"/>
              </a:rPr>
              <a:t>Introduction</a:t>
            </a:r>
            <a:endParaRPr lang="en-IN"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 Milk is so highly valuable a food, some malpractice is done by adding cheaper and resembling substance substances to milk or removing valuable constituents from it in order to make an extra profit. This malpractice is called adulteration.</a:t>
            </a:r>
          </a:p>
          <a:p>
            <a:pPr algn="just"/>
            <a:r>
              <a:rPr lang="en-IN" dirty="0">
                <a:latin typeface="Times New Roman" panose="02020603050405020304" pitchFamily="18" charset="0"/>
                <a:cs typeface="Times New Roman" panose="02020603050405020304" pitchFamily="18" charset="0"/>
              </a:rPr>
              <a:t>● Adulteration means the addition of forbidden substances to foods.</a:t>
            </a:r>
          </a:p>
          <a:p>
            <a:pPr algn="just"/>
            <a:endParaRPr lang="en-IN"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Definition</a:t>
            </a:r>
          </a:p>
          <a:p>
            <a:pPr algn="just"/>
            <a:r>
              <a:rPr lang="en-IN" dirty="0">
                <a:latin typeface="Times New Roman" panose="02020603050405020304" pitchFamily="18" charset="0"/>
                <a:cs typeface="Times New Roman" panose="02020603050405020304" pitchFamily="18" charset="0"/>
              </a:rPr>
              <a:t>“Addition of cheaper and resembling substance to milk or removal of one or more valuable constituents (like fat) from it keeping that no change is made in properties and composition of milk and in order to make extra profit is called adulteration in milk and the substances added are called adulterants”</a:t>
            </a:r>
          </a:p>
        </p:txBody>
      </p:sp>
    </p:spTree>
    <p:extLst>
      <p:ext uri="{BB962C8B-B14F-4D97-AF65-F5344CB8AC3E}">
        <p14:creationId xmlns:p14="http://schemas.microsoft.com/office/powerpoint/2010/main" val="42564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2651-4885-4637-A3BE-5E366CCB0792}"/>
              </a:ext>
            </a:extLst>
          </p:cNvPr>
          <p:cNvSpPr>
            <a:spLocks noGrp="1"/>
          </p:cNvSpPr>
          <p:nvPr>
            <p:ph type="ctrTitle"/>
          </p:nvPr>
        </p:nvSpPr>
        <p:spPr>
          <a:xfrm>
            <a:off x="1524000" y="0"/>
            <a:ext cx="9144000" cy="1079292"/>
          </a:xfrm>
        </p:spPr>
        <p:txBody>
          <a:bodyPr>
            <a:normAutofit/>
          </a:bodyPr>
          <a:lstStyle/>
          <a:p>
            <a:r>
              <a:rPr lang="en-US" sz="2400" dirty="0">
                <a:latin typeface="Algerian" panose="04020705040A02060702" pitchFamily="82" charset="0"/>
              </a:rPr>
              <a:t>Adulteration of food products </a:t>
            </a:r>
            <a:br>
              <a:rPr lang="en-US" sz="2400" dirty="0">
                <a:latin typeface="Algerian" panose="04020705040A02060702" pitchFamily="82" charset="0"/>
              </a:rPr>
            </a:br>
            <a:endParaRPr lang="en-IN" sz="2400" dirty="0">
              <a:latin typeface="Algerian" panose="04020705040A02060702" pitchFamily="82" charset="0"/>
            </a:endParaRPr>
          </a:p>
        </p:txBody>
      </p:sp>
      <p:sp>
        <p:nvSpPr>
          <p:cNvPr id="3" name="Subtitle 2">
            <a:extLst>
              <a:ext uri="{FF2B5EF4-FFF2-40B4-BE49-F238E27FC236}">
                <a16:creationId xmlns:a16="http://schemas.microsoft.com/office/drawing/2014/main" id="{B29823CC-CE32-4D8E-B69F-4F7ADFC38833}"/>
              </a:ext>
            </a:extLst>
          </p:cNvPr>
          <p:cNvSpPr>
            <a:spLocks noGrp="1"/>
          </p:cNvSpPr>
          <p:nvPr>
            <p:ph type="subTitle" idx="1"/>
          </p:nvPr>
        </p:nvSpPr>
        <p:spPr>
          <a:xfrm>
            <a:off x="1524000" y="1079292"/>
            <a:ext cx="9144000" cy="5778707"/>
          </a:xfrm>
        </p:spPr>
        <p:txBody>
          <a:bodyPr>
            <a:normAutofit/>
          </a:bodyPr>
          <a:lstStyle/>
          <a:p>
            <a:pPr algn="just"/>
            <a:r>
              <a:rPr lang="en-US" dirty="0">
                <a:latin typeface="Times New Roman" panose="02020603050405020304" pitchFamily="18" charset="0"/>
                <a:cs typeface="Times New Roman" panose="02020603050405020304" pitchFamily="18" charset="0"/>
              </a:rPr>
              <a:t>● As per the definition of the Prevention of Food Adulteration Act, 1954 (PFA) Rule 2, "adulterant" means any material, which is or could be employed for the purposes of adulteration.</a:t>
            </a:r>
          </a:p>
          <a:p>
            <a:pPr algn="just"/>
            <a:r>
              <a:rPr lang="en-IN"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Further under rule 44, PFA states that no person shall either by himself or by any agent sell milk which contains any added water and also milk containing a substance not found in milk. </a:t>
            </a:r>
          </a:p>
          <a:p>
            <a:pPr algn="just"/>
            <a:r>
              <a:rPr lang="en-IN"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Amongst the food items, milk is a complex mixture of nutrients and a liquid food which, can be easily adulterated by the unscrupulous persons. </a:t>
            </a:r>
          </a:p>
          <a:p>
            <a:pPr algn="just"/>
            <a:endParaRPr lang="en-US"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According to PFA definition ―Milk is the normal mammary secretion derived from complete milking of healthy </a:t>
            </a:r>
            <a:r>
              <a:rPr lang="en-US" dirty="0" err="1">
                <a:latin typeface="Times New Roman" panose="02020603050405020304" pitchFamily="18" charset="0"/>
                <a:cs typeface="Times New Roman" panose="02020603050405020304" pitchFamily="18" charset="0"/>
              </a:rPr>
              <a:t>milch</a:t>
            </a:r>
            <a:r>
              <a:rPr lang="en-US" dirty="0">
                <a:latin typeface="Times New Roman" panose="02020603050405020304" pitchFamily="18" charset="0"/>
                <a:cs typeface="Times New Roman" panose="02020603050405020304" pitchFamily="18" charset="0"/>
              </a:rPr>
              <a:t> animal without either addition thereto or extraction therefore. It shall be free from colostrum. Milk of different classes and different designations shall confirm to the standards laid down for them. </a:t>
            </a:r>
            <a:endParaRPr lang="en-IN"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05517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DC84-6124-4BCC-8C7D-3AF05BC61C9C}"/>
              </a:ext>
            </a:extLst>
          </p:cNvPr>
          <p:cNvSpPr>
            <a:spLocks noGrp="1"/>
          </p:cNvSpPr>
          <p:nvPr>
            <p:ph type="ctrTitle"/>
          </p:nvPr>
        </p:nvSpPr>
        <p:spPr>
          <a:xfrm>
            <a:off x="1524000" y="1"/>
            <a:ext cx="9144000" cy="1933730"/>
          </a:xfrm>
        </p:spPr>
        <p:txBody>
          <a:bodyPr>
            <a:normAutofit/>
          </a:bodyPr>
          <a:lstStyle/>
          <a:p>
            <a:r>
              <a:rPr lang="en-US" sz="3600" dirty="0">
                <a:latin typeface="Aharoni" panose="02010803020104030203" pitchFamily="2" charset="-79"/>
                <a:cs typeface="Aharoni" panose="02010803020104030203" pitchFamily="2" charset="-79"/>
              </a:rPr>
              <a:t>Adulteration of Milk  </a:t>
            </a:r>
            <a:br>
              <a:rPr lang="en-US" dirty="0"/>
            </a:br>
            <a:endParaRPr lang="en-IN" dirty="0"/>
          </a:p>
        </p:txBody>
      </p:sp>
      <p:sp>
        <p:nvSpPr>
          <p:cNvPr id="3" name="Subtitle 2">
            <a:extLst>
              <a:ext uri="{FF2B5EF4-FFF2-40B4-BE49-F238E27FC236}">
                <a16:creationId xmlns:a16="http://schemas.microsoft.com/office/drawing/2014/main" id="{B8932773-8053-445E-BC0D-D9F9D4F806D1}"/>
              </a:ext>
            </a:extLst>
          </p:cNvPr>
          <p:cNvSpPr>
            <a:spLocks noGrp="1"/>
          </p:cNvSpPr>
          <p:nvPr>
            <p:ph type="subTitle" idx="1"/>
          </p:nvPr>
        </p:nvSpPr>
        <p:spPr>
          <a:xfrm>
            <a:off x="1524000" y="1304143"/>
            <a:ext cx="9144000" cy="5553855"/>
          </a:xfrm>
        </p:spPr>
        <p:txBody>
          <a:bodyPr>
            <a:normAutofit/>
          </a:bodyPr>
          <a:lstStyle/>
          <a:p>
            <a:r>
              <a:rPr lang="en-US" dirty="0"/>
              <a:t> </a:t>
            </a:r>
          </a:p>
          <a:p>
            <a:pPr algn="just"/>
            <a:r>
              <a:rPr lang="en-US" b="1" dirty="0">
                <a:latin typeface="Times New Roman" panose="02020603050405020304" pitchFamily="18" charset="0"/>
                <a:cs typeface="Times New Roman" panose="02020603050405020304" pitchFamily="18" charset="0"/>
              </a:rPr>
              <a:t>Common Adulterants </a:t>
            </a:r>
          </a:p>
          <a:p>
            <a:pPr algn="just"/>
            <a:r>
              <a:rPr lang="en-US" b="1"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The most of the adulterants added to milk can be grouped in the following categories: </a:t>
            </a:r>
          </a:p>
          <a:p>
            <a:pPr marL="457200" indent="-457200" algn="just">
              <a:buAutoNum type="alphaLcParenR"/>
            </a:pPr>
            <a:r>
              <a:rPr lang="en-US" b="1" dirty="0">
                <a:latin typeface="Times New Roman" panose="02020603050405020304" pitchFamily="18" charset="0"/>
                <a:cs typeface="Times New Roman" panose="02020603050405020304" pitchFamily="18" charset="0"/>
              </a:rPr>
              <a:t>Carbohydrates-</a:t>
            </a:r>
          </a:p>
          <a:p>
            <a:pPr algn="just"/>
            <a:r>
              <a:rPr lang="en-US" dirty="0">
                <a:latin typeface="Times New Roman" panose="02020603050405020304" pitchFamily="18" charset="0"/>
                <a:cs typeface="Times New Roman" panose="02020603050405020304" pitchFamily="18" charset="0"/>
              </a:rPr>
              <a:t> Sugar, glucose, starch, </a:t>
            </a:r>
            <a:r>
              <a:rPr lang="en-US" dirty="0" err="1">
                <a:latin typeface="Times New Roman" panose="02020603050405020304" pitchFamily="18" charset="0"/>
                <a:cs typeface="Times New Roman" panose="02020603050405020304" pitchFamily="18" charset="0"/>
              </a:rPr>
              <a:t>malto</a:t>
            </a:r>
            <a:r>
              <a:rPr lang="en-US" dirty="0">
                <a:latin typeface="Times New Roman" panose="02020603050405020304" pitchFamily="18" charset="0"/>
                <a:cs typeface="Times New Roman" panose="02020603050405020304" pitchFamily="18" charset="0"/>
              </a:rPr>
              <a:t>-dextrin, etc. </a:t>
            </a:r>
          </a:p>
          <a:p>
            <a:pPr algn="just"/>
            <a:endParaRPr lang="en-IN"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b</a:t>
            </a:r>
            <a:r>
              <a:rPr lang="en-IN" b="1" dirty="0">
                <a:latin typeface="Times New Roman" panose="02020603050405020304" pitchFamily="18" charset="0"/>
                <a:cs typeface="Times New Roman" panose="02020603050405020304" pitchFamily="18" charset="0"/>
              </a:rPr>
              <a:t>) Salts and fertilizers-</a:t>
            </a:r>
          </a:p>
          <a:p>
            <a:pPr algn="just"/>
            <a:r>
              <a:rPr lang="en-IN" dirty="0">
                <a:latin typeface="Times New Roman" panose="02020603050405020304" pitchFamily="18" charset="0"/>
                <a:cs typeface="Times New Roman" panose="02020603050405020304" pitchFamily="18" charset="0"/>
              </a:rPr>
              <a:t> Urea, ammonium sulphate, ammoniacal fertilizers, potassium sulphate, sodium chloride etc. </a:t>
            </a:r>
          </a:p>
        </p:txBody>
      </p:sp>
    </p:spTree>
    <p:extLst>
      <p:ext uri="{BB962C8B-B14F-4D97-AF65-F5344CB8AC3E}">
        <p14:creationId xmlns:p14="http://schemas.microsoft.com/office/powerpoint/2010/main" val="3576726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0CC54D0-8092-44C9-8B90-C059456730C5}"/>
              </a:ext>
            </a:extLst>
          </p:cNvPr>
          <p:cNvSpPr>
            <a:spLocks noGrp="1"/>
          </p:cNvSpPr>
          <p:nvPr>
            <p:ph type="subTitle" idx="1"/>
          </p:nvPr>
        </p:nvSpPr>
        <p:spPr>
          <a:xfrm>
            <a:off x="1524000" y="164893"/>
            <a:ext cx="9144000" cy="6693108"/>
          </a:xfrm>
        </p:spPr>
        <p:txBody>
          <a:bodyPr>
            <a:normAutofit fontScale="92500" lnSpcReduction="10000"/>
          </a:bodyPr>
          <a:lstStyle/>
          <a:p>
            <a:pPr algn="just"/>
            <a:r>
              <a:rPr lang="en-IN" b="1" dirty="0">
                <a:latin typeface="Times New Roman" panose="02020603050405020304" pitchFamily="18" charset="0"/>
                <a:cs typeface="Times New Roman" panose="02020603050405020304" pitchFamily="18" charset="0"/>
              </a:rPr>
              <a:t>c) Neutralizers </a:t>
            </a:r>
          </a:p>
          <a:p>
            <a:pPr algn="just"/>
            <a:r>
              <a:rPr lang="en-IN" dirty="0">
                <a:latin typeface="Times New Roman" panose="02020603050405020304" pitchFamily="18" charset="0"/>
                <a:cs typeface="Times New Roman" panose="02020603050405020304" pitchFamily="18" charset="0"/>
              </a:rPr>
              <a:t> </a:t>
            </a:r>
          </a:p>
          <a:p>
            <a:pPr algn="just"/>
            <a:r>
              <a:rPr lang="en-IN" dirty="0">
                <a:latin typeface="Times New Roman" panose="02020603050405020304" pitchFamily="18" charset="0"/>
                <a:cs typeface="Times New Roman" panose="02020603050405020304" pitchFamily="18" charset="0"/>
              </a:rPr>
              <a:t>Sodium carbonate, sodium bicarbonate, sodium hydroxide, calcium hydroxide, etc. </a:t>
            </a:r>
          </a:p>
          <a:p>
            <a:pPr algn="just"/>
            <a:r>
              <a:rPr lang="en-IN" dirty="0">
                <a:latin typeface="Times New Roman" panose="02020603050405020304" pitchFamily="18" charset="0"/>
                <a:cs typeface="Times New Roman" panose="02020603050405020304" pitchFamily="18" charset="0"/>
              </a:rPr>
              <a:t> </a:t>
            </a:r>
          </a:p>
          <a:p>
            <a:pPr algn="just"/>
            <a:r>
              <a:rPr lang="en-IN" b="1" dirty="0">
                <a:latin typeface="Times New Roman" panose="02020603050405020304" pitchFamily="18" charset="0"/>
                <a:cs typeface="Times New Roman" panose="02020603050405020304" pitchFamily="18" charset="0"/>
              </a:rPr>
              <a:t>d) Preservatives </a:t>
            </a:r>
          </a:p>
          <a:p>
            <a:pPr algn="just"/>
            <a:r>
              <a:rPr lang="en-IN" dirty="0">
                <a:latin typeface="Times New Roman" panose="02020603050405020304" pitchFamily="18" charset="0"/>
                <a:cs typeface="Times New Roman" panose="02020603050405020304" pitchFamily="18" charset="0"/>
              </a:rPr>
              <a:t> </a:t>
            </a:r>
          </a:p>
          <a:p>
            <a:pPr algn="just"/>
            <a:r>
              <a:rPr lang="en-IN" dirty="0">
                <a:latin typeface="Times New Roman" panose="02020603050405020304" pitchFamily="18" charset="0"/>
                <a:cs typeface="Times New Roman" panose="02020603050405020304" pitchFamily="18" charset="0"/>
              </a:rPr>
              <a:t>Hydrogen peroxide, formalin etc. </a:t>
            </a:r>
          </a:p>
          <a:p>
            <a:pPr algn="just"/>
            <a:r>
              <a:rPr lang="en-IN" dirty="0">
                <a:latin typeface="Times New Roman" panose="02020603050405020304" pitchFamily="18" charset="0"/>
                <a:cs typeface="Times New Roman" panose="02020603050405020304" pitchFamily="18" charset="0"/>
              </a:rPr>
              <a:t> </a:t>
            </a:r>
          </a:p>
          <a:p>
            <a:pPr algn="just"/>
            <a:r>
              <a:rPr lang="en-IN" b="1" dirty="0">
                <a:latin typeface="Times New Roman" panose="02020603050405020304" pitchFamily="18" charset="0"/>
                <a:cs typeface="Times New Roman" panose="02020603050405020304" pitchFamily="18" charset="0"/>
              </a:rPr>
              <a:t>e) Detergents </a:t>
            </a:r>
          </a:p>
          <a:p>
            <a:pPr algn="just"/>
            <a:r>
              <a:rPr lang="en-IN" dirty="0">
                <a:latin typeface="Times New Roman" panose="02020603050405020304" pitchFamily="18" charset="0"/>
                <a:cs typeface="Times New Roman" panose="02020603050405020304" pitchFamily="18" charset="0"/>
              </a:rPr>
              <a:t> </a:t>
            </a:r>
          </a:p>
          <a:p>
            <a:pPr algn="just"/>
            <a:r>
              <a:rPr lang="en-IN" dirty="0">
                <a:latin typeface="Times New Roman" panose="02020603050405020304" pitchFamily="18" charset="0"/>
                <a:cs typeface="Times New Roman" panose="02020603050405020304" pitchFamily="18" charset="0"/>
              </a:rPr>
              <a:t>Liquid detergents, washing powders etc. </a:t>
            </a:r>
          </a:p>
          <a:p>
            <a:pPr algn="just"/>
            <a:r>
              <a:rPr lang="en-IN" dirty="0">
                <a:latin typeface="Times New Roman" panose="02020603050405020304" pitchFamily="18" charset="0"/>
                <a:cs typeface="Times New Roman" panose="02020603050405020304" pitchFamily="18" charset="0"/>
              </a:rPr>
              <a:t> </a:t>
            </a:r>
          </a:p>
          <a:p>
            <a:pPr algn="just"/>
            <a:r>
              <a:rPr lang="en-IN" b="1" dirty="0">
                <a:latin typeface="Times New Roman" panose="02020603050405020304" pitchFamily="18" charset="0"/>
                <a:cs typeface="Times New Roman" panose="02020603050405020304" pitchFamily="18" charset="0"/>
              </a:rPr>
              <a:t>f) Oils and Paints </a:t>
            </a:r>
          </a:p>
          <a:p>
            <a:pPr algn="just"/>
            <a:r>
              <a:rPr lang="en-IN" dirty="0">
                <a:latin typeface="Times New Roman" panose="02020603050405020304" pitchFamily="18" charset="0"/>
                <a:cs typeface="Times New Roman" panose="02020603050405020304" pitchFamily="18" charset="0"/>
              </a:rPr>
              <a:t> </a:t>
            </a:r>
          </a:p>
          <a:p>
            <a:pPr algn="just"/>
            <a:r>
              <a:rPr lang="en-IN" dirty="0">
                <a:latin typeface="Times New Roman" panose="02020603050405020304" pitchFamily="18" charset="0"/>
                <a:cs typeface="Times New Roman" panose="02020603050405020304" pitchFamily="18" charset="0"/>
              </a:rPr>
              <a:t>Vegetable fats and oils, mineral oil / cutting oil, white paint etc. </a:t>
            </a:r>
          </a:p>
          <a:p>
            <a:pPr algn="just"/>
            <a:r>
              <a:rPr lang="en-IN"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9112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3D169-32DA-473F-B090-E8751CE7202E}"/>
              </a:ext>
            </a:extLst>
          </p:cNvPr>
          <p:cNvSpPr>
            <a:spLocks noGrp="1"/>
          </p:cNvSpPr>
          <p:nvPr>
            <p:ph type="ctrTitle"/>
          </p:nvPr>
        </p:nvSpPr>
        <p:spPr>
          <a:xfrm>
            <a:off x="1524000" y="1"/>
            <a:ext cx="9144000" cy="599606"/>
          </a:xfrm>
        </p:spPr>
        <p:txBody>
          <a:bodyPr>
            <a:normAutofit/>
          </a:bodyPr>
          <a:lstStyle/>
          <a:p>
            <a:r>
              <a:rPr lang="en-IN" sz="2400" dirty="0">
                <a:latin typeface="Arial" panose="020B0604020202020204" pitchFamily="34" charset="0"/>
                <a:cs typeface="Arial" panose="020B0604020202020204" pitchFamily="34" charset="0"/>
              </a:rPr>
              <a:t>Effect of Adulterants on properties and composition on milk</a:t>
            </a:r>
          </a:p>
        </p:txBody>
      </p:sp>
      <p:graphicFrame>
        <p:nvGraphicFramePr>
          <p:cNvPr id="4" name="Table 4">
            <a:extLst>
              <a:ext uri="{FF2B5EF4-FFF2-40B4-BE49-F238E27FC236}">
                <a16:creationId xmlns:a16="http://schemas.microsoft.com/office/drawing/2014/main" id="{84D20060-C295-4E07-AA7D-81627350A1B6}"/>
              </a:ext>
            </a:extLst>
          </p:cNvPr>
          <p:cNvGraphicFramePr>
            <a:graphicFrameLocks noGrp="1"/>
          </p:cNvGraphicFramePr>
          <p:nvPr>
            <p:extLst>
              <p:ext uri="{D42A27DB-BD31-4B8C-83A1-F6EECF244321}">
                <p14:modId xmlns:p14="http://schemas.microsoft.com/office/powerpoint/2010/main" val="1971812619"/>
              </p:ext>
            </p:extLst>
          </p:nvPr>
        </p:nvGraphicFramePr>
        <p:xfrm>
          <a:off x="1523999" y="599607"/>
          <a:ext cx="9144000" cy="6267987"/>
        </p:xfrm>
        <a:graphic>
          <a:graphicData uri="http://schemas.openxmlformats.org/drawingml/2006/table">
            <a:tbl>
              <a:tblPr firstRow="1" bandRow="1">
                <a:tableStyleId>{5C22544A-7EE6-4342-B048-85BDC9FD1C3A}</a:tableStyleId>
              </a:tblPr>
              <a:tblGrid>
                <a:gridCol w="2838139">
                  <a:extLst>
                    <a:ext uri="{9D8B030D-6E8A-4147-A177-3AD203B41FA5}">
                      <a16:colId xmlns:a16="http://schemas.microsoft.com/office/drawing/2014/main" val="4126969731"/>
                    </a:ext>
                  </a:extLst>
                </a:gridCol>
                <a:gridCol w="1783829">
                  <a:extLst>
                    <a:ext uri="{9D8B030D-6E8A-4147-A177-3AD203B41FA5}">
                      <a16:colId xmlns:a16="http://schemas.microsoft.com/office/drawing/2014/main" val="2967068368"/>
                    </a:ext>
                  </a:extLst>
                </a:gridCol>
                <a:gridCol w="2518348">
                  <a:extLst>
                    <a:ext uri="{9D8B030D-6E8A-4147-A177-3AD203B41FA5}">
                      <a16:colId xmlns:a16="http://schemas.microsoft.com/office/drawing/2014/main" val="1388631484"/>
                    </a:ext>
                  </a:extLst>
                </a:gridCol>
                <a:gridCol w="2003684">
                  <a:extLst>
                    <a:ext uri="{9D8B030D-6E8A-4147-A177-3AD203B41FA5}">
                      <a16:colId xmlns:a16="http://schemas.microsoft.com/office/drawing/2014/main" val="3348514650"/>
                    </a:ext>
                  </a:extLst>
                </a:gridCol>
              </a:tblGrid>
              <a:tr h="449704">
                <a:tc>
                  <a:txBody>
                    <a:bodyPr/>
                    <a:lstStyle/>
                    <a:p>
                      <a:r>
                        <a:rPr lang="en-IN" sz="2000" dirty="0">
                          <a:latin typeface="Times New Roman" panose="02020603050405020304" pitchFamily="18" charset="0"/>
                          <a:cs typeface="Times New Roman" panose="02020603050405020304" pitchFamily="18" charset="0"/>
                        </a:rPr>
                        <a:t>Nature of Adulterants</a:t>
                      </a:r>
                    </a:p>
                  </a:txBody>
                  <a:tcPr/>
                </a:tc>
                <a:tc gridSpan="3">
                  <a:txBody>
                    <a:bodyPr/>
                    <a:lstStyle/>
                    <a:p>
                      <a:pPr algn="ctr"/>
                      <a:r>
                        <a:rPr lang="en-IN" sz="2000" dirty="0">
                          <a:latin typeface="Times New Roman" panose="02020603050405020304" pitchFamily="18" charset="0"/>
                          <a:cs typeface="Times New Roman" panose="02020603050405020304" pitchFamily="18" charset="0"/>
                        </a:rPr>
                        <a:t>Effect on</a:t>
                      </a:r>
                    </a:p>
                  </a:txBody>
                  <a:tcPr/>
                </a:tc>
                <a:tc hMerge="1">
                  <a:txBody>
                    <a:bodyPr/>
                    <a:lstStyle/>
                    <a:p>
                      <a:endParaRPr lang="en-IN" sz="2000" dirty="0">
                        <a:latin typeface="Times New Roman" panose="02020603050405020304" pitchFamily="18" charset="0"/>
                        <a:cs typeface="Times New Roman" panose="02020603050405020304" pitchFamily="18" charset="0"/>
                      </a:endParaRPr>
                    </a:p>
                  </a:txBody>
                  <a:tcPr/>
                </a:tc>
                <a:tc hMerge="1">
                  <a:txBody>
                    <a:bodyPr/>
                    <a:lstStyle/>
                    <a:p>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07975213"/>
                  </a:ext>
                </a:extLst>
              </a:tr>
              <a:tr h="549981">
                <a:tc>
                  <a:txBody>
                    <a:bodyPr/>
                    <a:lstStyle/>
                    <a:p>
                      <a:endParaRPr lang="en-IN" sz="2000">
                        <a:latin typeface="Times New Roman" panose="02020603050405020304" pitchFamily="18" charset="0"/>
                        <a:cs typeface="Times New Roman" panose="02020603050405020304" pitchFamily="18" charset="0"/>
                      </a:endParaRPr>
                    </a:p>
                  </a:txBody>
                  <a:tcPr/>
                </a:tc>
                <a:tc>
                  <a:txBody>
                    <a:bodyPr/>
                    <a:lstStyle/>
                    <a:p>
                      <a:r>
                        <a:rPr lang="en-IN" sz="2000" dirty="0">
                          <a:latin typeface="Times New Roman" panose="02020603050405020304" pitchFamily="18" charset="0"/>
                          <a:cs typeface="Times New Roman" panose="02020603050405020304" pitchFamily="18" charset="0"/>
                        </a:rPr>
                        <a:t>Fat percent</a:t>
                      </a:r>
                    </a:p>
                  </a:txBody>
                  <a:tcPr/>
                </a:tc>
                <a:tc>
                  <a:txBody>
                    <a:bodyPr/>
                    <a:lstStyle/>
                    <a:p>
                      <a:r>
                        <a:rPr lang="en-IN" sz="2000" dirty="0">
                          <a:latin typeface="Times New Roman" panose="02020603050405020304" pitchFamily="18" charset="0"/>
                          <a:cs typeface="Times New Roman" panose="02020603050405020304" pitchFamily="18" charset="0"/>
                        </a:rPr>
                        <a:t>Lactometer Reading</a:t>
                      </a:r>
                    </a:p>
                  </a:txBody>
                  <a:tcPr/>
                </a:tc>
                <a:tc>
                  <a:txBody>
                    <a:bodyPr/>
                    <a:lstStyle/>
                    <a:p>
                      <a:r>
                        <a:rPr lang="en-IN" sz="2000" dirty="0">
                          <a:latin typeface="Times New Roman" panose="02020603050405020304" pitchFamily="18" charset="0"/>
                          <a:cs typeface="Times New Roman" panose="02020603050405020304" pitchFamily="18" charset="0"/>
                        </a:rPr>
                        <a:t>SNF Percent</a:t>
                      </a:r>
                    </a:p>
                  </a:txBody>
                  <a:tcPr/>
                </a:tc>
                <a:extLst>
                  <a:ext uri="{0D108BD9-81ED-4DB2-BD59-A6C34878D82A}">
                    <a16:rowId xmlns:a16="http://schemas.microsoft.com/office/drawing/2014/main" val="692307946"/>
                  </a:ext>
                </a:extLst>
              </a:tr>
              <a:tr h="670354">
                <a:tc>
                  <a:txBody>
                    <a:bodyPr/>
                    <a:lstStyle/>
                    <a:p>
                      <a:r>
                        <a:rPr lang="en-IN" sz="2000" dirty="0">
                          <a:latin typeface="Times New Roman" panose="02020603050405020304" pitchFamily="18" charset="0"/>
                          <a:cs typeface="Times New Roman" panose="02020603050405020304" pitchFamily="18" charset="0"/>
                        </a:rPr>
                        <a:t>1.Addition of water</a:t>
                      </a:r>
                    </a:p>
                  </a:txBody>
                  <a:tcPr/>
                </a:tc>
                <a:tc>
                  <a:txBody>
                    <a:bodyPr/>
                    <a:lstStyle/>
                    <a:p>
                      <a:r>
                        <a:rPr lang="en-IN" sz="2000" dirty="0">
                          <a:latin typeface="Times New Roman" panose="02020603050405020304" pitchFamily="18" charset="0"/>
                          <a:cs typeface="Times New Roman" panose="02020603050405020304" pitchFamily="18" charset="0"/>
                        </a:rPr>
                        <a:t>Lower</a:t>
                      </a:r>
                    </a:p>
                  </a:txBody>
                  <a:tcPr/>
                </a:tc>
                <a:tc>
                  <a:txBody>
                    <a:bodyPr/>
                    <a:lstStyle/>
                    <a:p>
                      <a:r>
                        <a:rPr lang="en-IN" sz="2000" dirty="0">
                          <a:latin typeface="Times New Roman" panose="02020603050405020304" pitchFamily="18" charset="0"/>
                          <a:cs typeface="Times New Roman" panose="02020603050405020304" pitchFamily="18" charset="0"/>
                        </a:rPr>
                        <a:t>Lower</a:t>
                      </a:r>
                    </a:p>
                  </a:txBody>
                  <a:tcPr/>
                </a:tc>
                <a:tc>
                  <a:txBody>
                    <a:bodyPr/>
                    <a:lstStyle/>
                    <a:p>
                      <a:r>
                        <a:rPr lang="en-IN" sz="2000" dirty="0">
                          <a:latin typeface="Times New Roman" panose="02020603050405020304" pitchFamily="18" charset="0"/>
                          <a:cs typeface="Times New Roman" panose="02020603050405020304" pitchFamily="18" charset="0"/>
                        </a:rPr>
                        <a:t>Lower</a:t>
                      </a:r>
                    </a:p>
                  </a:txBody>
                  <a:tcPr/>
                </a:tc>
                <a:extLst>
                  <a:ext uri="{0D108BD9-81ED-4DB2-BD59-A6C34878D82A}">
                    <a16:rowId xmlns:a16="http://schemas.microsoft.com/office/drawing/2014/main" val="2417230382"/>
                  </a:ext>
                </a:extLst>
              </a:tr>
              <a:tr h="802386">
                <a:tc>
                  <a:txBody>
                    <a:bodyPr/>
                    <a:lstStyle/>
                    <a:p>
                      <a:r>
                        <a:rPr lang="en-IN" sz="2000" dirty="0">
                          <a:latin typeface="Times New Roman" panose="02020603050405020304" pitchFamily="18" charset="0"/>
                          <a:cs typeface="Times New Roman" panose="02020603050405020304" pitchFamily="18" charset="0"/>
                        </a:rPr>
                        <a:t>2. Removal of fat (Cream)</a:t>
                      </a:r>
                    </a:p>
                  </a:txBody>
                  <a:tcPr/>
                </a:tc>
                <a:tc>
                  <a:txBody>
                    <a:bodyPr/>
                    <a:lstStyle/>
                    <a:p>
                      <a:r>
                        <a:rPr lang="en-IN" sz="2000" dirty="0">
                          <a:latin typeface="Times New Roman" panose="02020603050405020304" pitchFamily="18" charset="0"/>
                          <a:cs typeface="Times New Roman" panose="02020603050405020304" pitchFamily="18" charset="0"/>
                        </a:rPr>
                        <a:t>Lower</a:t>
                      </a:r>
                    </a:p>
                  </a:txBody>
                  <a:tcPr/>
                </a:tc>
                <a:tc>
                  <a:txBody>
                    <a:bodyPr/>
                    <a:lstStyle/>
                    <a:p>
                      <a:r>
                        <a:rPr lang="en-IN" sz="2000" dirty="0">
                          <a:latin typeface="Times New Roman" panose="02020603050405020304" pitchFamily="18" charset="0"/>
                          <a:cs typeface="Times New Roman" panose="02020603050405020304" pitchFamily="18" charset="0"/>
                        </a:rPr>
                        <a:t>Higher</a:t>
                      </a:r>
                    </a:p>
                  </a:txBody>
                  <a:tcPr/>
                </a:tc>
                <a:tc>
                  <a:txBody>
                    <a:bodyPr/>
                    <a:lstStyle/>
                    <a:p>
                      <a:r>
                        <a:rPr lang="en-IN" sz="2000" dirty="0">
                          <a:latin typeface="Times New Roman" panose="02020603050405020304" pitchFamily="18" charset="0"/>
                          <a:cs typeface="Times New Roman" panose="02020603050405020304" pitchFamily="18" charset="0"/>
                        </a:rPr>
                        <a:t>Higher</a:t>
                      </a:r>
                    </a:p>
                  </a:txBody>
                  <a:tcPr/>
                </a:tc>
                <a:extLst>
                  <a:ext uri="{0D108BD9-81ED-4DB2-BD59-A6C34878D82A}">
                    <a16:rowId xmlns:a16="http://schemas.microsoft.com/office/drawing/2014/main" val="2477660942"/>
                  </a:ext>
                </a:extLst>
              </a:tr>
              <a:tr h="802386">
                <a:tc>
                  <a:txBody>
                    <a:bodyPr/>
                    <a:lstStyle/>
                    <a:p>
                      <a:r>
                        <a:rPr lang="en-IN" sz="2000" dirty="0">
                          <a:latin typeface="Times New Roman" panose="02020603050405020304" pitchFamily="18" charset="0"/>
                          <a:cs typeface="Times New Roman" panose="02020603050405020304" pitchFamily="18" charset="0"/>
                        </a:rPr>
                        <a:t>3.Addition of water and starch</a:t>
                      </a:r>
                    </a:p>
                  </a:txBody>
                  <a:tcPr/>
                </a:tc>
                <a:tc>
                  <a:txBody>
                    <a:bodyPr/>
                    <a:lstStyle/>
                    <a:p>
                      <a:r>
                        <a:rPr lang="en-IN" sz="2000" dirty="0">
                          <a:latin typeface="Times New Roman" panose="02020603050405020304" pitchFamily="18" charset="0"/>
                          <a:cs typeface="Times New Roman" panose="02020603050405020304" pitchFamily="18" charset="0"/>
                        </a:rPr>
                        <a:t>Lower</a:t>
                      </a:r>
                    </a:p>
                  </a:txBody>
                  <a:tcPr/>
                </a:tc>
                <a:tc>
                  <a:txBody>
                    <a:bodyPr/>
                    <a:lstStyle/>
                    <a:p>
                      <a:r>
                        <a:rPr lang="en-IN" sz="2000" dirty="0">
                          <a:latin typeface="Times New Roman" panose="02020603050405020304" pitchFamily="18" charset="0"/>
                          <a:cs typeface="Times New Roman" panose="02020603050405020304" pitchFamily="18" charset="0"/>
                        </a:rPr>
                        <a:t>Normal</a:t>
                      </a:r>
                    </a:p>
                  </a:txBody>
                  <a:tcPr/>
                </a:tc>
                <a:tc>
                  <a:txBody>
                    <a:bodyPr/>
                    <a:lstStyle/>
                    <a:p>
                      <a:r>
                        <a:rPr lang="en-IN" sz="2000" dirty="0">
                          <a:latin typeface="Times New Roman" panose="02020603050405020304" pitchFamily="18" charset="0"/>
                          <a:cs typeface="Times New Roman" panose="02020603050405020304" pitchFamily="18" charset="0"/>
                        </a:rPr>
                        <a:t>Normal</a:t>
                      </a:r>
                    </a:p>
                  </a:txBody>
                  <a:tcPr/>
                </a:tc>
                <a:extLst>
                  <a:ext uri="{0D108BD9-81ED-4DB2-BD59-A6C34878D82A}">
                    <a16:rowId xmlns:a16="http://schemas.microsoft.com/office/drawing/2014/main" val="4095542577"/>
                  </a:ext>
                </a:extLst>
              </a:tr>
              <a:tr h="694202">
                <a:tc>
                  <a:txBody>
                    <a:bodyPr/>
                    <a:lstStyle/>
                    <a:p>
                      <a:r>
                        <a:rPr lang="en-IN" sz="2000" dirty="0">
                          <a:latin typeface="Times New Roman" panose="02020603050405020304" pitchFamily="18" charset="0"/>
                          <a:cs typeface="Times New Roman" panose="02020603050405020304" pitchFamily="18" charset="0"/>
                        </a:rPr>
                        <a:t>4.Addition of Skim milk</a:t>
                      </a:r>
                    </a:p>
                  </a:txBody>
                  <a:tcPr/>
                </a:tc>
                <a:tc>
                  <a:txBody>
                    <a:bodyPr/>
                    <a:lstStyle/>
                    <a:p>
                      <a:r>
                        <a:rPr lang="en-IN" sz="2000" dirty="0">
                          <a:latin typeface="Times New Roman" panose="02020603050405020304" pitchFamily="18" charset="0"/>
                          <a:cs typeface="Times New Roman" panose="02020603050405020304" pitchFamily="18" charset="0"/>
                        </a:rPr>
                        <a:t>Lower</a:t>
                      </a:r>
                    </a:p>
                  </a:txBody>
                  <a:tcPr/>
                </a:tc>
                <a:tc>
                  <a:txBody>
                    <a:bodyPr/>
                    <a:lstStyle/>
                    <a:p>
                      <a:r>
                        <a:rPr lang="en-IN" sz="2000" dirty="0">
                          <a:latin typeface="Times New Roman" panose="02020603050405020304" pitchFamily="18" charset="0"/>
                          <a:cs typeface="Times New Roman" panose="02020603050405020304" pitchFamily="18" charset="0"/>
                        </a:rPr>
                        <a:t>Higher</a:t>
                      </a:r>
                    </a:p>
                  </a:txBody>
                  <a:tcPr/>
                </a:tc>
                <a:tc>
                  <a:txBody>
                    <a:bodyPr/>
                    <a:lstStyle/>
                    <a:p>
                      <a:r>
                        <a:rPr lang="en-IN" sz="2000" dirty="0">
                          <a:latin typeface="Times New Roman" panose="02020603050405020304" pitchFamily="18" charset="0"/>
                          <a:cs typeface="Times New Roman" panose="02020603050405020304" pitchFamily="18" charset="0"/>
                        </a:rPr>
                        <a:t>Normal</a:t>
                      </a:r>
                    </a:p>
                  </a:txBody>
                  <a:tcPr/>
                </a:tc>
                <a:extLst>
                  <a:ext uri="{0D108BD9-81ED-4DB2-BD59-A6C34878D82A}">
                    <a16:rowId xmlns:a16="http://schemas.microsoft.com/office/drawing/2014/main" val="2281663683"/>
                  </a:ext>
                </a:extLst>
              </a:tr>
              <a:tr h="694202">
                <a:tc>
                  <a:txBody>
                    <a:bodyPr/>
                    <a:lstStyle/>
                    <a:p>
                      <a:r>
                        <a:rPr lang="en-IN" sz="2000" dirty="0">
                          <a:latin typeface="Times New Roman" panose="02020603050405020304" pitchFamily="18" charset="0"/>
                          <a:cs typeface="Times New Roman" panose="02020603050405020304" pitchFamily="18" charset="0"/>
                        </a:rPr>
                        <a:t>5.Addition of cane sugar</a:t>
                      </a:r>
                    </a:p>
                  </a:txBody>
                  <a:tcPr/>
                </a:tc>
                <a:tc>
                  <a:txBody>
                    <a:bodyPr/>
                    <a:lstStyle/>
                    <a:p>
                      <a:r>
                        <a:rPr lang="en-IN" sz="2000" dirty="0">
                          <a:latin typeface="Times New Roman" panose="02020603050405020304" pitchFamily="18" charset="0"/>
                          <a:cs typeface="Times New Roman" panose="02020603050405020304" pitchFamily="18" charset="0"/>
                        </a:rPr>
                        <a:t>Lower</a:t>
                      </a:r>
                    </a:p>
                  </a:txBody>
                  <a:tcPr/>
                </a:tc>
                <a:tc>
                  <a:txBody>
                    <a:bodyPr/>
                    <a:lstStyle/>
                    <a:p>
                      <a:r>
                        <a:rPr lang="en-IN" sz="2000" dirty="0">
                          <a:latin typeface="Times New Roman" panose="02020603050405020304" pitchFamily="18" charset="0"/>
                          <a:cs typeface="Times New Roman" panose="02020603050405020304" pitchFamily="18" charset="0"/>
                        </a:rPr>
                        <a:t>Higher</a:t>
                      </a:r>
                    </a:p>
                  </a:txBody>
                  <a:tcPr/>
                </a:tc>
                <a:tc>
                  <a:txBody>
                    <a:bodyPr/>
                    <a:lstStyle/>
                    <a:p>
                      <a:r>
                        <a:rPr lang="en-IN" sz="2000" dirty="0">
                          <a:latin typeface="Times New Roman" panose="02020603050405020304" pitchFamily="18" charset="0"/>
                          <a:cs typeface="Times New Roman" panose="02020603050405020304" pitchFamily="18" charset="0"/>
                        </a:rPr>
                        <a:t>Higher</a:t>
                      </a:r>
                    </a:p>
                  </a:txBody>
                  <a:tcPr/>
                </a:tc>
                <a:extLst>
                  <a:ext uri="{0D108BD9-81ED-4DB2-BD59-A6C34878D82A}">
                    <a16:rowId xmlns:a16="http://schemas.microsoft.com/office/drawing/2014/main" val="3659586558"/>
                  </a:ext>
                </a:extLst>
              </a:tr>
              <a:tr h="802386">
                <a:tc>
                  <a:txBody>
                    <a:bodyPr/>
                    <a:lstStyle/>
                    <a:p>
                      <a:r>
                        <a:rPr lang="en-IN" sz="2000" dirty="0">
                          <a:latin typeface="Times New Roman" panose="02020603050405020304" pitchFamily="18" charset="0"/>
                          <a:cs typeface="Times New Roman" panose="02020603050405020304" pitchFamily="18" charset="0"/>
                        </a:rPr>
                        <a:t>6. Addition of Dextrose/Glucose</a:t>
                      </a:r>
                    </a:p>
                  </a:txBody>
                  <a:tcPr/>
                </a:tc>
                <a:tc>
                  <a:txBody>
                    <a:bodyPr/>
                    <a:lstStyle/>
                    <a:p>
                      <a:r>
                        <a:rPr lang="en-IN" sz="2000" dirty="0">
                          <a:latin typeface="Times New Roman" panose="02020603050405020304" pitchFamily="18" charset="0"/>
                          <a:cs typeface="Times New Roman" panose="02020603050405020304" pitchFamily="18" charset="0"/>
                        </a:rPr>
                        <a:t>Lower</a:t>
                      </a:r>
                    </a:p>
                  </a:txBody>
                  <a:tcPr/>
                </a:tc>
                <a:tc>
                  <a:txBody>
                    <a:bodyPr/>
                    <a:lstStyle/>
                    <a:p>
                      <a:r>
                        <a:rPr lang="en-IN" sz="2000" dirty="0">
                          <a:latin typeface="Times New Roman" panose="02020603050405020304" pitchFamily="18" charset="0"/>
                          <a:cs typeface="Times New Roman" panose="02020603050405020304" pitchFamily="18" charset="0"/>
                        </a:rPr>
                        <a:t>Higher</a:t>
                      </a:r>
                    </a:p>
                  </a:txBody>
                  <a:tcPr/>
                </a:tc>
                <a:tc>
                  <a:txBody>
                    <a:bodyPr/>
                    <a:lstStyle/>
                    <a:p>
                      <a:r>
                        <a:rPr lang="en-IN" sz="2000" dirty="0">
                          <a:latin typeface="Times New Roman" panose="02020603050405020304" pitchFamily="18" charset="0"/>
                          <a:cs typeface="Times New Roman" panose="02020603050405020304" pitchFamily="18" charset="0"/>
                        </a:rPr>
                        <a:t>Higher</a:t>
                      </a:r>
                    </a:p>
                  </a:txBody>
                  <a:tcPr/>
                </a:tc>
                <a:extLst>
                  <a:ext uri="{0D108BD9-81ED-4DB2-BD59-A6C34878D82A}">
                    <a16:rowId xmlns:a16="http://schemas.microsoft.com/office/drawing/2014/main" val="875309906"/>
                  </a:ext>
                </a:extLst>
              </a:tr>
              <a:tr h="802386">
                <a:tc>
                  <a:txBody>
                    <a:bodyPr/>
                    <a:lstStyle/>
                    <a:p>
                      <a:r>
                        <a:rPr lang="en-IN" sz="2000" dirty="0">
                          <a:latin typeface="Times New Roman" panose="02020603050405020304" pitchFamily="18" charset="0"/>
                          <a:cs typeface="Times New Roman" panose="02020603050405020304" pitchFamily="18" charset="0"/>
                        </a:rPr>
                        <a:t>7.Addition of water and urea</a:t>
                      </a:r>
                    </a:p>
                  </a:txBody>
                  <a:tcPr/>
                </a:tc>
                <a:tc>
                  <a:txBody>
                    <a:bodyPr/>
                    <a:lstStyle/>
                    <a:p>
                      <a:r>
                        <a:rPr lang="en-IN" sz="2000" dirty="0">
                          <a:latin typeface="Times New Roman" panose="02020603050405020304" pitchFamily="18" charset="0"/>
                          <a:cs typeface="Times New Roman" panose="02020603050405020304" pitchFamily="18" charset="0"/>
                        </a:rPr>
                        <a:t>Lower</a:t>
                      </a:r>
                    </a:p>
                  </a:txBody>
                  <a:tcPr/>
                </a:tc>
                <a:tc>
                  <a:txBody>
                    <a:bodyPr/>
                    <a:lstStyle/>
                    <a:p>
                      <a:r>
                        <a:rPr lang="en-IN" sz="2000" dirty="0">
                          <a:latin typeface="Times New Roman" panose="02020603050405020304" pitchFamily="18" charset="0"/>
                          <a:cs typeface="Times New Roman" panose="02020603050405020304" pitchFamily="18" charset="0"/>
                        </a:rPr>
                        <a:t>Normal</a:t>
                      </a:r>
                    </a:p>
                  </a:txBody>
                  <a:tcPr/>
                </a:tc>
                <a:tc>
                  <a:txBody>
                    <a:bodyPr/>
                    <a:lstStyle/>
                    <a:p>
                      <a:r>
                        <a:rPr lang="en-IN" sz="2000" dirty="0">
                          <a:latin typeface="Times New Roman" panose="02020603050405020304" pitchFamily="18" charset="0"/>
                          <a:cs typeface="Times New Roman" panose="02020603050405020304" pitchFamily="18" charset="0"/>
                        </a:rPr>
                        <a:t>Normal</a:t>
                      </a:r>
                    </a:p>
                  </a:txBody>
                  <a:tcPr/>
                </a:tc>
                <a:extLst>
                  <a:ext uri="{0D108BD9-81ED-4DB2-BD59-A6C34878D82A}">
                    <a16:rowId xmlns:a16="http://schemas.microsoft.com/office/drawing/2014/main" val="299300951"/>
                  </a:ext>
                </a:extLst>
              </a:tr>
            </a:tbl>
          </a:graphicData>
        </a:graphic>
      </p:graphicFrame>
    </p:spTree>
    <p:extLst>
      <p:ext uri="{BB962C8B-B14F-4D97-AF65-F5344CB8AC3E}">
        <p14:creationId xmlns:p14="http://schemas.microsoft.com/office/powerpoint/2010/main" val="1157752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130-4913-41EA-9764-A9D1B46F2187}"/>
              </a:ext>
            </a:extLst>
          </p:cNvPr>
          <p:cNvSpPr>
            <a:spLocks noGrp="1"/>
          </p:cNvSpPr>
          <p:nvPr>
            <p:ph type="ctrTitle"/>
          </p:nvPr>
        </p:nvSpPr>
        <p:spPr>
          <a:xfrm>
            <a:off x="1524000" y="0"/>
            <a:ext cx="9144000" cy="779489"/>
          </a:xfrm>
        </p:spPr>
        <p:txBody>
          <a:bodyPr>
            <a:normAutofit/>
          </a:bodyPr>
          <a:lstStyle/>
          <a:p>
            <a:r>
              <a:rPr lang="en-IN" sz="3200" dirty="0">
                <a:latin typeface="Algerian" panose="04020705040A02060702" pitchFamily="82" charset="0"/>
              </a:rPr>
              <a:t>Milk Preservatives</a:t>
            </a:r>
          </a:p>
        </p:txBody>
      </p:sp>
      <p:sp>
        <p:nvSpPr>
          <p:cNvPr id="3" name="Subtitle 2">
            <a:extLst>
              <a:ext uri="{FF2B5EF4-FFF2-40B4-BE49-F238E27FC236}">
                <a16:creationId xmlns:a16="http://schemas.microsoft.com/office/drawing/2014/main" id="{263405DE-1814-461A-B3E7-3CE3A2FFF9CE}"/>
              </a:ext>
            </a:extLst>
          </p:cNvPr>
          <p:cNvSpPr>
            <a:spLocks noGrp="1"/>
          </p:cNvSpPr>
          <p:nvPr>
            <p:ph type="subTitle" idx="1"/>
          </p:nvPr>
        </p:nvSpPr>
        <p:spPr>
          <a:xfrm>
            <a:off x="1524000" y="989351"/>
            <a:ext cx="9144000" cy="5868649"/>
          </a:xfrm>
        </p:spPr>
        <p:txBody>
          <a:bodyPr>
            <a:normAutofit/>
          </a:bodyPr>
          <a:lstStyle/>
          <a:p>
            <a:pPr algn="just"/>
            <a:r>
              <a:rPr lang="en-US"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Milk is an excellent food for the micro-organism. </a:t>
            </a:r>
          </a:p>
          <a:p>
            <a:pPr algn="just"/>
            <a:r>
              <a:rPr lang="en-US"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Milk produced even under the best sanitary conditions contains a considerable number of microorganism. Even pasteurisation does not destroy cent per cent of bacteria present in milk. </a:t>
            </a:r>
          </a:p>
          <a:p>
            <a:pPr algn="just"/>
            <a:r>
              <a:rPr lang="en-US"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Bacteria get entry to the milk through the various sources such as a body of the animal, feed of the animal, atmosphere, </a:t>
            </a:r>
            <a:r>
              <a:rPr lang="en-IN" dirty="0" err="1">
                <a:latin typeface="Times New Roman" panose="02020603050405020304" pitchFamily="18" charset="0"/>
                <a:cs typeface="Times New Roman" panose="02020603050405020304" pitchFamily="18" charset="0"/>
              </a:rPr>
              <a:t>milker</a:t>
            </a:r>
            <a:r>
              <a:rPr lang="en-IN" dirty="0">
                <a:latin typeface="Times New Roman" panose="02020603050405020304" pitchFamily="18" charset="0"/>
                <a:cs typeface="Times New Roman" panose="02020603050405020304" pitchFamily="18" charset="0"/>
              </a:rPr>
              <a:t>, milking utensils, adulterants and post-pasteurisation contamination etc. </a:t>
            </a:r>
          </a:p>
          <a:p>
            <a:pPr algn="just"/>
            <a:r>
              <a:rPr lang="en-US"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Yeast and moulds may also get entry to milk. </a:t>
            </a:r>
          </a:p>
          <a:p>
            <a:pPr algn="just"/>
            <a:r>
              <a:rPr lang="en-US"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These micro-organisms bring about certain abnormal changes in the physico-chemical properties of milk when stored. </a:t>
            </a:r>
          </a:p>
          <a:p>
            <a:pPr algn="just"/>
            <a:r>
              <a:rPr lang="en-US"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Thus it becomes essential to preserve milk in its original form particularly for analytical purpose.  </a:t>
            </a:r>
          </a:p>
        </p:txBody>
      </p:sp>
    </p:spTree>
    <p:extLst>
      <p:ext uri="{BB962C8B-B14F-4D97-AF65-F5344CB8AC3E}">
        <p14:creationId xmlns:p14="http://schemas.microsoft.com/office/powerpoint/2010/main" val="1065659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1B7CF-C2FB-488B-92A3-2C05DB82430E}"/>
              </a:ext>
            </a:extLst>
          </p:cNvPr>
          <p:cNvSpPr>
            <a:spLocks noGrp="1"/>
          </p:cNvSpPr>
          <p:nvPr>
            <p:ph type="ctrTitle"/>
          </p:nvPr>
        </p:nvSpPr>
        <p:spPr>
          <a:xfrm>
            <a:off x="1524000" y="1"/>
            <a:ext cx="9144000" cy="1600199"/>
          </a:xfrm>
        </p:spPr>
        <p:txBody>
          <a:bodyPr>
            <a:normAutofit/>
          </a:bodyPr>
          <a:lstStyle/>
          <a:p>
            <a:r>
              <a:rPr lang="en-IN" sz="3600" dirty="0">
                <a:latin typeface="Times New Roman" panose="02020603050405020304" pitchFamily="18" charset="0"/>
                <a:cs typeface="Times New Roman" panose="02020603050405020304" pitchFamily="18" charset="0"/>
              </a:rPr>
              <a:t>Milk Preservation </a:t>
            </a:r>
            <a:br>
              <a:rPr lang="en-IN" dirty="0"/>
            </a:br>
            <a:endParaRPr lang="en-IN" dirty="0"/>
          </a:p>
        </p:txBody>
      </p:sp>
      <p:sp>
        <p:nvSpPr>
          <p:cNvPr id="3" name="Subtitle 2">
            <a:extLst>
              <a:ext uri="{FF2B5EF4-FFF2-40B4-BE49-F238E27FC236}">
                <a16:creationId xmlns:a16="http://schemas.microsoft.com/office/drawing/2014/main" id="{995C0CB8-A712-4E56-A13C-8A018ED909F7}"/>
              </a:ext>
            </a:extLst>
          </p:cNvPr>
          <p:cNvSpPr>
            <a:spLocks noGrp="1"/>
          </p:cNvSpPr>
          <p:nvPr>
            <p:ph type="subTitle" idx="1"/>
          </p:nvPr>
        </p:nvSpPr>
        <p:spPr>
          <a:xfrm>
            <a:off x="1524000" y="824459"/>
            <a:ext cx="9144000" cy="6033539"/>
          </a:xfrm>
        </p:spPr>
        <p:txBody>
          <a:bodyPr>
            <a:normAutofit/>
          </a:bodyPr>
          <a:lstStyle/>
          <a:p>
            <a:pPr algn="just"/>
            <a:r>
              <a:rPr lang="en-IN" dirty="0">
                <a:latin typeface="Times New Roman" panose="02020603050405020304" pitchFamily="18" charset="0"/>
                <a:cs typeface="Times New Roman" panose="02020603050405020304" pitchFamily="18" charset="0"/>
              </a:rPr>
              <a:t>Definition “Milk preservatives are the chemical substances which, when added to milk in small quantity, either check the growth of micro-organisms present in milk or destroy them and thereby increase the keeping quality of milk”</a:t>
            </a:r>
          </a:p>
          <a:p>
            <a:pPr algn="just"/>
            <a:r>
              <a:rPr lang="en-IN" dirty="0">
                <a:latin typeface="Times New Roman" panose="02020603050405020304" pitchFamily="18" charset="0"/>
                <a:cs typeface="Times New Roman" panose="02020603050405020304" pitchFamily="18" charset="0"/>
              </a:rPr>
              <a:t>● The process by which milk is preserved in its original form is called milk preservation.</a:t>
            </a:r>
          </a:p>
          <a:p>
            <a:pPr algn="just"/>
            <a:r>
              <a:rPr lang="en-IN" dirty="0">
                <a:latin typeface="Times New Roman" panose="02020603050405020304" pitchFamily="18" charset="0"/>
                <a:cs typeface="Times New Roman" panose="02020603050405020304" pitchFamily="18" charset="0"/>
              </a:rPr>
              <a:t>Milk may be preserved by:</a:t>
            </a:r>
          </a:p>
          <a:p>
            <a:pPr algn="just"/>
            <a:r>
              <a:rPr lang="en-IN" dirty="0">
                <a:latin typeface="Times New Roman" panose="02020603050405020304" pitchFamily="18" charset="0"/>
                <a:cs typeface="Times New Roman" panose="02020603050405020304" pitchFamily="18" charset="0"/>
              </a:rPr>
              <a:t>Physical Preservatives</a:t>
            </a:r>
          </a:p>
          <a:p>
            <a:pPr marL="457200" indent="-457200" algn="just">
              <a:buAutoNum type="arabicPeriod"/>
            </a:pPr>
            <a:r>
              <a:rPr lang="en-IN" dirty="0">
                <a:latin typeface="Times New Roman" panose="02020603050405020304" pitchFamily="18" charset="0"/>
                <a:cs typeface="Times New Roman" panose="02020603050405020304" pitchFamily="18" charset="0"/>
              </a:rPr>
              <a:t>Chilling</a:t>
            </a:r>
          </a:p>
          <a:p>
            <a:pPr marL="457200" indent="-457200" algn="just">
              <a:buAutoNum type="arabicPeriod"/>
            </a:pPr>
            <a:r>
              <a:rPr lang="en-IN" dirty="0">
                <a:latin typeface="Times New Roman" panose="02020603050405020304" pitchFamily="18" charset="0"/>
                <a:cs typeface="Times New Roman" panose="02020603050405020304" pitchFamily="18" charset="0"/>
              </a:rPr>
              <a:t>Heating (Pasteurization and Sterilization)</a:t>
            </a:r>
          </a:p>
          <a:p>
            <a:pPr marL="457200" indent="-457200" algn="just">
              <a:buAutoNum type="arabicPeriod"/>
            </a:pPr>
            <a:r>
              <a:rPr lang="en-IN" dirty="0">
                <a:latin typeface="Times New Roman" panose="02020603050405020304" pitchFamily="18" charset="0"/>
                <a:cs typeface="Times New Roman" panose="02020603050405020304" pitchFamily="18" charset="0"/>
              </a:rPr>
              <a:t>Irradiation methods</a:t>
            </a:r>
          </a:p>
          <a:p>
            <a:pPr algn="just"/>
            <a:r>
              <a:rPr lang="en-IN" dirty="0">
                <a:latin typeface="Times New Roman" panose="02020603050405020304" pitchFamily="18" charset="0"/>
                <a:cs typeface="Times New Roman" panose="02020603050405020304" pitchFamily="18" charset="0"/>
              </a:rPr>
              <a:t>Chemical Preservatives</a:t>
            </a:r>
          </a:p>
          <a:p>
            <a:pPr marL="457200" indent="-457200" algn="just">
              <a:buAutoNum type="arabicPeriod"/>
            </a:pPr>
            <a:r>
              <a:rPr lang="en-IN" dirty="0">
                <a:latin typeface="Times New Roman" panose="02020603050405020304" pitchFamily="18" charset="0"/>
                <a:cs typeface="Times New Roman" panose="02020603050405020304" pitchFamily="18" charset="0"/>
              </a:rPr>
              <a:t>Adding Chemical Preservatives</a:t>
            </a:r>
          </a:p>
        </p:txBody>
      </p:sp>
    </p:spTree>
    <p:extLst>
      <p:ext uri="{BB962C8B-B14F-4D97-AF65-F5344CB8AC3E}">
        <p14:creationId xmlns:p14="http://schemas.microsoft.com/office/powerpoint/2010/main" val="531484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270</TotalTime>
  <Words>982</Words>
  <Application>Microsoft Office PowerPoint</Application>
  <PresentationFormat>Widescreen</PresentationFormat>
  <Paragraphs>135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Aharoni</vt:lpstr>
      <vt:lpstr>Algerian</vt:lpstr>
      <vt:lpstr>Arial</vt:lpstr>
      <vt:lpstr>Calibri</vt:lpstr>
      <vt:lpstr>Calibri Light</vt:lpstr>
      <vt:lpstr>Times New Roman</vt:lpstr>
      <vt:lpstr>Office Theme</vt:lpstr>
      <vt:lpstr>Concept OF ADULTERANTS, PRESERVATIVES AND NEUTRALIZERS IN MILK AND MILK PRODUCTS   DTC-311(Chemical Quality Assurance) </vt:lpstr>
      <vt:lpstr>Contents</vt:lpstr>
      <vt:lpstr> Adulteration of food products</vt:lpstr>
      <vt:lpstr>Adulteration of food products  </vt:lpstr>
      <vt:lpstr>Adulteration of Milk   </vt:lpstr>
      <vt:lpstr>PowerPoint Presentation</vt:lpstr>
      <vt:lpstr>Effect of Adulterants on properties and composition on milk</vt:lpstr>
      <vt:lpstr>Milk Preservatives</vt:lpstr>
      <vt:lpstr>Milk Preservation  </vt:lpstr>
      <vt:lpstr>PowerPoint Presentation</vt:lpstr>
      <vt:lpstr>Desirable properties of a good Preservatives</vt:lpstr>
      <vt:lpstr> Neutralizers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DETECTION OF NEUTRALIZERS, PRESERVATIVES AND ADULTERANTS IN MILK AND MILK PRODUCTS  </dc:title>
  <dc:creator>B.K.BHARTI</dc:creator>
  <cp:lastModifiedBy>B.K.BHARTI</cp:lastModifiedBy>
  <cp:revision>33</cp:revision>
  <dcterms:created xsi:type="dcterms:W3CDTF">2020-12-29T05:47:03Z</dcterms:created>
  <dcterms:modified xsi:type="dcterms:W3CDTF">2021-01-01T10:13:37Z</dcterms:modified>
</cp:coreProperties>
</file>