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8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5DA78-FBF3-4311-8324-C76B9A169F30}" type="datetimeFigureOut">
              <a:rPr lang="en-US" smtClean="0"/>
              <a:pPr/>
              <a:t>1/5/2021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98FC-CE8F-4373-97E4-37EA426D7E7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7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enrofloxacin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98FC-CE8F-4373-97E4-37EA426D7E7F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2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IMPOTENTIA GENERANDI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4876800"/>
            <a:ext cx="4572000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Dr Alok Kumar</a:t>
            </a:r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495800" cy="1143000"/>
          </a:xfrm>
        </p:spPr>
        <p:txBody>
          <a:bodyPr/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Removal of retained testes from the horse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may be effected by initial surgical exploration of the inguinal canal.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Other abdominal testes can be withdrawn through a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parapenile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abdominal incision.</a:t>
            </a:r>
          </a:p>
          <a:p>
            <a:pPr>
              <a:buNone/>
            </a:pPr>
            <a:endParaRPr lang="en-IN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921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Abnormalities of semen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6571" y="1066800"/>
            <a:ext cx="8360229" cy="5181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Semen examination: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provide information about fertilizing potential of the ejaculate.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Sperm abnormalities :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Assessed according to 3 main criteria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on the sperm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head,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midpiece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tail defects and sperm bearing protoplasmic droplet.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of origin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Blom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1950):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Primary (defects of spermatogenesis; testis).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Secondary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Tertiary (post-ejaculation e.g. from inadequate temperature, pH or osmotic control during handling of semen).</a:t>
            </a:r>
          </a:p>
          <a:p>
            <a:pPr marL="514350" indent="-514350"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 on fertility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Blom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1983):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229600" cy="60960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Two classification currently in use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defects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defects of head, proximal protoplasmic droplet and congenital </a:t>
            </a:r>
            <a:r>
              <a:rPr lang="en-IN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acrosomal</a:t>
            </a:r>
            <a:r>
              <a:rPr lang="en-I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defects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defects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1800" u="sng" dirty="0" smtClean="0">
                <a:latin typeface="Times New Roman" pitchFamily="18" charset="0"/>
                <a:cs typeface="Times New Roman" pitchFamily="18" charset="0"/>
              </a:rPr>
              <a:t>The most recent concept classified as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Compensable defect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Abnormal sperms are not transported to the uterine tube or unable to penetrate the oocyte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an be compensated by </a:t>
            </a:r>
            <a:r>
              <a:rPr lang="en-IN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increasing sperm dose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Uncompensable</a:t>
            </a: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defect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Abnormalities in which sperms are capable of penetrating the </a:t>
            </a:r>
            <a:r>
              <a:rPr lang="en-IN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I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fail to cause cleavage or results in non-viable embryos.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They cannot be compensated by increasing sperm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505200" cy="641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Sperm defects</a:t>
            </a:r>
            <a:endParaRPr lang="en-IN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2474331"/>
              </p:ext>
            </p:extLst>
          </p:nvPr>
        </p:nvGraphicFramePr>
        <p:xfrm>
          <a:off x="914400" y="1219200"/>
          <a:ext cx="3733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048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Compensable defect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Distal </a:t>
                      </a:r>
                      <a:r>
                        <a:rPr lang="en-US" dirty="0" err="1" smtClean="0"/>
                        <a:t>midpiece</a:t>
                      </a:r>
                      <a:r>
                        <a:rPr lang="en-US" dirty="0" smtClean="0"/>
                        <a:t> reflex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Dag defect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Abnormalities of</a:t>
                      </a:r>
                      <a:r>
                        <a:rPr lang="en-US" baseline="0" dirty="0" smtClean="0"/>
                        <a:t> mitochondrial sheath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stump defect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defect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Knobbed acrosome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Swollen acrosome</a:t>
                      </a:r>
                      <a:endParaRPr lang="en-IN" dirty="0"/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dirty="0" smtClean="0"/>
                        <a:t>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Loose/detached head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4"/>
            <p:extLst>
              <p:ext uri="{D42A27DB-BD31-4B8C-83A1-F6EECF244321}">
                <p14:modId xmlns:p14="http://schemas.microsoft.com/office/powerpoint/2010/main" val="3867445927"/>
              </p:ext>
            </p:extLst>
          </p:nvPr>
        </p:nvGraphicFramePr>
        <p:xfrm>
          <a:off x="4876800" y="1219200"/>
          <a:ext cx="3733800" cy="488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124200"/>
              </a:tblGrid>
              <a:tr h="63610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Non-Compensable defect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cytoplasmic droplet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Pyriform</a:t>
                      </a:r>
                      <a:r>
                        <a:rPr lang="en-US" dirty="0" smtClean="0"/>
                        <a:t> head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Chromatin defect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Sperm head vacuoles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Macro/</a:t>
                      </a:r>
                      <a:r>
                        <a:rPr lang="en-US" dirty="0" err="1" smtClean="0"/>
                        <a:t>microcephalic</a:t>
                      </a:r>
                      <a:r>
                        <a:rPr lang="en-US" dirty="0" smtClean="0"/>
                        <a:t> heads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head</a:t>
                      </a:r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3008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3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Specific abnormalities</a:t>
            </a:r>
            <a:endParaRPr lang="en-I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Pyriform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head: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abnormalities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impairs both fertilization rate and subsequent failure of cleavage.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both major 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uncommendable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defect.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Pear-shaped/bizarre: (major defect)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They are detached abnormal heads.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Raised % of these defects during testicular degeneration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51" y="571500"/>
            <a:ext cx="8229600" cy="685800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Knobbed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acrosome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defect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:(major defect)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513" y="1371600"/>
            <a:ext cx="5486400" cy="4525963"/>
          </a:xfrm>
        </p:spPr>
        <p:txBody>
          <a:bodyPr>
            <a:noAutofit/>
          </a:bodyPr>
          <a:lstStyle/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best known of the </a:t>
            </a:r>
            <a:r>
              <a:rPr lang="en-IN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acrosomal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defects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relatively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easy to detect in well made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eosin-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nigrosin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smears.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Moderate % associated with reduced conception rate.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Sires with high% are virtually sterile.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371600"/>
            <a:ext cx="28956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038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Diadem defect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(major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uncompensable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defects)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Represents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pouches in the nuclear material and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seen as a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series of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refractile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lesions at the base of the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acrosome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Abnormality can be temporarily present at high % for short period after testicular damage.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305800" cy="541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Decapitated syndrome: 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Inherited in Guernsey and Hereford bulls.</a:t>
            </a:r>
          </a:p>
          <a:p>
            <a:pPr algn="just">
              <a:buNone/>
            </a:pPr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en-IN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are decapitated and the detached tails are motile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Semen exhibit apparently normal wave motion.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Tail-stump defect: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Inherited in several breeds of bull.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en-IN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Morphologically normal heads are attached to a vestigial structure that appears like a protoplasmic droplet.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Affected bulls are sterile.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5486400" cy="5943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Dag defect: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a condition of coiled tail resulting in an immotile sperm.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a primary abnormality that is commonly found during testicular degeneration.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inherited form was first identified in the Jersey bull.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Cork screw defect: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so called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because the loose arrangement of the helix of mitochondria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gives the appearance of a corkscrew to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midpiece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of the sperm.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May be inherited when present at high %. 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14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Acquired defects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Testicular degeneration:</a:t>
            </a:r>
          </a:p>
          <a:p>
            <a:pPr algn="just">
              <a:buNone/>
            </a:pP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seminiferous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epithelium of the testis is highly susceptible to damage with a wide variety of agents causing reversible or irreversible degeneration.</a:t>
            </a:r>
          </a:p>
          <a:p>
            <a:pPr algn="just"/>
            <a:endParaRPr lang="en-IN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Raised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intratesticular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temperature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Toxins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Endocrine disturbances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Infection.</a:t>
            </a:r>
            <a:endParaRPr lang="en-IN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Infertility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oligozoospermia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usually supervene 4-8 weeks after the onset of the cause of the degeneration.</a:t>
            </a:r>
          </a:p>
          <a:p>
            <a:pPr algn="just"/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Libido is normally unaffected.</a:t>
            </a:r>
          </a:p>
          <a:p>
            <a:pPr algn="just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76400" cy="609600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rgbClr val="00B050"/>
                </a:solidFill>
              </a:rPr>
              <a:t>Cont…</a:t>
            </a:r>
            <a:endParaRPr lang="en-IN" sz="2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en-I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jaculate volume is usually unaffected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but the number and motility of spermatozoa fall, while proportion of sperm exhibiting abnormal morphology rises.</a:t>
            </a:r>
          </a:p>
          <a:p>
            <a:pPr algn="just"/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Depends on the degree of damage that is present in seminiferous tubules.</a:t>
            </a:r>
          </a:p>
          <a:p>
            <a:pPr algn="just"/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more severe cases, permanent loss of </a:t>
            </a:r>
            <a:r>
              <a:rPr lang="en-IN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seminiferous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tubules occurs, with fibrosis and calcification of the testis following.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Prognosis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the dog and stallion testicular biopsy is potentially useful for determining the prognosis for recovery.</a:t>
            </a:r>
          </a:p>
          <a:p>
            <a:pPr algn="just"/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Intact basement membranes of the seminiferous tubules, the presence of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spermatogonia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with in the tubules and the patency of the lumen of the tubules all indicate a good prognosis for restoration of fertility</a:t>
            </a:r>
            <a:r>
              <a:rPr lang="e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endParaRPr lang="en-IN" sz="1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Recovery is demonstrated through repeated semen examination.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Inability or reduced ability to fertilize the ovum due to pathology of testis, epididymis and accessory sex glands is called as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Impotentia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Generandi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Fertility in male is the normal functioning of the testes, accessory sex glands and ducts to deliver sperm of normal quality and quantity.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777343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 smtClean="0"/>
              <a:t>Impotentia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Generandi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6700" y="5181600"/>
            <a:ext cx="3429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Associated with apparently normal semen production 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5159829"/>
            <a:ext cx="358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Associated with abnormal semen production</a:t>
            </a:r>
            <a:endParaRPr lang="en-IN" sz="2400" dirty="0"/>
          </a:p>
        </p:txBody>
      </p:sp>
      <p:sp>
        <p:nvSpPr>
          <p:cNvPr id="11" name="Down Arrow 10"/>
          <p:cNvSpPr/>
          <p:nvPr/>
        </p:nvSpPr>
        <p:spPr>
          <a:xfrm rot="1726301">
            <a:off x="3207841" y="4637680"/>
            <a:ext cx="3810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20475467">
            <a:off x="5498034" y="4646695"/>
            <a:ext cx="3810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966868" y="3581399"/>
            <a:ext cx="294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C</a:t>
            </a:r>
            <a:r>
              <a:rPr lang="en-IN" b="1" dirty="0" smtClean="0">
                <a:solidFill>
                  <a:srgbClr val="00B050"/>
                </a:solidFill>
              </a:rPr>
              <a:t>onditions </a:t>
            </a:r>
            <a:r>
              <a:rPr lang="en-IN" b="1" dirty="0">
                <a:solidFill>
                  <a:srgbClr val="00B050"/>
                </a:solidFill>
              </a:rPr>
              <a:t>causing partial </a:t>
            </a:r>
            <a:r>
              <a:rPr lang="en-IN" b="1" dirty="0" smtClean="0">
                <a:solidFill>
                  <a:srgbClr val="00B050"/>
                </a:solidFill>
              </a:rPr>
              <a:t>or </a:t>
            </a:r>
            <a:r>
              <a:rPr lang="en-US" b="1" dirty="0" smtClean="0">
                <a:solidFill>
                  <a:srgbClr val="00B050"/>
                </a:solidFill>
              </a:rPr>
              <a:t>complete </a:t>
            </a:r>
            <a:r>
              <a:rPr lang="en-US" b="1" dirty="0">
                <a:solidFill>
                  <a:srgbClr val="00B050"/>
                </a:solidFill>
              </a:rPr>
              <a:t>inability to impregnate normal cycling females</a:t>
            </a:r>
            <a:endParaRPr lang="en-IN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82410" y="4191000"/>
            <a:ext cx="41170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8458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685800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Testicular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neoplasia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772400" cy="4572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Although common in dog, rarely represents a cause of infertility.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Interstitial cell tumour: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common tumour of the dog.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Usually occurs in scrotal testes of aged dogs but are usually too small to be palpated.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may result in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increased circulating concentrations of androgen and thereby, predispose to androgen-related disease.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Cause no clinical signs in bulls and no impairment to fertility.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6397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2200" b="1" dirty="0">
                <a:solidFill>
                  <a:srgbClr val="7030A0"/>
                </a:solidFill>
              </a:rPr>
              <a:t>Seminoma: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5344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next most common canine testicular tumour, occasionally found in bulls.</a:t>
            </a:r>
          </a:p>
          <a:p>
            <a:pPr algn="just">
              <a:lnSpc>
                <a:spcPct val="150000"/>
              </a:lnSpc>
            </a:pP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Incidence of </a:t>
            </a:r>
            <a:r>
              <a:rPr lang="en-IN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seminomata</a:t>
            </a: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cryptorchid</a:t>
            </a: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dogs is about 20 times that of dogs with scrotal testes.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It may become large but are generally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innocuous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in scrotal testes.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Affected dogs may exhibit </a:t>
            </a:r>
            <a:r>
              <a:rPr lang="en-I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lameness, pain, crouching.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cell tumour: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Rarely occur in species other than the dog.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Characterized by </a:t>
            </a:r>
            <a:r>
              <a:rPr lang="en-I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feminization in response to the tumour’s oestrogen-secreting properties.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Feminization typified by </a:t>
            </a:r>
            <a:r>
              <a:rPr lang="en-IN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gynaecomastia</a:t>
            </a:r>
            <a:r>
              <a:rPr lang="en-I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symmetrical alopecia, penile atrophy, a pendulous prepuce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and to a greater extent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testis is inguinal or intra-abdominal than scrotal.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metaplasia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of the prostate gland.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3124200" cy="838200"/>
          </a:xfrm>
        </p:spPr>
        <p:txBody>
          <a:bodyPr>
            <a:normAutofit fontScale="90000"/>
          </a:bodyPr>
          <a:lstStyle/>
          <a:p>
            <a:r>
              <a:rPr lang="en-IN" sz="2700" b="1" dirty="0" err="1" smtClean="0"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IN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benign growth that contain many different tissue types.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Most commonly found in </a:t>
            </a:r>
            <a:r>
              <a:rPr lang="en-IN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cryptorchid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testes, particularly draught horses.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Tumours of the undescended testes predispose the spermatic cord to undergo torsion, which results in gradual testicular infarction.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susceptibility of undescended testes to tumour formation is therefore a strong justification for their removal.</a:t>
            </a:r>
            <a:endParaRPr lang="en-IN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576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2700" b="1" dirty="0" err="1">
                <a:solidFill>
                  <a:schemeClr val="accent2"/>
                </a:solidFill>
              </a:rPr>
              <a:t>Orchitis</a:t>
            </a:r>
            <a:r>
              <a:rPr lang="en-IN" sz="27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Ranges from a mild infection of the testis</a:t>
            </a:r>
          </a:p>
          <a:p>
            <a:pPr algn="just"/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DD from TD, through to gross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necrotic destruction of the organ.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arise from a primary infection or by haematogenous spread of bacteria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into the testis super-infecting pre-existing traumatic or viral damage.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Granulomatous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 bulls can be due to tuberculosis.</a:t>
            </a:r>
          </a:p>
          <a:p>
            <a:pPr algn="just">
              <a:buNone/>
            </a:pPr>
            <a:endParaRPr lang="en-IN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more commonly unilateral and may involve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Clinical signs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During acute phase of disease, </a:t>
            </a:r>
            <a:r>
              <a:rPr lang="e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affected testis is inflamed with consequent hyperaemia, heat and swelling.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Testis is often very painful so that animal resent it being touched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testis may become grossly enlarged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2 to 3 times its normal size.</a:t>
            </a:r>
          </a:p>
          <a:p>
            <a:pPr algn="just"/>
            <a:r>
              <a:rPr lang="e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hronic case - the testis becomes shrunken, fibrotic and adherent to the tunic and scrotum.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Abscesses may break through scrotal skin</a:t>
            </a:r>
          </a:p>
          <a:p>
            <a:pPr algn="just"/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Prognosis: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Because of the degree of destruction that occurs, the prognosis for saving the affected testis is hopeless.</a:t>
            </a:r>
          </a:p>
          <a:p>
            <a:pPr algn="just"/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Treatment: </a:t>
            </a:r>
          </a:p>
          <a:p>
            <a:pPr marL="109728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it hoped to salvage an affected animal for breeding, </a:t>
            </a:r>
            <a:r>
              <a:rPr lang="en-I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removal of a unilaterally affected testis should be advocated at the early stage of disease.</a:t>
            </a:r>
          </a:p>
          <a:p>
            <a:pPr algn="just"/>
            <a:r>
              <a:rPr lang="en-I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bilateral </a:t>
            </a:r>
            <a:r>
              <a:rPr lang="en-IN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I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prognosis for future breeding is hopeless and castration should be performed as soon as safe to do so.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Lesions of </a:t>
            </a:r>
            <a:r>
              <a:rPr lang="en-I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duct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01000" cy="5181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Epididymitis: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Unilateral epididymis therefore results in reduced fertility, whereas bilateral obstruction results in sterility.</a:t>
            </a:r>
          </a:p>
          <a:p>
            <a:pPr algn="just">
              <a:lnSpc>
                <a:spcPct val="200000"/>
              </a:lnSpc>
              <a:buNone/>
            </a:pP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Aplasia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ducts:</a:t>
            </a: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Segmental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aplasia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ducts is most commonly manifested as an absence of parts of the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Oligozoospermia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occurs if one epididymis is aplastic;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azoospermia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if both are affected.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Lesions of the accessory glands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495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Vesiculitis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Primary causative organisms may include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Chlamydophila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sp. and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epivag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IBR/IPV viruses.</a:t>
            </a: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Seminal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vesiculitis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occurs most commonly in young bulls of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 than 2 years old and in aged bulls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Main consequence of infection of the vesicular gland is a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decrease in semen quality.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err="1">
                <a:solidFill>
                  <a:schemeClr val="accent2"/>
                </a:solidFill>
              </a:rPr>
              <a:t>Vesiculitis</a:t>
            </a:r>
            <a:r>
              <a:rPr lang="en-IN" sz="3200" dirty="0" smtClean="0">
                <a:solidFill>
                  <a:schemeClr val="accent2"/>
                </a:solidFill>
              </a:rPr>
              <a:t>:</a:t>
            </a:r>
            <a:endParaRPr lang="en-IN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Confirmed by the rectal palpation of the vesicular glands, which are characteristically enlarged, tense and painful in acute phase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lobulation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characteristic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Fibrous and sometimes shrunken in the chronic phase.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early stage of disease administration of large doses of bactericidal antibiotics.</a:t>
            </a:r>
          </a:p>
          <a:p>
            <a:pPr>
              <a:lnSpc>
                <a:spcPct val="20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7437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Prostatitis and prostatic hyperplasia: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Often occur together; the prostate undergoing a diffuse or local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reaction, with a tendency to abscess formation.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Prostatitis is treatable with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braoad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-spectrum antibiotics.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rostatic hyperplasia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being androgen-dependent, is best treated by the administration of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progestogens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by castration.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Ampullae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disorder of the stallion is partial or complete blockage of the </a:t>
            </a:r>
            <a:r>
              <a:rPr lang="en-IN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ampullae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with sperm.                                                                                </a:t>
            </a:r>
            <a:endParaRPr lang="en-IN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Treatment is by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ampullary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massage,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or maintaining a very high ejaculation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Associated with apparently normal semen production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Bulls infected with brucellosis,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vibriosis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trichomoniasis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IBR-IPV virus,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may produce normal semen.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Intrauterine insemination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infected semen usually results in infertility.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Many infertile bulls had lower DNA content of the spermatozoon nucleus than the fertile bulls.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" y="152400"/>
            <a:ext cx="8717829" cy="652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" y="963619"/>
            <a:ext cx="8716403" cy="49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Associated with abnormal semen production</a:t>
            </a:r>
            <a:endParaRPr lang="en-I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Sufficient number of fertile sperm cells are not deposited properly at the time of coitus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cause the fertilization of ovum and the normal development of the embryo.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2004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Pathology of the testes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4800600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Congenital or hereditary defects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4800600" y="4800600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Acquired defects</a:t>
            </a:r>
            <a:endParaRPr lang="en-IN" sz="2400" dirty="0"/>
          </a:p>
        </p:txBody>
      </p:sp>
      <p:sp>
        <p:nvSpPr>
          <p:cNvPr id="7" name="Down Arrow 6"/>
          <p:cNvSpPr/>
          <p:nvPr/>
        </p:nvSpPr>
        <p:spPr>
          <a:xfrm>
            <a:off x="2971800" y="4343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029200" y="4267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Congenital defects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Testicular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hypoplasia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incomplete development of the germinal epithelium of the </a:t>
            </a:r>
            <a:r>
              <a:rPr lang="en-I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seminiferous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tubules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due to inadequate numbers of germinal cells within the testis.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Mild cases - moderate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oligozoospermia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or poor sperm morphology, but severe cases may be </a:t>
            </a:r>
            <a:r>
              <a:rPr lang="en-IN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azoospermic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Klinefelter’s</a:t>
            </a:r>
            <a:r>
              <a:rPr lang="en-IN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syndrome (</a:t>
            </a:r>
            <a:r>
              <a:rPr lang="en-IN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karyotype</a:t>
            </a:r>
            <a:r>
              <a:rPr lang="en-IN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XXY) is a sporadic cause of testicular </a:t>
            </a:r>
            <a:r>
              <a:rPr lang="en-IN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hypoplasia</a:t>
            </a:r>
            <a:r>
              <a:rPr lang="en-IN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bulls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Leydig</a:t>
            </a:r>
            <a:r>
              <a:rPr lang="e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cells being unaffected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libido is normal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Most commonly seen 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bulls, rams, boars and stallions.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Unilateral or bilateral.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cattle it is due to a single </a:t>
            </a:r>
            <a:r>
              <a:rPr lang="en-IN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recessive gene with incomplete </a:t>
            </a:r>
            <a:r>
              <a:rPr lang="en-IN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penetrance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6576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measurement of scrotal circumference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which is below acceptable limits for the species and breed.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Palpation of the testes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reveals one or both testes to be small and flabby but regular in outline and freely movable in the scrotum.</a:t>
            </a:r>
          </a:p>
          <a:p>
            <a:pPr algn="just">
              <a:lnSpc>
                <a:spcPct val="150000"/>
              </a:lnSpc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Spermiogram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aspermic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oligozoospermia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Castration and slaughter for recovery of the carcass value should be recommended.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Cryptorchidism</a:t>
            </a:r>
            <a:r>
              <a:rPr lang="en-IN" sz="3200" dirty="0" smtClean="0"/>
              <a:t>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One or both testes fail to complete their descent into scrotum.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Spermatogenesis is markedly impaired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or absent in testes that are not scrotal.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Testosterone secretion is unaffected by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cryptorchidism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libido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of affected animals is 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Most commonly occurs in the stallion, boar and some breeds of dogs.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5476" t="6443" r="6428" b="15248"/>
          <a:stretch/>
        </p:blipFill>
        <p:spPr bwMode="auto">
          <a:xfrm>
            <a:off x="555170" y="511628"/>
            <a:ext cx="4027715" cy="34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/>
          <a:srcRect l="8123" t="4072" r="15406" b="14932"/>
          <a:stretch/>
        </p:blipFill>
        <p:spPr bwMode="auto">
          <a:xfrm>
            <a:off x="4985657" y="1600200"/>
            <a:ext cx="3695700" cy="48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5105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Unilateral cryptorchidism in ram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9144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Unilateral cryptorchidism in buffalo Bull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598</TotalTime>
  <Words>1848</Words>
  <Application>Microsoft Office PowerPoint</Application>
  <PresentationFormat>On-screen Show (4:3)</PresentationFormat>
  <Paragraphs>243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     IMPOTENTIA GENERANDI</vt:lpstr>
      <vt:lpstr>Introduction</vt:lpstr>
      <vt:lpstr>Associated with apparently normal semen production</vt:lpstr>
      <vt:lpstr>Associated with abnormal semen production</vt:lpstr>
      <vt:lpstr>Congenital defects</vt:lpstr>
      <vt:lpstr>PowerPoint Presentation</vt:lpstr>
      <vt:lpstr>Diagnosis </vt:lpstr>
      <vt:lpstr>Cryptorchidism </vt:lpstr>
      <vt:lpstr>PowerPoint Presentation</vt:lpstr>
      <vt:lpstr>Treatment: </vt:lpstr>
      <vt:lpstr>Abnormalities of semen</vt:lpstr>
      <vt:lpstr>PowerPoint Presentation</vt:lpstr>
      <vt:lpstr>Sperm defects</vt:lpstr>
      <vt:lpstr>Specific abnormalities</vt:lpstr>
      <vt:lpstr>Knobbed acrosome defect:(major defect)</vt:lpstr>
      <vt:lpstr>PowerPoint Presentation</vt:lpstr>
      <vt:lpstr>PowerPoint Presentation</vt:lpstr>
      <vt:lpstr>Acquired defects </vt:lpstr>
      <vt:lpstr>Cont…</vt:lpstr>
      <vt:lpstr>PowerPoint Presentation</vt:lpstr>
      <vt:lpstr>Testicular neoplasia</vt:lpstr>
      <vt:lpstr> Seminoma:</vt:lpstr>
      <vt:lpstr>Teratoma: </vt:lpstr>
      <vt:lpstr> Orchitis:</vt:lpstr>
      <vt:lpstr>PowerPoint Presentation</vt:lpstr>
      <vt:lpstr>Lesions of epididymis and mesonephric duct </vt:lpstr>
      <vt:lpstr>Lesions of the accessory glands</vt:lpstr>
      <vt:lpstr>Vesiculitis: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shashi</dc:creator>
  <cp:lastModifiedBy>DELL</cp:lastModifiedBy>
  <cp:revision>101</cp:revision>
  <dcterms:created xsi:type="dcterms:W3CDTF">2006-08-16T00:00:00Z</dcterms:created>
  <dcterms:modified xsi:type="dcterms:W3CDTF">2021-01-05T08:05:01Z</dcterms:modified>
</cp:coreProperties>
</file>