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76" r:id="rId5"/>
    <p:sldId id="258" r:id="rId6"/>
    <p:sldId id="259" r:id="rId7"/>
    <p:sldId id="260" r:id="rId8"/>
    <p:sldId id="262" r:id="rId9"/>
    <p:sldId id="277"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8" r:id="rId24"/>
    <p:sldId id="279" r:id="rId25"/>
    <p:sldId id="280" r:id="rId26"/>
    <p:sldId id="281" r:id="rId27"/>
    <p:sldId id="282" r:id="rId28"/>
    <p:sldId id="284"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E9D9-36D9-4FBE-B75F-04C49DE93D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93364C8-8843-47B4-913F-B0687776FE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77AE80F-A376-4846-9A69-8321A597D5EF}"/>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5" name="Footer Placeholder 4">
            <a:extLst>
              <a:ext uri="{FF2B5EF4-FFF2-40B4-BE49-F238E27FC236}">
                <a16:creationId xmlns:a16="http://schemas.microsoft.com/office/drawing/2014/main" id="{B1A1142B-15C4-4E43-9332-9B6FD2AADD1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877F31-18F5-42AE-8494-F5E815758152}"/>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51239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29EAD-566E-4BB8-A753-00F2538F5D2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A6FF241-7861-46C2-99F3-DA7774A912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550F54-5C70-4F60-9EEE-3709C8B08390}"/>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5" name="Footer Placeholder 4">
            <a:extLst>
              <a:ext uri="{FF2B5EF4-FFF2-40B4-BE49-F238E27FC236}">
                <a16:creationId xmlns:a16="http://schemas.microsoft.com/office/drawing/2014/main" id="{E5F1C051-FE74-4F03-8926-DBCE49F3D1B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BDAD0FE-89CD-4413-BBB1-43CF4DD06447}"/>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361057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E51877-D39D-46FF-B8AD-998562276B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E128833-AFBA-47A4-8CCD-A1D9D8581C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B90AC7-6C8D-4AD6-87FA-FC25E2E24F6D}"/>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5" name="Footer Placeholder 4">
            <a:extLst>
              <a:ext uri="{FF2B5EF4-FFF2-40B4-BE49-F238E27FC236}">
                <a16:creationId xmlns:a16="http://schemas.microsoft.com/office/drawing/2014/main" id="{C04E13F5-D528-4CDC-98CE-C0BA31646F2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A92EFD0-9D31-4A57-82E8-61FFDC4CBCDD}"/>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373676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0266-AD99-4210-AF32-B4B7E6F9DF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8D5352B-2817-4BD6-A840-44C22CACC5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11CC680-3E7C-4056-B936-CA2C8DD7A5B6}"/>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5" name="Footer Placeholder 4">
            <a:extLst>
              <a:ext uri="{FF2B5EF4-FFF2-40B4-BE49-F238E27FC236}">
                <a16:creationId xmlns:a16="http://schemas.microsoft.com/office/drawing/2014/main" id="{FF88DF9E-0E61-41B8-B932-571492C4ABC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2CC1069-D967-40F9-BFDF-8C605473A53A}"/>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2077876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77E02-E891-4C21-B0F2-635B8305A0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5FEAD86-3CE5-4ABD-BEA6-593A5D8DBC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E9E12A-B51C-41AD-9099-82C8B27CFE51}"/>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5" name="Footer Placeholder 4">
            <a:extLst>
              <a:ext uri="{FF2B5EF4-FFF2-40B4-BE49-F238E27FC236}">
                <a16:creationId xmlns:a16="http://schemas.microsoft.com/office/drawing/2014/main" id="{3E021C19-1833-4081-BD5E-ED6F64798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4CF217-EDB5-442C-BB0B-BBE2045913E7}"/>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4033300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03BED-3CAA-44E6-A599-41962EA6FC4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0FE239C-79CF-418D-8D20-9E46F3EF71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87E05EB-3475-4236-948F-28C183D332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00E53E1-9626-41AF-912E-FA2A3B6BA71D}"/>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6" name="Footer Placeholder 5">
            <a:extLst>
              <a:ext uri="{FF2B5EF4-FFF2-40B4-BE49-F238E27FC236}">
                <a16:creationId xmlns:a16="http://schemas.microsoft.com/office/drawing/2014/main" id="{9D234735-2AD7-45BF-B8D3-1A9DCE36CC4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5F5D9DD-A326-4E9D-875E-1D2D3C5894A4}"/>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325120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2DE88-15E6-45FF-A398-D9D90D7D1ED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FC5B021-C5F9-4242-8C10-FD24A64FDB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6D7C4-84A9-4FE0-80C9-304E800861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4BCA3B2-E9A9-4F2A-858E-1B45422763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0B803F-0BFB-428C-8231-106A82F859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796F708-E2F1-44BC-B107-0609039ECB78}"/>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8" name="Footer Placeholder 7">
            <a:extLst>
              <a:ext uri="{FF2B5EF4-FFF2-40B4-BE49-F238E27FC236}">
                <a16:creationId xmlns:a16="http://schemas.microsoft.com/office/drawing/2014/main" id="{88466A3C-79FE-43C9-A9A4-8CED069CC8F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DEDC039-D79C-48CA-A6A6-DCC6D3DDADA3}"/>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99703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D9D2-960D-44D4-882D-09D7DEF6C65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99A5AB7-511F-49FF-980E-FBFE01E0B378}"/>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4" name="Footer Placeholder 3">
            <a:extLst>
              <a:ext uri="{FF2B5EF4-FFF2-40B4-BE49-F238E27FC236}">
                <a16:creationId xmlns:a16="http://schemas.microsoft.com/office/drawing/2014/main" id="{C53BD62A-CA22-4A46-AB85-404D3B94719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DE14601-FA2F-43FC-B85F-90E9833E3713}"/>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58684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262920-D907-43D4-AF71-B5FFE3948C48}"/>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3" name="Footer Placeholder 2">
            <a:extLst>
              <a:ext uri="{FF2B5EF4-FFF2-40B4-BE49-F238E27FC236}">
                <a16:creationId xmlns:a16="http://schemas.microsoft.com/office/drawing/2014/main" id="{6715F0F5-088C-4D84-80B7-B206F56C9F1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F02E5F8-1C97-4004-9522-08DEF6C8406C}"/>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3617637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4F657-16B3-48E9-BA9D-F6C004FB79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36D1D91-CE8F-43BC-9B40-8BB669C63B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166888F-7CCB-47CC-8961-1D94209B6D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B20DB1-1FDB-4B04-A9A1-8C114036AE01}"/>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6" name="Footer Placeholder 5">
            <a:extLst>
              <a:ext uri="{FF2B5EF4-FFF2-40B4-BE49-F238E27FC236}">
                <a16:creationId xmlns:a16="http://schemas.microsoft.com/office/drawing/2014/main" id="{78673E84-E4AF-41F3-AB02-9F520E38AC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46E043B-DFB4-475D-9E41-5FEAC913002F}"/>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4188225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9269D-7C2B-4E55-822C-6FEC29A803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592D642-AF52-4048-A2C3-3E6A3D4101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AB6F89B-E3EB-4874-8D32-926F20E13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DC03B6-DF1E-4640-B633-AE1B3D50477E}"/>
              </a:ext>
            </a:extLst>
          </p:cNvPr>
          <p:cNvSpPr>
            <a:spLocks noGrp="1"/>
          </p:cNvSpPr>
          <p:nvPr>
            <p:ph type="dt" sz="half" idx="10"/>
          </p:nvPr>
        </p:nvSpPr>
        <p:spPr/>
        <p:txBody>
          <a:bodyPr/>
          <a:lstStyle/>
          <a:p>
            <a:fld id="{2C84E33E-87BB-41AC-9583-0F6423D9F5BC}" type="datetimeFigureOut">
              <a:rPr lang="en-IN" smtClean="0"/>
              <a:t>16-01-2021</a:t>
            </a:fld>
            <a:endParaRPr lang="en-IN"/>
          </a:p>
        </p:txBody>
      </p:sp>
      <p:sp>
        <p:nvSpPr>
          <p:cNvPr id="6" name="Footer Placeholder 5">
            <a:extLst>
              <a:ext uri="{FF2B5EF4-FFF2-40B4-BE49-F238E27FC236}">
                <a16:creationId xmlns:a16="http://schemas.microsoft.com/office/drawing/2014/main" id="{2EC0CD75-59A0-4ACB-A078-0A83DBFFF13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8E64E98-B159-4BC0-A384-37EF2EEAEBA3}"/>
              </a:ext>
            </a:extLst>
          </p:cNvPr>
          <p:cNvSpPr>
            <a:spLocks noGrp="1"/>
          </p:cNvSpPr>
          <p:nvPr>
            <p:ph type="sldNum" sz="quarter" idx="12"/>
          </p:nvPr>
        </p:nvSpPr>
        <p:spPr/>
        <p:txBody>
          <a:bodyPr/>
          <a:lstStyle/>
          <a:p>
            <a:fld id="{4A205456-484E-4F78-A68F-0E97FC7873F5}" type="slidenum">
              <a:rPr lang="en-IN" smtClean="0"/>
              <a:t>‹#›</a:t>
            </a:fld>
            <a:endParaRPr lang="en-IN"/>
          </a:p>
        </p:txBody>
      </p:sp>
    </p:spTree>
    <p:extLst>
      <p:ext uri="{BB962C8B-B14F-4D97-AF65-F5344CB8AC3E}">
        <p14:creationId xmlns:p14="http://schemas.microsoft.com/office/powerpoint/2010/main" val="101828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B6B57B-844D-4EF1-8EB4-D60C33D358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659FDDC-0FFB-4FD4-919F-86BF859413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3AD2214-BF50-42E2-8B2E-D020027A9C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4E33E-87BB-41AC-9583-0F6423D9F5BC}" type="datetimeFigureOut">
              <a:rPr lang="en-IN" smtClean="0"/>
              <a:t>16-01-2021</a:t>
            </a:fld>
            <a:endParaRPr lang="en-IN"/>
          </a:p>
        </p:txBody>
      </p:sp>
      <p:sp>
        <p:nvSpPr>
          <p:cNvPr id="5" name="Footer Placeholder 4">
            <a:extLst>
              <a:ext uri="{FF2B5EF4-FFF2-40B4-BE49-F238E27FC236}">
                <a16:creationId xmlns:a16="http://schemas.microsoft.com/office/drawing/2014/main" id="{17C852D2-59BB-479F-932C-7630936CBF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F96D0F7-9C8E-4294-9A9B-7DDC6424C5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05456-484E-4F78-A68F-0E97FC7873F5}" type="slidenum">
              <a:rPr lang="en-IN" smtClean="0"/>
              <a:t>‹#›</a:t>
            </a:fld>
            <a:endParaRPr lang="en-IN"/>
          </a:p>
        </p:txBody>
      </p:sp>
    </p:spTree>
    <p:extLst>
      <p:ext uri="{BB962C8B-B14F-4D97-AF65-F5344CB8AC3E}">
        <p14:creationId xmlns:p14="http://schemas.microsoft.com/office/powerpoint/2010/main" val="2055330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www.agrimoon.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A0E69-66EE-4D29-96F2-9E91690189A7}"/>
              </a:ext>
            </a:extLst>
          </p:cNvPr>
          <p:cNvSpPr>
            <a:spLocks noGrp="1"/>
          </p:cNvSpPr>
          <p:nvPr>
            <p:ph type="ctrTitle"/>
          </p:nvPr>
        </p:nvSpPr>
        <p:spPr>
          <a:xfrm>
            <a:off x="1524000" y="1"/>
            <a:ext cx="9144000" cy="2323474"/>
          </a:xfrm>
        </p:spPr>
        <p:txBody>
          <a:bodyPr>
            <a:normAutofit/>
          </a:bodyPr>
          <a:lstStyle/>
          <a:p>
            <a:r>
              <a:rPr lang="en-US" sz="3200" dirty="0">
                <a:solidFill>
                  <a:srgbClr val="FF0000"/>
                </a:solidFill>
                <a:latin typeface="Aharoni" panose="02010803020104030203" pitchFamily="2" charset="-79"/>
                <a:cs typeface="Aharoni" panose="02010803020104030203" pitchFamily="2" charset="-79"/>
              </a:rPr>
              <a:t>PREDICTION OF SHELF LIFE BEHAVIOR OF MILK AND MILK PRODUCTS </a:t>
            </a:r>
            <a:br>
              <a:rPr lang="en-US" sz="3200" dirty="0">
                <a:solidFill>
                  <a:srgbClr val="FF0000"/>
                </a:solidFill>
                <a:latin typeface="Aharoni" panose="02010803020104030203" pitchFamily="2" charset="-79"/>
                <a:cs typeface="Aharoni" panose="02010803020104030203" pitchFamily="2" charset="-79"/>
              </a:rPr>
            </a:br>
            <a:endParaRPr lang="en-IN" sz="3200" dirty="0">
              <a:solidFill>
                <a:srgbClr val="FF0000"/>
              </a:solidFill>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1A511597-E3B3-4F6D-BAA8-8682CE2F9082}"/>
              </a:ext>
            </a:extLst>
          </p:cNvPr>
          <p:cNvSpPr>
            <a:spLocks noGrp="1"/>
          </p:cNvSpPr>
          <p:nvPr>
            <p:ph type="subTitle" idx="1"/>
          </p:nvPr>
        </p:nvSpPr>
        <p:spPr>
          <a:xfrm>
            <a:off x="1524000" y="3102964"/>
            <a:ext cx="9144000" cy="3755036"/>
          </a:xfrm>
        </p:spPr>
        <p:txBody>
          <a:bodyPr/>
          <a:lstStyle/>
          <a:p>
            <a:r>
              <a:rPr lang="en-IN" b="1" dirty="0">
                <a:solidFill>
                  <a:srgbClr val="00B050"/>
                </a:solidFill>
              </a:rPr>
              <a:t>DTC-311 (Chemical Quality Assurance)</a:t>
            </a:r>
          </a:p>
          <a:p>
            <a:endParaRPr lang="en-IN" dirty="0">
              <a:solidFill>
                <a:srgbClr val="00B050"/>
              </a:solidFill>
            </a:endParaRPr>
          </a:p>
          <a:p>
            <a:endParaRPr lang="en-IN" dirty="0"/>
          </a:p>
          <a:p>
            <a:endParaRPr lang="en-IN" dirty="0"/>
          </a:p>
          <a:p>
            <a:r>
              <a:rPr lang="en-IN" b="1" dirty="0"/>
              <a:t>Binod Kumar Bharti</a:t>
            </a:r>
          </a:p>
          <a:p>
            <a:r>
              <a:rPr lang="en-IN" dirty="0"/>
              <a:t>Assistant Professor cum Jr. Scientist</a:t>
            </a:r>
          </a:p>
          <a:p>
            <a:r>
              <a:rPr lang="en-IN" dirty="0"/>
              <a:t>Department of Dairy Chemistry</a:t>
            </a:r>
          </a:p>
          <a:p>
            <a:r>
              <a:rPr lang="en-IN" dirty="0"/>
              <a:t>S.G.I.D.T. (BASU) Patna</a:t>
            </a:r>
          </a:p>
        </p:txBody>
      </p:sp>
    </p:spTree>
    <p:extLst>
      <p:ext uri="{BB962C8B-B14F-4D97-AF65-F5344CB8AC3E}">
        <p14:creationId xmlns:p14="http://schemas.microsoft.com/office/powerpoint/2010/main" val="3969307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9348C-2149-4066-BEDF-3DD4B1149865}"/>
              </a:ext>
            </a:extLst>
          </p:cNvPr>
          <p:cNvSpPr>
            <a:spLocks noGrp="1"/>
          </p:cNvSpPr>
          <p:nvPr>
            <p:ph type="ctrTitle"/>
          </p:nvPr>
        </p:nvSpPr>
        <p:spPr>
          <a:xfrm>
            <a:off x="1524000" y="0"/>
            <a:ext cx="9144000" cy="2278966"/>
          </a:xfrm>
        </p:spPr>
        <p:txBody>
          <a:bodyPr>
            <a:normAutofit/>
          </a:bodyPr>
          <a:lstStyle/>
          <a:p>
            <a:r>
              <a:rPr lang="en-US" sz="3600" dirty="0">
                <a:solidFill>
                  <a:srgbClr val="FF0000"/>
                </a:solidFill>
                <a:latin typeface="Aharoni" panose="02010803020104030203" pitchFamily="2" charset="-79"/>
                <a:cs typeface="Aharoni" panose="02010803020104030203" pitchFamily="2" charset="-79"/>
              </a:rPr>
              <a:t>Selection of suitable tests for determining spoilage of food </a:t>
            </a:r>
            <a:br>
              <a:rPr lang="en-US" dirty="0"/>
            </a:br>
            <a:endParaRPr lang="en-IN" dirty="0"/>
          </a:p>
        </p:txBody>
      </p:sp>
      <p:sp>
        <p:nvSpPr>
          <p:cNvPr id="3" name="Subtitle 2">
            <a:extLst>
              <a:ext uri="{FF2B5EF4-FFF2-40B4-BE49-F238E27FC236}">
                <a16:creationId xmlns:a16="http://schemas.microsoft.com/office/drawing/2014/main" id="{5152E453-04A2-458B-B58E-8FBEF9D87C56}"/>
              </a:ext>
            </a:extLst>
          </p:cNvPr>
          <p:cNvSpPr>
            <a:spLocks noGrp="1"/>
          </p:cNvSpPr>
          <p:nvPr>
            <p:ph type="subTitle" idx="1"/>
          </p:nvPr>
        </p:nvSpPr>
        <p:spPr>
          <a:xfrm>
            <a:off x="1524000" y="1124262"/>
            <a:ext cx="9144000" cy="5733737"/>
          </a:xfrm>
        </p:spPr>
        <p:txBody>
          <a:bodyPr>
            <a:normAutofit/>
          </a:bodyPr>
          <a:lstStyle/>
          <a:p>
            <a:r>
              <a:rPr lang="en-US" dirty="0"/>
              <a:t> </a:t>
            </a:r>
          </a:p>
          <a:p>
            <a:pPr algn="just"/>
            <a:r>
              <a:rPr lang="en-US" dirty="0">
                <a:latin typeface="Times New Roman" panose="02020603050405020304" pitchFamily="18" charset="0"/>
                <a:cs typeface="Times New Roman" panose="02020603050405020304" pitchFamily="18" charset="0"/>
              </a:rPr>
              <a:t>An acceptable shelf-life is expected to retain desired sensory, chemical, functional, microbiological and physical characteristics of the product. All tests are not appropriate for all products. </a:t>
            </a:r>
          </a:p>
          <a:p>
            <a:pPr algn="just"/>
            <a:r>
              <a:rPr lang="en-US" dirty="0">
                <a:latin typeface="Times New Roman" panose="02020603050405020304" pitchFamily="18" charset="0"/>
                <a:cs typeface="Times New Roman" panose="02020603050405020304" pitchFamily="18" charset="0"/>
              </a:rPr>
              <a:t>For example, one may test milk for numbers of lactic acid bacteria but not fermented milks for these organisms. </a:t>
            </a:r>
          </a:p>
          <a:p>
            <a:pPr algn="just"/>
            <a:r>
              <a:rPr lang="en-US" dirty="0">
                <a:latin typeface="Times New Roman" panose="02020603050405020304" pitchFamily="18" charset="0"/>
                <a:cs typeface="Times New Roman" panose="02020603050405020304" pitchFamily="18" charset="0"/>
              </a:rPr>
              <a:t>In general, tests can be divided into 4 categories viz. </a:t>
            </a:r>
          </a:p>
          <a:p>
            <a:pPr algn="just"/>
            <a:r>
              <a:rPr lang="en-US" b="1" dirty="0">
                <a:solidFill>
                  <a:srgbClr val="FF0000"/>
                </a:solidFill>
                <a:latin typeface="Times New Roman" panose="02020603050405020304" pitchFamily="18" charset="0"/>
                <a:cs typeface="Times New Roman" panose="02020603050405020304" pitchFamily="18" charset="0"/>
              </a:rPr>
              <a:t>Sensory, </a:t>
            </a:r>
          </a:p>
          <a:p>
            <a:pPr algn="just"/>
            <a:r>
              <a:rPr lang="en-US" b="1" dirty="0">
                <a:solidFill>
                  <a:srgbClr val="FF0000"/>
                </a:solidFill>
                <a:latin typeface="Times New Roman" panose="02020603050405020304" pitchFamily="18" charset="0"/>
                <a:cs typeface="Times New Roman" panose="02020603050405020304" pitchFamily="18" charset="0"/>
              </a:rPr>
              <a:t>Physical, </a:t>
            </a:r>
          </a:p>
          <a:p>
            <a:pPr algn="just"/>
            <a:r>
              <a:rPr lang="en-US" b="1" dirty="0">
                <a:solidFill>
                  <a:srgbClr val="FF0000"/>
                </a:solidFill>
                <a:latin typeface="Times New Roman" panose="02020603050405020304" pitchFamily="18" charset="0"/>
                <a:cs typeface="Times New Roman" panose="02020603050405020304" pitchFamily="18" charset="0"/>
              </a:rPr>
              <a:t>Chemical and </a:t>
            </a:r>
          </a:p>
          <a:p>
            <a:pPr algn="just"/>
            <a:r>
              <a:rPr lang="en-US" b="1" dirty="0">
                <a:solidFill>
                  <a:srgbClr val="FF0000"/>
                </a:solidFill>
                <a:latin typeface="Times New Roman" panose="02020603050405020304" pitchFamily="18" charset="0"/>
                <a:cs typeface="Times New Roman" panose="02020603050405020304" pitchFamily="18" charset="0"/>
              </a:rPr>
              <a:t>Microbiological </a:t>
            </a:r>
          </a:p>
          <a:p>
            <a:r>
              <a:rPr lang="en-US" dirty="0"/>
              <a:t> </a:t>
            </a:r>
            <a:endParaRPr lang="en-IN" dirty="0"/>
          </a:p>
        </p:txBody>
      </p:sp>
    </p:spTree>
    <p:extLst>
      <p:ext uri="{BB962C8B-B14F-4D97-AF65-F5344CB8AC3E}">
        <p14:creationId xmlns:p14="http://schemas.microsoft.com/office/powerpoint/2010/main" val="3053801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2CF-28E3-4E78-B656-63056F92D71A}"/>
              </a:ext>
            </a:extLst>
          </p:cNvPr>
          <p:cNvSpPr>
            <a:spLocks noGrp="1"/>
          </p:cNvSpPr>
          <p:nvPr>
            <p:ph type="ctrTitle"/>
          </p:nvPr>
        </p:nvSpPr>
        <p:spPr>
          <a:xfrm>
            <a:off x="1524000" y="0"/>
            <a:ext cx="9144000" cy="1948721"/>
          </a:xfrm>
        </p:spPr>
        <p:txBody>
          <a:bodyPr>
            <a:normAutofit/>
          </a:bodyPr>
          <a:lstStyle/>
          <a:p>
            <a:r>
              <a:rPr lang="en-US" sz="3200" dirty="0">
                <a:solidFill>
                  <a:srgbClr val="FF0000"/>
                </a:solidFill>
                <a:latin typeface="Aharoni" panose="02010803020104030203" pitchFamily="2" charset="-79"/>
                <a:cs typeface="Aharoni" panose="02010803020104030203" pitchFamily="2" charset="-79"/>
              </a:rPr>
              <a:t>a) Sensory  </a:t>
            </a:r>
            <a:br>
              <a:rPr lang="en-US" dirty="0"/>
            </a:br>
            <a:endParaRPr lang="en-IN" dirty="0"/>
          </a:p>
        </p:txBody>
      </p:sp>
      <p:sp>
        <p:nvSpPr>
          <p:cNvPr id="3" name="Subtitle 2">
            <a:extLst>
              <a:ext uri="{FF2B5EF4-FFF2-40B4-BE49-F238E27FC236}">
                <a16:creationId xmlns:a16="http://schemas.microsoft.com/office/drawing/2014/main" id="{6B37AAD0-8A3F-4244-A1FC-4705CF5D50C9}"/>
              </a:ext>
            </a:extLst>
          </p:cNvPr>
          <p:cNvSpPr>
            <a:spLocks noGrp="1"/>
          </p:cNvSpPr>
          <p:nvPr>
            <p:ph type="subTitle" idx="1"/>
          </p:nvPr>
        </p:nvSpPr>
        <p:spPr>
          <a:xfrm>
            <a:off x="1524000" y="1349115"/>
            <a:ext cx="9144000" cy="5508885"/>
          </a:xfrm>
        </p:spPr>
        <p:txBody>
          <a:bodyPr>
            <a:normAutofit/>
          </a:bodyPr>
          <a:lstStyle/>
          <a:p>
            <a:pPr algn="just">
              <a:lnSpc>
                <a:spcPct val="150000"/>
              </a:lnSpc>
            </a:pPr>
            <a:r>
              <a:rPr lang="en-US" dirty="0">
                <a:latin typeface="Times New Roman" panose="02020603050405020304" pitchFamily="18" charset="0"/>
                <a:cs typeface="Times New Roman" panose="02020603050405020304" pitchFamily="18" charset="0"/>
              </a:rPr>
              <a:t>● Sensory evaluation assesses </a:t>
            </a:r>
            <a:r>
              <a:rPr lang="en-US" dirty="0">
                <a:solidFill>
                  <a:srgbClr val="FF0000"/>
                </a:solidFill>
                <a:latin typeface="Times New Roman" panose="02020603050405020304" pitchFamily="18" charset="0"/>
                <a:cs typeface="Times New Roman" panose="02020603050405020304" pitchFamily="18" charset="0"/>
              </a:rPr>
              <a:t>taste, smell, appearance, and texture </a:t>
            </a:r>
            <a:r>
              <a:rPr lang="en-US" dirty="0">
                <a:latin typeface="Times New Roman" panose="02020603050405020304" pitchFamily="18" charset="0"/>
                <a:cs typeface="Times New Roman" panose="02020603050405020304" pitchFamily="18" charset="0"/>
              </a:rPr>
              <a:t>of food. </a:t>
            </a:r>
          </a:p>
          <a:p>
            <a:pPr algn="just">
              <a:lnSpc>
                <a:spcPct val="150000"/>
              </a:lnSpc>
            </a:pPr>
            <a:r>
              <a:rPr lang="en-US" dirty="0">
                <a:solidFill>
                  <a:srgbClr val="FF0000"/>
                </a:solidFill>
                <a:latin typeface="Times New Roman" panose="02020603050405020304" pitchFamily="18" charset="0"/>
                <a:cs typeface="Times New Roman" panose="02020603050405020304" pitchFamily="18" charset="0"/>
              </a:rPr>
              <a:t>Taste, </a:t>
            </a:r>
          </a:p>
          <a:p>
            <a:pPr algn="just">
              <a:lnSpc>
                <a:spcPct val="150000"/>
              </a:lnSpc>
            </a:pPr>
            <a:r>
              <a:rPr lang="en-US" dirty="0">
                <a:solidFill>
                  <a:srgbClr val="FF0000"/>
                </a:solidFill>
                <a:latin typeface="Times New Roman" panose="02020603050405020304" pitchFamily="18" charset="0"/>
                <a:cs typeface="Times New Roman" panose="02020603050405020304" pitchFamily="18" charset="0"/>
              </a:rPr>
              <a:t>Smell, </a:t>
            </a:r>
          </a:p>
          <a:p>
            <a:pPr algn="just">
              <a:lnSpc>
                <a:spcPct val="150000"/>
              </a:lnSpc>
            </a:pPr>
            <a:r>
              <a:rPr lang="en-US" dirty="0">
                <a:solidFill>
                  <a:srgbClr val="FF0000"/>
                </a:solidFill>
                <a:latin typeface="Times New Roman" panose="02020603050405020304" pitchFamily="18" charset="0"/>
                <a:cs typeface="Times New Roman" panose="02020603050405020304" pitchFamily="18" charset="0"/>
              </a:rPr>
              <a:t>Appearance and </a:t>
            </a:r>
          </a:p>
          <a:p>
            <a:pPr algn="just">
              <a:lnSpc>
                <a:spcPct val="150000"/>
              </a:lnSpc>
            </a:pPr>
            <a:r>
              <a:rPr lang="en-US" dirty="0">
                <a:solidFill>
                  <a:srgbClr val="FF0000"/>
                </a:solidFill>
                <a:latin typeface="Times New Roman" panose="02020603050405020304" pitchFamily="18" charset="0"/>
                <a:cs typeface="Times New Roman" panose="02020603050405020304" pitchFamily="18" charset="0"/>
              </a:rPr>
              <a:t>Texture</a:t>
            </a:r>
            <a:endParaRPr lang="en-US" dirty="0">
              <a:latin typeface="Times New Roman" panose="02020603050405020304" pitchFamily="18" charset="0"/>
              <a:cs typeface="Times New Roman" panose="02020603050405020304" pitchFamily="18" charset="0"/>
            </a:endParaRPr>
          </a:p>
          <a:p>
            <a:pPr algn="just">
              <a:lnSpc>
                <a:spcPct val="150000"/>
              </a:lnSpc>
            </a:pPr>
            <a:r>
              <a:rPr lang="en-US" dirty="0">
                <a:latin typeface="Times New Roman" panose="02020603050405020304" pitchFamily="18" charset="0"/>
                <a:cs typeface="Times New Roman" panose="02020603050405020304" pitchFamily="18" charset="0"/>
              </a:rPr>
              <a:t>It is useful when determining the shelf life of a food.  </a:t>
            </a:r>
          </a:p>
          <a:p>
            <a:pPr algn="just">
              <a:lnSpc>
                <a:spcPct val="150000"/>
              </a:lnSpc>
            </a:pPr>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5412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DF30-70CF-48FE-9C0C-8AA223542CE9}"/>
              </a:ext>
            </a:extLst>
          </p:cNvPr>
          <p:cNvSpPr>
            <a:spLocks noGrp="1"/>
          </p:cNvSpPr>
          <p:nvPr>
            <p:ph type="ctrTitle"/>
          </p:nvPr>
        </p:nvSpPr>
        <p:spPr>
          <a:xfrm>
            <a:off x="1524000" y="1"/>
            <a:ext cx="9144000" cy="1558976"/>
          </a:xfrm>
        </p:spPr>
        <p:txBody>
          <a:bodyPr>
            <a:normAutofit/>
          </a:bodyPr>
          <a:lstStyle/>
          <a:p>
            <a:r>
              <a:rPr lang="en-US" sz="3600" dirty="0">
                <a:solidFill>
                  <a:srgbClr val="FF0000"/>
                </a:solidFill>
                <a:latin typeface="Aharoni" panose="02010803020104030203" pitchFamily="2" charset="-79"/>
                <a:cs typeface="Aharoni" panose="02010803020104030203" pitchFamily="2" charset="-79"/>
              </a:rPr>
              <a:t>b) Physical </a:t>
            </a:r>
            <a:br>
              <a:rPr lang="en-US" dirty="0"/>
            </a:br>
            <a:endParaRPr lang="en-IN" dirty="0"/>
          </a:p>
        </p:txBody>
      </p:sp>
      <p:sp>
        <p:nvSpPr>
          <p:cNvPr id="3" name="Subtitle 2">
            <a:extLst>
              <a:ext uri="{FF2B5EF4-FFF2-40B4-BE49-F238E27FC236}">
                <a16:creationId xmlns:a16="http://schemas.microsoft.com/office/drawing/2014/main" id="{EE578EBD-C0D0-4C51-A2B9-5E56F5ABFEE1}"/>
              </a:ext>
            </a:extLst>
          </p:cNvPr>
          <p:cNvSpPr>
            <a:spLocks noGrp="1"/>
          </p:cNvSpPr>
          <p:nvPr>
            <p:ph type="subTitle" idx="1"/>
          </p:nvPr>
        </p:nvSpPr>
        <p:spPr>
          <a:xfrm>
            <a:off x="1524000" y="745588"/>
            <a:ext cx="9144000" cy="5999986"/>
          </a:xfrm>
        </p:spPr>
        <p:txBody>
          <a:bodyPr>
            <a:noAutofit/>
          </a:bodyPr>
          <a:lstStyle/>
          <a:p>
            <a:pPr algn="just">
              <a:lnSpc>
                <a:spcPct val="150000"/>
              </a:lnSpc>
            </a:pPr>
            <a:r>
              <a:rPr lang="en-US" dirty="0">
                <a:latin typeface="Times New Roman" panose="02020603050405020304" pitchFamily="18" charset="0"/>
                <a:cs typeface="Times New Roman" panose="02020603050405020304" pitchFamily="18" charset="0"/>
              </a:rPr>
              <a:t>These include following tests for measuring product- </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Density, </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Viscosity, </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Refractive index </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Conductivity, </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Surface tension, </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Light absorption, </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Redox potential, </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Slip Point</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Solidification time</a:t>
            </a:r>
          </a:p>
          <a:p>
            <a:pPr algn="just">
              <a:lnSpc>
                <a:spcPct val="100000"/>
              </a:lnSpc>
            </a:pPr>
            <a:r>
              <a:rPr lang="en-US" dirty="0">
                <a:solidFill>
                  <a:srgbClr val="00B050"/>
                </a:solidFill>
                <a:latin typeface="Times New Roman" panose="02020603050405020304" pitchFamily="18" charset="0"/>
                <a:cs typeface="Times New Roman" panose="02020603050405020304" pitchFamily="18" charset="0"/>
              </a:rPr>
              <a:t>Microscopic examination, etc. </a:t>
            </a:r>
            <a:endParaRPr lang="en-IN"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473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62901-4E4B-4116-A0E7-14AB4578C8CC}"/>
              </a:ext>
            </a:extLst>
          </p:cNvPr>
          <p:cNvSpPr>
            <a:spLocks noGrp="1"/>
          </p:cNvSpPr>
          <p:nvPr>
            <p:ph type="ctrTitle"/>
          </p:nvPr>
        </p:nvSpPr>
        <p:spPr>
          <a:xfrm>
            <a:off x="1524000" y="1"/>
            <a:ext cx="9144000" cy="1600200"/>
          </a:xfrm>
        </p:spPr>
        <p:txBody>
          <a:bodyPr>
            <a:normAutofit/>
          </a:bodyPr>
          <a:lstStyle/>
          <a:p>
            <a:r>
              <a:rPr lang="en-US" sz="3600" dirty="0">
                <a:solidFill>
                  <a:srgbClr val="FF0000"/>
                </a:solidFill>
                <a:latin typeface="Aharoni" panose="02010803020104030203" pitchFamily="2" charset="-79"/>
                <a:cs typeface="Aharoni" panose="02010803020104030203" pitchFamily="2" charset="-79"/>
              </a:rPr>
              <a:t>c) Chemical </a:t>
            </a:r>
            <a:br>
              <a:rPr lang="en-US" dirty="0"/>
            </a:br>
            <a:endParaRPr lang="en-IN" dirty="0"/>
          </a:p>
        </p:txBody>
      </p:sp>
      <p:sp>
        <p:nvSpPr>
          <p:cNvPr id="3" name="Subtitle 2">
            <a:extLst>
              <a:ext uri="{FF2B5EF4-FFF2-40B4-BE49-F238E27FC236}">
                <a16:creationId xmlns:a16="http://schemas.microsoft.com/office/drawing/2014/main" id="{D57CA20B-5583-4D70-ADFC-9B1DD8359F96}"/>
              </a:ext>
            </a:extLst>
          </p:cNvPr>
          <p:cNvSpPr>
            <a:spLocks noGrp="1"/>
          </p:cNvSpPr>
          <p:nvPr>
            <p:ph type="subTitle" idx="1"/>
          </p:nvPr>
        </p:nvSpPr>
        <p:spPr>
          <a:xfrm>
            <a:off x="1524000" y="629587"/>
            <a:ext cx="9144000" cy="6228411"/>
          </a:xfrm>
        </p:spPr>
        <p:txBody>
          <a:bodyPr>
            <a:normAutofit fontScale="62500" lnSpcReduction="20000"/>
          </a:bodyPr>
          <a:lstStyle/>
          <a:p>
            <a:endParaRPr lang="en-US" dirty="0"/>
          </a:p>
          <a:p>
            <a:pPr algn="just"/>
            <a:r>
              <a:rPr lang="en-US" sz="3400" dirty="0">
                <a:latin typeface="Times New Roman" panose="02020603050405020304" pitchFamily="18" charset="0"/>
                <a:cs typeface="Times New Roman" panose="02020603050405020304" pitchFamily="18" charset="0"/>
              </a:rPr>
              <a:t>Chemical tests can detect changes in quality of the product throughout its shelf life. </a:t>
            </a:r>
          </a:p>
          <a:p>
            <a:pPr algn="just"/>
            <a:r>
              <a:rPr lang="en-US" sz="3400" dirty="0">
                <a:latin typeface="Times New Roman" panose="02020603050405020304" pitchFamily="18" charset="0"/>
                <a:cs typeface="Times New Roman" panose="02020603050405020304" pitchFamily="18" charset="0"/>
              </a:rPr>
              <a:t>Examples of chemical tests include </a:t>
            </a:r>
          </a:p>
          <a:p>
            <a:pPr algn="just"/>
            <a:r>
              <a:rPr lang="en-US" sz="3400" b="1" dirty="0">
                <a:solidFill>
                  <a:srgbClr val="00B050"/>
                </a:solidFill>
                <a:latin typeface="Times New Roman" panose="02020603050405020304" pitchFamily="18" charset="0"/>
                <a:cs typeface="Times New Roman" panose="02020603050405020304" pitchFamily="18" charset="0"/>
              </a:rPr>
              <a:t>Acidity, </a:t>
            </a:r>
          </a:p>
          <a:p>
            <a:pPr algn="just"/>
            <a:r>
              <a:rPr lang="en-US" sz="3400" b="1" dirty="0">
                <a:solidFill>
                  <a:srgbClr val="00B050"/>
                </a:solidFill>
                <a:latin typeface="Times New Roman" panose="02020603050405020304" pitchFamily="18" charset="0"/>
                <a:cs typeface="Times New Roman" panose="02020603050405020304" pitchFamily="18" charset="0"/>
              </a:rPr>
              <a:t>Free fatty acids </a:t>
            </a:r>
          </a:p>
          <a:p>
            <a:pPr algn="just"/>
            <a:r>
              <a:rPr lang="en-US" sz="3400" b="1" dirty="0">
                <a:solidFill>
                  <a:srgbClr val="00B050"/>
                </a:solidFill>
                <a:latin typeface="Times New Roman" panose="02020603050405020304" pitchFamily="18" charset="0"/>
                <a:cs typeface="Times New Roman" panose="02020603050405020304" pitchFamily="18" charset="0"/>
              </a:rPr>
              <a:t>Soluble nitrogen, </a:t>
            </a:r>
          </a:p>
          <a:p>
            <a:pPr algn="just"/>
            <a:r>
              <a:rPr lang="en-US" sz="3400" b="1" dirty="0">
                <a:solidFill>
                  <a:srgbClr val="00B050"/>
                </a:solidFill>
                <a:latin typeface="Times New Roman" panose="02020603050405020304" pitchFamily="18" charset="0"/>
                <a:cs typeface="Times New Roman" panose="02020603050405020304" pitchFamily="18" charset="0"/>
              </a:rPr>
              <a:t>TBA</a:t>
            </a:r>
          </a:p>
          <a:p>
            <a:pPr algn="just"/>
            <a:r>
              <a:rPr lang="en-US" sz="3400" b="1" dirty="0">
                <a:solidFill>
                  <a:srgbClr val="00B050"/>
                </a:solidFill>
                <a:latin typeface="Times New Roman" panose="02020603050405020304" pitchFamily="18" charset="0"/>
                <a:cs typeface="Times New Roman" panose="02020603050405020304" pitchFamily="18" charset="0"/>
              </a:rPr>
              <a:t>Crude fiber</a:t>
            </a:r>
          </a:p>
          <a:p>
            <a:pPr algn="just"/>
            <a:r>
              <a:rPr lang="en-US" sz="3400" b="1" dirty="0">
                <a:solidFill>
                  <a:srgbClr val="00B050"/>
                </a:solidFill>
                <a:latin typeface="Times New Roman" panose="02020603050405020304" pitchFamily="18" charset="0"/>
                <a:cs typeface="Times New Roman" panose="02020603050405020304" pitchFamily="18" charset="0"/>
              </a:rPr>
              <a:t>Peroxide value </a:t>
            </a:r>
          </a:p>
          <a:p>
            <a:pPr algn="just"/>
            <a:r>
              <a:rPr lang="en-US" sz="3400" b="1" dirty="0">
                <a:solidFill>
                  <a:srgbClr val="00B050"/>
                </a:solidFill>
                <a:latin typeface="Times New Roman" panose="02020603050405020304" pitchFamily="18" charset="0"/>
                <a:cs typeface="Times New Roman" panose="02020603050405020304" pitchFamily="18" charset="0"/>
              </a:rPr>
              <a:t>Protein</a:t>
            </a:r>
          </a:p>
          <a:p>
            <a:pPr algn="just"/>
            <a:r>
              <a:rPr lang="en-US" sz="3400" b="1" dirty="0">
                <a:solidFill>
                  <a:srgbClr val="00B050"/>
                </a:solidFill>
                <a:latin typeface="Times New Roman" panose="02020603050405020304" pitchFamily="18" charset="0"/>
                <a:cs typeface="Times New Roman" panose="02020603050405020304" pitchFamily="18" charset="0"/>
              </a:rPr>
              <a:t>Lactose</a:t>
            </a:r>
          </a:p>
          <a:p>
            <a:pPr algn="just"/>
            <a:r>
              <a:rPr lang="en-US" sz="3400" b="1" dirty="0">
                <a:solidFill>
                  <a:srgbClr val="00B050"/>
                </a:solidFill>
                <a:latin typeface="Times New Roman" panose="02020603050405020304" pitchFamily="18" charset="0"/>
                <a:cs typeface="Times New Roman" panose="02020603050405020304" pitchFamily="18" charset="0"/>
              </a:rPr>
              <a:t>Minerals</a:t>
            </a:r>
          </a:p>
          <a:p>
            <a:pPr algn="just"/>
            <a:r>
              <a:rPr lang="en-US" sz="3400" b="1" dirty="0">
                <a:solidFill>
                  <a:srgbClr val="00B050"/>
                </a:solidFill>
                <a:latin typeface="Times New Roman" panose="02020603050405020304" pitchFamily="18" charset="0"/>
                <a:cs typeface="Times New Roman" panose="02020603050405020304" pitchFamily="18" charset="0"/>
              </a:rPr>
              <a:t>Vitamins</a:t>
            </a:r>
          </a:p>
          <a:p>
            <a:pPr algn="just"/>
            <a:r>
              <a:rPr lang="en-US" sz="3400" b="1" dirty="0">
                <a:solidFill>
                  <a:srgbClr val="00B050"/>
                </a:solidFill>
                <a:latin typeface="Times New Roman" panose="02020603050405020304" pitchFamily="18" charset="0"/>
                <a:cs typeface="Times New Roman" panose="02020603050405020304" pitchFamily="18" charset="0"/>
              </a:rPr>
              <a:t>Lipid profile</a:t>
            </a:r>
          </a:p>
          <a:p>
            <a:pPr algn="just"/>
            <a:endParaRPr lang="en-US" sz="2800" b="1" dirty="0">
              <a:solidFill>
                <a:srgbClr val="00B050"/>
              </a:solidFill>
              <a:latin typeface="Times New Roman" panose="02020603050405020304" pitchFamily="18" charset="0"/>
              <a:cs typeface="Times New Roman" panose="02020603050405020304" pitchFamily="18" charset="0"/>
            </a:endParaRPr>
          </a:p>
          <a:p>
            <a:pPr algn="just"/>
            <a:endParaRPr lang="en-US" b="1" dirty="0">
              <a:solidFill>
                <a:srgbClr val="00B050"/>
              </a:solidFill>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p>
          <a:p>
            <a:r>
              <a:rPr lang="en-US" dirty="0"/>
              <a:t> </a:t>
            </a:r>
            <a:endParaRPr lang="en-IN" dirty="0"/>
          </a:p>
        </p:txBody>
      </p:sp>
    </p:spTree>
    <p:extLst>
      <p:ext uri="{BB962C8B-B14F-4D97-AF65-F5344CB8AC3E}">
        <p14:creationId xmlns:p14="http://schemas.microsoft.com/office/powerpoint/2010/main" val="1742503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F2997-0A55-41F5-B6D3-D4F2A386F35F}"/>
              </a:ext>
            </a:extLst>
          </p:cNvPr>
          <p:cNvSpPr>
            <a:spLocks noGrp="1"/>
          </p:cNvSpPr>
          <p:nvPr>
            <p:ph type="ctrTitle"/>
          </p:nvPr>
        </p:nvSpPr>
        <p:spPr>
          <a:xfrm>
            <a:off x="1524000" y="1"/>
            <a:ext cx="9144000" cy="1600200"/>
          </a:xfrm>
        </p:spPr>
        <p:txBody>
          <a:bodyPr>
            <a:normAutofit/>
          </a:bodyPr>
          <a:lstStyle/>
          <a:p>
            <a:r>
              <a:rPr lang="en-US" sz="3600" dirty="0">
                <a:latin typeface="Aharoni" panose="02010803020104030203" pitchFamily="2" charset="-79"/>
                <a:cs typeface="Aharoni" panose="02010803020104030203" pitchFamily="2" charset="-79"/>
              </a:rPr>
              <a:t>d) Microbiological </a:t>
            </a:r>
            <a:br>
              <a:rPr lang="en-US" dirty="0"/>
            </a:br>
            <a:endParaRPr lang="en-IN" dirty="0"/>
          </a:p>
        </p:txBody>
      </p:sp>
      <p:sp>
        <p:nvSpPr>
          <p:cNvPr id="3" name="Subtitle 2">
            <a:extLst>
              <a:ext uri="{FF2B5EF4-FFF2-40B4-BE49-F238E27FC236}">
                <a16:creationId xmlns:a16="http://schemas.microsoft.com/office/drawing/2014/main" id="{00798B6B-E6E1-4B59-817A-B6E1E464FE96}"/>
              </a:ext>
            </a:extLst>
          </p:cNvPr>
          <p:cNvSpPr>
            <a:spLocks noGrp="1"/>
          </p:cNvSpPr>
          <p:nvPr>
            <p:ph type="subTitle" idx="1"/>
          </p:nvPr>
        </p:nvSpPr>
        <p:spPr>
          <a:xfrm>
            <a:off x="1524000" y="1034321"/>
            <a:ext cx="9144000" cy="5823679"/>
          </a:xfrm>
        </p:spPr>
        <p:txBody>
          <a:bodyPr>
            <a:normAutofit/>
          </a:bodyPr>
          <a:lstStyle/>
          <a:p>
            <a:pPr algn="just"/>
            <a:r>
              <a:rPr lang="en-US" dirty="0">
                <a:latin typeface="Times New Roman" panose="02020603050405020304" pitchFamily="18" charset="0"/>
                <a:cs typeface="Times New Roman" panose="02020603050405020304" pitchFamily="18" charset="0"/>
              </a:rPr>
              <a:t>These tests can be used to evaluate both food quality and safety. </a:t>
            </a:r>
          </a:p>
          <a:p>
            <a:pPr algn="just"/>
            <a:r>
              <a:rPr lang="en-US" dirty="0">
                <a:latin typeface="Times New Roman" panose="02020603050405020304" pitchFamily="18" charset="0"/>
                <a:cs typeface="Times New Roman" panose="02020603050405020304" pitchFamily="18" charset="0"/>
              </a:rPr>
              <a:t>Tests may be done to estimate changes in the number and type of spoilage organism occurring over time. </a:t>
            </a:r>
          </a:p>
          <a:p>
            <a:pPr algn="just"/>
            <a:r>
              <a:rPr lang="en-US" dirty="0">
                <a:latin typeface="Times New Roman" panose="02020603050405020304" pitchFamily="18" charset="0"/>
                <a:cs typeface="Times New Roman" panose="02020603050405020304" pitchFamily="18" charset="0"/>
              </a:rPr>
              <a:t> </a:t>
            </a:r>
            <a:r>
              <a:rPr lang="en-US" dirty="0">
                <a:solidFill>
                  <a:srgbClr val="C00000"/>
                </a:solidFill>
                <a:latin typeface="Times New Roman" panose="02020603050405020304" pitchFamily="18" charset="0"/>
                <a:cs typeface="Times New Roman" panose="02020603050405020304" pitchFamily="18" charset="0"/>
              </a:rPr>
              <a:t>Yeasts, </a:t>
            </a:r>
          </a:p>
          <a:p>
            <a:pPr algn="just"/>
            <a:r>
              <a:rPr lang="en-US" dirty="0" err="1">
                <a:solidFill>
                  <a:srgbClr val="C00000"/>
                </a:solidFill>
                <a:latin typeface="Times New Roman" panose="02020603050405020304" pitchFamily="18" charset="0"/>
                <a:cs typeface="Times New Roman" panose="02020603050405020304" pitchFamily="18" charset="0"/>
              </a:rPr>
              <a:t>Moulds</a:t>
            </a:r>
            <a:r>
              <a:rPr lang="en-US" dirty="0">
                <a:solidFill>
                  <a:srgbClr val="C00000"/>
                </a:solidFill>
                <a:latin typeface="Times New Roman" panose="02020603050405020304" pitchFamily="18" charset="0"/>
                <a:cs typeface="Times New Roman" panose="02020603050405020304" pitchFamily="18" charset="0"/>
              </a:rPr>
              <a:t> </a:t>
            </a:r>
          </a:p>
          <a:p>
            <a:pPr algn="just"/>
            <a:r>
              <a:rPr lang="en-US" dirty="0">
                <a:solidFill>
                  <a:srgbClr val="C00000"/>
                </a:solidFill>
                <a:latin typeface="Times New Roman" panose="02020603050405020304" pitchFamily="18" charset="0"/>
                <a:cs typeface="Times New Roman" panose="02020603050405020304" pitchFamily="18" charset="0"/>
              </a:rPr>
              <a:t>Bacteria</a:t>
            </a:r>
          </a:p>
          <a:p>
            <a:pPr algn="just"/>
            <a:r>
              <a:rPr lang="en-US" dirty="0">
                <a:solidFill>
                  <a:srgbClr val="C00000"/>
                </a:solidFill>
                <a:latin typeface="Times New Roman" panose="02020603050405020304" pitchFamily="18" charset="0"/>
                <a:cs typeface="Times New Roman" panose="02020603050405020304" pitchFamily="18" charset="0"/>
              </a:rPr>
              <a:t>E. Coli</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endParaRPr lang="en-US" dirty="0"/>
          </a:p>
          <a:p>
            <a:r>
              <a:rPr lang="en-US" dirty="0"/>
              <a:t> </a:t>
            </a:r>
            <a:endParaRPr lang="en-IN" dirty="0"/>
          </a:p>
        </p:txBody>
      </p:sp>
    </p:spTree>
    <p:extLst>
      <p:ext uri="{BB962C8B-B14F-4D97-AF65-F5344CB8AC3E}">
        <p14:creationId xmlns:p14="http://schemas.microsoft.com/office/powerpoint/2010/main" val="444096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5F4F-87E4-4DDD-9801-976229E451AB}"/>
              </a:ext>
            </a:extLst>
          </p:cNvPr>
          <p:cNvSpPr>
            <a:spLocks noGrp="1"/>
          </p:cNvSpPr>
          <p:nvPr>
            <p:ph type="ctrTitle"/>
          </p:nvPr>
        </p:nvSpPr>
        <p:spPr>
          <a:xfrm>
            <a:off x="1524000" y="0"/>
            <a:ext cx="9144000" cy="1154243"/>
          </a:xfrm>
        </p:spPr>
        <p:txBody>
          <a:bodyPr>
            <a:normAutofit/>
          </a:bodyPr>
          <a:lstStyle/>
          <a:p>
            <a:r>
              <a:rPr lang="en-US" dirty="0"/>
              <a:t> </a:t>
            </a:r>
            <a:r>
              <a:rPr lang="en-US" sz="3600" b="1" dirty="0">
                <a:solidFill>
                  <a:srgbClr val="FF0000"/>
                </a:solidFill>
                <a:latin typeface="Aharoni" panose="02010803020104030203" pitchFamily="2" charset="-79"/>
                <a:cs typeface="Aharoni" panose="02010803020104030203" pitchFamily="2" charset="-79"/>
              </a:rPr>
              <a:t>Planning of the shelf life study </a:t>
            </a:r>
            <a:endParaRPr lang="en-IN" sz="3600" b="1" dirty="0">
              <a:solidFill>
                <a:srgbClr val="FF0000"/>
              </a:solidFill>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081BA02D-4F97-43E3-9B6F-E2A642EAFCBF}"/>
              </a:ext>
            </a:extLst>
          </p:cNvPr>
          <p:cNvSpPr>
            <a:spLocks noGrp="1"/>
          </p:cNvSpPr>
          <p:nvPr>
            <p:ph type="subTitle" idx="1"/>
          </p:nvPr>
        </p:nvSpPr>
        <p:spPr>
          <a:xfrm>
            <a:off x="1524000" y="1259174"/>
            <a:ext cx="9144000" cy="5598826"/>
          </a:xfrm>
        </p:spPr>
        <p:txBody>
          <a:bodyPr/>
          <a:lstStyle/>
          <a:p>
            <a:endParaRPr lang="en-US" dirty="0"/>
          </a:p>
          <a:p>
            <a:pPr algn="just"/>
            <a:r>
              <a:rPr lang="en-US" dirty="0">
                <a:latin typeface="Times New Roman" panose="02020603050405020304" pitchFamily="18" charset="0"/>
                <a:cs typeface="Times New Roman" panose="02020603050405020304" pitchFamily="18" charset="0"/>
              </a:rPr>
              <a:t> What tests need to be carried out? </a:t>
            </a:r>
          </a:p>
          <a:p>
            <a:pPr algn="just"/>
            <a:r>
              <a:rPr lang="en-US" dirty="0">
                <a:latin typeface="Times New Roman" panose="02020603050405020304" pitchFamily="18" charset="0"/>
                <a:cs typeface="Times New Roman" panose="02020603050405020304" pitchFamily="18" charset="0"/>
              </a:rPr>
              <a:t> How long will the study run for, and how often will the tests be carried out? </a:t>
            </a:r>
          </a:p>
          <a:p>
            <a:pPr algn="just"/>
            <a:r>
              <a:rPr lang="en-US" dirty="0">
                <a:latin typeface="Times New Roman" panose="02020603050405020304" pitchFamily="18" charset="0"/>
                <a:cs typeface="Times New Roman" panose="02020603050405020304" pitchFamily="18" charset="0"/>
              </a:rPr>
              <a:t> How many samples will be tested each time? </a:t>
            </a:r>
          </a:p>
          <a:p>
            <a:pPr algn="just"/>
            <a:r>
              <a:rPr lang="en-US" dirty="0">
                <a:latin typeface="Times New Roman" panose="02020603050405020304" pitchFamily="18" charset="0"/>
                <a:cs typeface="Times New Roman" panose="02020603050405020304" pitchFamily="18" charset="0"/>
              </a:rPr>
              <a:t> How many samples will be needed for the whole study period? </a:t>
            </a:r>
          </a:p>
          <a:p>
            <a:pPr algn="just"/>
            <a:r>
              <a:rPr lang="en-US" dirty="0">
                <a:latin typeface="Times New Roman" panose="02020603050405020304" pitchFamily="18" charset="0"/>
                <a:cs typeface="Times New Roman" panose="02020603050405020304" pitchFamily="18" charset="0"/>
              </a:rPr>
              <a:t> When will the study be run? </a:t>
            </a:r>
          </a:p>
          <a:p>
            <a:pPr algn="just"/>
            <a:r>
              <a:rPr lang="en-US" dirty="0">
                <a:latin typeface="Times New Roman" panose="02020603050405020304" pitchFamily="18" charset="0"/>
                <a:cs typeface="Times New Roman" panose="02020603050405020304" pitchFamily="18" charset="0"/>
              </a:rPr>
              <a:t> How product, process and packaging are selected? </a:t>
            </a:r>
          </a:p>
          <a:p>
            <a:pPr algn="just"/>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40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39BE6-9AF8-4203-BEDA-1F34BB6305F7}"/>
              </a:ext>
            </a:extLst>
          </p:cNvPr>
          <p:cNvSpPr>
            <a:spLocks noGrp="1"/>
          </p:cNvSpPr>
          <p:nvPr>
            <p:ph type="ctrTitle"/>
          </p:nvPr>
        </p:nvSpPr>
        <p:spPr>
          <a:xfrm>
            <a:off x="1524000" y="1"/>
            <a:ext cx="9144000" cy="809468"/>
          </a:xfrm>
        </p:spPr>
        <p:txBody>
          <a:bodyPr>
            <a:normAutofit/>
          </a:bodyPr>
          <a:lstStyle/>
          <a:p>
            <a:r>
              <a:rPr lang="en-US" sz="3200" dirty="0">
                <a:solidFill>
                  <a:srgbClr val="FF0000"/>
                </a:solidFill>
                <a:latin typeface="Aharoni" panose="02010803020104030203" pitchFamily="2" charset="-79"/>
                <a:cs typeface="Aharoni" panose="02010803020104030203" pitchFamily="2" charset="-79"/>
              </a:rPr>
              <a:t>Running the shelf life study</a:t>
            </a:r>
            <a:endParaRPr lang="en-IN" sz="3200" dirty="0">
              <a:solidFill>
                <a:srgbClr val="FF0000"/>
              </a:solidFill>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EC7212C9-BFE7-40F5-9BCB-E482AA63CF4F}"/>
              </a:ext>
            </a:extLst>
          </p:cNvPr>
          <p:cNvSpPr>
            <a:spLocks noGrp="1"/>
          </p:cNvSpPr>
          <p:nvPr>
            <p:ph type="subTitle" idx="1"/>
          </p:nvPr>
        </p:nvSpPr>
        <p:spPr>
          <a:xfrm>
            <a:off x="1524000" y="659567"/>
            <a:ext cx="9144000" cy="6198432"/>
          </a:xfrm>
        </p:spPr>
        <p:txBody>
          <a:bodyPr>
            <a:normAutofit fontScale="92500" lnSpcReduction="10000"/>
          </a:bodyPr>
          <a:lstStyle/>
          <a:p>
            <a:r>
              <a:rPr lang="en-US" dirty="0"/>
              <a:t> </a:t>
            </a:r>
          </a:p>
          <a:p>
            <a:pPr algn="just"/>
            <a:r>
              <a:rPr lang="en-US" sz="2600" b="1" dirty="0">
                <a:latin typeface="Times New Roman" panose="02020603050405020304" pitchFamily="18" charset="0"/>
                <a:cs typeface="Times New Roman" panose="02020603050405020304" pitchFamily="18" charset="0"/>
              </a:rPr>
              <a:t> Short shelf-life products </a:t>
            </a:r>
          </a:p>
          <a:p>
            <a:pPr algn="just"/>
            <a:r>
              <a:rPr lang="en-US" sz="2600" dirty="0">
                <a:latin typeface="Times New Roman" panose="02020603050405020304" pitchFamily="18" charset="0"/>
                <a:cs typeface="Times New Roman" panose="02020603050405020304" pitchFamily="18" charset="0"/>
              </a:rPr>
              <a:t>1. Chilled foods with shelf-life of up to one week (e.g. ready meals) </a:t>
            </a:r>
          </a:p>
          <a:p>
            <a:pPr algn="just"/>
            <a:r>
              <a:rPr lang="en-US" sz="2600" dirty="0">
                <a:latin typeface="Times New Roman" panose="02020603050405020304" pitchFamily="18" charset="0"/>
                <a:cs typeface="Times New Roman" panose="02020603050405020304" pitchFamily="18" charset="0"/>
              </a:rPr>
              <a:t>2. Samples can be taken daily for evaluation </a:t>
            </a:r>
          </a:p>
          <a:p>
            <a:pPr algn="just"/>
            <a:r>
              <a:rPr lang="en-US" sz="2600" b="1" dirty="0">
                <a:latin typeface="Times New Roman" panose="02020603050405020304" pitchFamily="18" charset="0"/>
                <a:cs typeface="Times New Roman" panose="02020603050405020304" pitchFamily="18" charset="0"/>
              </a:rPr>
              <a:t> Medium shelf-life products </a:t>
            </a:r>
          </a:p>
          <a:p>
            <a:pPr algn="just"/>
            <a:r>
              <a:rPr lang="en-US" sz="2600" dirty="0">
                <a:latin typeface="Times New Roman" panose="02020603050405020304" pitchFamily="18" charset="0"/>
                <a:cs typeface="Times New Roman" panose="02020603050405020304" pitchFamily="18" charset="0"/>
              </a:rPr>
              <a:t>1. Products with a shelf-life of up to three weeks (e.g. some ambient cakes and pastry) </a:t>
            </a:r>
          </a:p>
          <a:p>
            <a:pPr algn="just"/>
            <a:r>
              <a:rPr lang="en-US" sz="2600" dirty="0">
                <a:latin typeface="Times New Roman" panose="02020603050405020304" pitchFamily="18" charset="0"/>
                <a:cs typeface="Times New Roman" panose="02020603050405020304" pitchFamily="18" charset="0"/>
              </a:rPr>
              <a:t>2. Samples can be taken on days 0, 7, 14, 19, 21 and 25. </a:t>
            </a:r>
          </a:p>
          <a:p>
            <a:pPr algn="just"/>
            <a:r>
              <a:rPr lang="en-US" sz="2600" b="1" dirty="0">
                <a:latin typeface="Times New Roman" panose="02020603050405020304" pitchFamily="18" charset="0"/>
                <a:cs typeface="Times New Roman" panose="02020603050405020304" pitchFamily="18" charset="0"/>
              </a:rPr>
              <a:t> Long shelf-life products </a:t>
            </a:r>
          </a:p>
          <a:p>
            <a:pPr algn="just"/>
            <a:r>
              <a:rPr lang="en-US" sz="2600" dirty="0">
                <a:latin typeface="Times New Roman" panose="02020603050405020304" pitchFamily="18" charset="0"/>
                <a:cs typeface="Times New Roman" panose="02020603050405020304" pitchFamily="18" charset="0"/>
              </a:rPr>
              <a:t>1. Products with a shelf-life of up to one year e.g. some breakfast cereals and heat-processed shelf-stable foods </a:t>
            </a:r>
          </a:p>
          <a:p>
            <a:pPr algn="just"/>
            <a:r>
              <a:rPr lang="en-US" sz="2600" dirty="0">
                <a:latin typeface="Times New Roman" panose="02020603050405020304" pitchFamily="18" charset="0"/>
                <a:cs typeface="Times New Roman" panose="02020603050405020304" pitchFamily="18" charset="0"/>
              </a:rPr>
              <a:t>2. Samples can be taken at monthly intervals</a:t>
            </a:r>
          </a:p>
          <a:p>
            <a:pPr algn="just"/>
            <a:r>
              <a:rPr lang="en-US" sz="2600" dirty="0">
                <a:latin typeface="Times New Roman" panose="02020603050405020304" pitchFamily="18" charset="0"/>
                <a:cs typeface="Times New Roman" panose="02020603050405020304" pitchFamily="18" charset="0"/>
              </a:rPr>
              <a:t>3. The exact frequency will depend on the product and on how much is already known of its storage behavior. </a:t>
            </a:r>
          </a:p>
          <a:p>
            <a:pPr algn="just"/>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224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0B556-129A-43F5-992F-1FDACA99A71C}"/>
              </a:ext>
            </a:extLst>
          </p:cNvPr>
          <p:cNvSpPr>
            <a:spLocks noGrp="1"/>
          </p:cNvSpPr>
          <p:nvPr>
            <p:ph type="ctrTitle"/>
          </p:nvPr>
        </p:nvSpPr>
        <p:spPr>
          <a:xfrm>
            <a:off x="1524000" y="1"/>
            <a:ext cx="9144000" cy="1600200"/>
          </a:xfrm>
        </p:spPr>
        <p:txBody>
          <a:bodyPr>
            <a:normAutofit/>
          </a:bodyPr>
          <a:lstStyle/>
          <a:p>
            <a:r>
              <a:rPr lang="en-US" sz="4000" dirty="0">
                <a:solidFill>
                  <a:srgbClr val="FF0000"/>
                </a:solidFill>
                <a:latin typeface="Aharoni" panose="02010803020104030203" pitchFamily="2" charset="-79"/>
                <a:cs typeface="Aharoni" panose="02010803020104030203" pitchFamily="2" charset="-79"/>
              </a:rPr>
              <a:t>Determination of the shelf life </a:t>
            </a:r>
            <a:br>
              <a:rPr lang="en-US" dirty="0"/>
            </a:br>
            <a:endParaRPr lang="en-IN" dirty="0"/>
          </a:p>
        </p:txBody>
      </p:sp>
      <p:sp>
        <p:nvSpPr>
          <p:cNvPr id="3" name="Subtitle 2">
            <a:extLst>
              <a:ext uri="{FF2B5EF4-FFF2-40B4-BE49-F238E27FC236}">
                <a16:creationId xmlns:a16="http://schemas.microsoft.com/office/drawing/2014/main" id="{5917530B-9DAA-4CF8-BB88-2AA634A0CB5B}"/>
              </a:ext>
            </a:extLst>
          </p:cNvPr>
          <p:cNvSpPr>
            <a:spLocks noGrp="1"/>
          </p:cNvSpPr>
          <p:nvPr>
            <p:ph type="subTitle" idx="1"/>
          </p:nvPr>
        </p:nvSpPr>
        <p:spPr>
          <a:xfrm>
            <a:off x="1524000" y="989351"/>
            <a:ext cx="9144000" cy="5868648"/>
          </a:xfrm>
        </p:spPr>
        <p:txBody>
          <a:bodyPr/>
          <a:lstStyle/>
          <a:p>
            <a:pPr algn="just"/>
            <a:r>
              <a:rPr lang="en-US" dirty="0">
                <a:latin typeface="Times New Roman" panose="02020603050405020304" pitchFamily="18" charset="0"/>
                <a:cs typeface="Times New Roman" panose="02020603050405020304" pitchFamily="18" charset="0"/>
              </a:rPr>
              <a:t>● The UK, the Dairy Products (Hygiene) Regulations 1995 specify microbiological criteria for milk-based products, which may be used to fix shelf-lives. </a:t>
            </a:r>
          </a:p>
          <a:p>
            <a:pPr algn="just"/>
            <a:r>
              <a:rPr lang="en-US" dirty="0">
                <a:latin typeface="Times New Roman" panose="02020603050405020304" pitchFamily="18" charset="0"/>
                <a:cs typeface="Times New Roman" panose="02020603050405020304" pitchFamily="18" charset="0"/>
              </a:rPr>
              <a:t>● Besides legal standards, voluntary guidelines can also be very useful in assisting companies to define shelf-life endpoints for their products. </a:t>
            </a:r>
          </a:p>
          <a:p>
            <a:pPr algn="just"/>
            <a:r>
              <a:rPr lang="en-US" dirty="0">
                <a:latin typeface="Times New Roman" panose="02020603050405020304" pitchFamily="18" charset="0"/>
                <a:cs typeface="Times New Roman" panose="02020603050405020304" pitchFamily="18" charset="0"/>
              </a:rPr>
              <a:t> Using all the information which have been observed and recorded, decide how long the product can be kept and still be of an acceptable quality and safety. </a:t>
            </a:r>
          </a:p>
          <a:p>
            <a:pPr algn="just"/>
            <a:r>
              <a:rPr lang="en-US" dirty="0">
                <a:latin typeface="Times New Roman" panose="02020603050405020304" pitchFamily="18" charset="0"/>
                <a:cs typeface="Times New Roman" panose="02020603050405020304" pitchFamily="18" charset="0"/>
              </a:rPr>
              <a:t> Maximum storage times for quality and safety may not be the same. </a:t>
            </a:r>
          </a:p>
          <a:p>
            <a:pPr algn="just"/>
            <a:r>
              <a:rPr lang="en-US" dirty="0">
                <a:latin typeface="Times New Roman" panose="02020603050405020304" pitchFamily="18" charset="0"/>
                <a:cs typeface="Times New Roman" panose="02020603050405020304" pitchFamily="18" charset="0"/>
              </a:rPr>
              <a:t> The shelf life of a product should be whichever is shortest. </a:t>
            </a:r>
          </a:p>
          <a:p>
            <a:pPr algn="just"/>
            <a:r>
              <a:rPr lang="en-US" dirty="0">
                <a:latin typeface="Times New Roman" panose="02020603050405020304" pitchFamily="18" charset="0"/>
                <a:cs typeface="Times New Roman" panose="02020603050405020304" pitchFamily="18" charset="0"/>
              </a:rPr>
              <a:t> Shelf life selected for product should be reasonable, not ideal and should allow safety margin.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147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606EF-5719-4323-8779-F1DB2B7A2A12}"/>
              </a:ext>
            </a:extLst>
          </p:cNvPr>
          <p:cNvSpPr>
            <a:spLocks noGrp="1"/>
          </p:cNvSpPr>
          <p:nvPr>
            <p:ph type="ctrTitle"/>
          </p:nvPr>
        </p:nvSpPr>
        <p:spPr>
          <a:xfrm>
            <a:off x="1524000" y="0"/>
            <a:ext cx="9144000" cy="1798819"/>
          </a:xfrm>
        </p:spPr>
        <p:txBody>
          <a:bodyPr>
            <a:normAutofit/>
          </a:bodyPr>
          <a:lstStyle/>
          <a:p>
            <a:r>
              <a:rPr lang="en-US" sz="3600" dirty="0">
                <a:solidFill>
                  <a:srgbClr val="FF0000"/>
                </a:solidFill>
                <a:latin typeface="Aharoni" panose="02010803020104030203" pitchFamily="2" charset="-79"/>
                <a:cs typeface="Aharoni" panose="02010803020104030203" pitchFamily="2" charset="-79"/>
              </a:rPr>
              <a:t>Monitoring the shelf life </a:t>
            </a:r>
            <a:br>
              <a:rPr lang="en-US" dirty="0"/>
            </a:br>
            <a:endParaRPr lang="en-IN" dirty="0"/>
          </a:p>
        </p:txBody>
      </p:sp>
      <p:sp>
        <p:nvSpPr>
          <p:cNvPr id="3" name="Subtitle 2">
            <a:extLst>
              <a:ext uri="{FF2B5EF4-FFF2-40B4-BE49-F238E27FC236}">
                <a16:creationId xmlns:a16="http://schemas.microsoft.com/office/drawing/2014/main" id="{99EA9F01-7802-4D24-BC3B-C8CEBAA75F25}"/>
              </a:ext>
            </a:extLst>
          </p:cNvPr>
          <p:cNvSpPr>
            <a:spLocks noGrp="1"/>
          </p:cNvSpPr>
          <p:nvPr>
            <p:ph type="subTitle" idx="1"/>
          </p:nvPr>
        </p:nvSpPr>
        <p:spPr>
          <a:xfrm>
            <a:off x="1524000" y="1124262"/>
            <a:ext cx="9144000" cy="5733738"/>
          </a:xfrm>
        </p:spPr>
        <p:txBody>
          <a:bodyPr>
            <a:normAutofit/>
          </a:bodyPr>
          <a:lstStyle/>
          <a:p>
            <a:pPr algn="just"/>
            <a:r>
              <a:rPr lang="en-US" dirty="0">
                <a:latin typeface="Times New Roman" panose="02020603050405020304" pitchFamily="18" charset="0"/>
                <a:cs typeface="Times New Roman" panose="02020603050405020304" pitchFamily="18" charset="0"/>
              </a:rPr>
              <a:t> Samples should be tested for the factors that the shelf life study indicated were the most important for that product- </a:t>
            </a:r>
          </a:p>
          <a:p>
            <a:pPr algn="just"/>
            <a:r>
              <a:rPr lang="en-US" dirty="0">
                <a:latin typeface="Times New Roman" panose="02020603050405020304" pitchFamily="18" charset="0"/>
                <a:cs typeface="Times New Roman" panose="02020603050405020304" pitchFamily="18" charset="0"/>
              </a:rPr>
              <a:t>1. </a:t>
            </a:r>
            <a:r>
              <a:rPr lang="en-US" dirty="0">
                <a:solidFill>
                  <a:srgbClr val="FF0000"/>
                </a:solidFill>
                <a:latin typeface="Times New Roman" panose="02020603050405020304" pitchFamily="18" charset="0"/>
                <a:cs typeface="Times New Roman" panose="02020603050405020304" pitchFamily="18" charset="0"/>
              </a:rPr>
              <a:t>Acidity 2. Loss of flavour, 3. Level of spoilage organisms etc. </a:t>
            </a:r>
          </a:p>
          <a:p>
            <a:pPr algn="just"/>
            <a:r>
              <a:rPr lang="en-US" dirty="0">
                <a:latin typeface="Times New Roman" panose="02020603050405020304" pitchFamily="18" charset="0"/>
                <a:cs typeface="Times New Roman" panose="02020603050405020304" pitchFamily="18" charset="0"/>
              </a:rPr>
              <a:t> Samples should be taken from various points within the distribution and retail system. </a:t>
            </a:r>
          </a:p>
          <a:p>
            <a:pPr algn="just"/>
            <a:r>
              <a:rPr lang="en-US" dirty="0">
                <a:latin typeface="Times New Roman" panose="02020603050405020304" pitchFamily="18" charset="0"/>
                <a:cs typeface="Times New Roman" panose="02020603050405020304" pitchFamily="18" charset="0"/>
              </a:rPr>
              <a:t> The records made while designing and carrying out the shelf life study will assist in the evaluation of customer complaints, trouble shooting, production and distribution problems and in reviewing the shelf life of the product. </a:t>
            </a:r>
          </a:p>
          <a:p>
            <a:pPr algn="just"/>
            <a:r>
              <a:rPr lang="en-US" dirty="0">
                <a:latin typeface="Times New Roman" panose="02020603050405020304" pitchFamily="18" charset="0"/>
                <a:cs typeface="Times New Roman" panose="02020603050405020304" pitchFamily="18" charset="0"/>
              </a:rPr>
              <a:t> Continue to monitor the product to ensure it is safe and of good quality throughout its whole shelf life.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935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771B1-1543-4F08-A2C7-52F4FFB6948F}"/>
              </a:ext>
            </a:extLst>
          </p:cNvPr>
          <p:cNvSpPr>
            <a:spLocks noGrp="1"/>
          </p:cNvSpPr>
          <p:nvPr>
            <p:ph type="ctrTitle"/>
          </p:nvPr>
        </p:nvSpPr>
        <p:spPr>
          <a:xfrm>
            <a:off x="1524000" y="0"/>
            <a:ext cx="9144000" cy="2128603"/>
          </a:xfrm>
        </p:spPr>
        <p:txBody>
          <a:bodyPr>
            <a:normAutofit fontScale="90000"/>
          </a:bodyPr>
          <a:lstStyle/>
          <a:p>
            <a:r>
              <a:rPr lang="en-US" dirty="0"/>
              <a:t> </a:t>
            </a:r>
            <a:r>
              <a:rPr lang="en-US" sz="3600" dirty="0">
                <a:solidFill>
                  <a:srgbClr val="FF0000"/>
                </a:solidFill>
                <a:latin typeface="Aharoni" panose="02010803020104030203" pitchFamily="2" charset="-79"/>
                <a:cs typeface="Aharoni" panose="02010803020104030203" pitchFamily="2" charset="-79"/>
              </a:rPr>
              <a:t>Indirect methods for determination of shelf life of food </a:t>
            </a:r>
            <a:br>
              <a:rPr lang="en-US" dirty="0">
                <a:solidFill>
                  <a:srgbClr val="FF0000"/>
                </a:solidFill>
              </a:rPr>
            </a:br>
            <a:endParaRPr lang="en-IN" dirty="0">
              <a:solidFill>
                <a:srgbClr val="FF0000"/>
              </a:solidFill>
            </a:endParaRPr>
          </a:p>
        </p:txBody>
      </p:sp>
      <p:sp>
        <p:nvSpPr>
          <p:cNvPr id="3" name="Subtitle 2">
            <a:extLst>
              <a:ext uri="{FF2B5EF4-FFF2-40B4-BE49-F238E27FC236}">
                <a16:creationId xmlns:a16="http://schemas.microsoft.com/office/drawing/2014/main" id="{4A28CF01-0C39-4A5D-8891-688AA9C4A97C}"/>
              </a:ext>
            </a:extLst>
          </p:cNvPr>
          <p:cNvSpPr>
            <a:spLocks noGrp="1"/>
          </p:cNvSpPr>
          <p:nvPr>
            <p:ph type="subTitle" idx="1"/>
          </p:nvPr>
        </p:nvSpPr>
        <p:spPr>
          <a:xfrm>
            <a:off x="1524000" y="1716258"/>
            <a:ext cx="9144000" cy="5141742"/>
          </a:xfrm>
        </p:spPr>
        <p:txBody>
          <a:bodyPr>
            <a:normAutofit/>
          </a:bodyPr>
          <a:lstStyle/>
          <a:p>
            <a:pPr algn="just"/>
            <a:r>
              <a:rPr lang="en-US" dirty="0">
                <a:latin typeface="Times New Roman" panose="02020603050405020304" pitchFamily="18" charset="0"/>
                <a:cs typeface="Times New Roman" panose="02020603050405020304" pitchFamily="18" charset="0"/>
              </a:rPr>
              <a:t>● The food industry has a great need to obtain, in a relatively short time. Consequently, procedures have been developed to predict or estimate shelf-lives quickly. </a:t>
            </a:r>
          </a:p>
          <a:p>
            <a:pPr algn="just"/>
            <a:r>
              <a:rPr lang="en-US" dirty="0">
                <a:latin typeface="Times New Roman" panose="02020603050405020304" pitchFamily="18" charset="0"/>
                <a:cs typeface="Times New Roman" panose="02020603050405020304" pitchFamily="18" charset="0"/>
              </a:rPr>
              <a:t>● Indirect methods attempt to predict the shelf life of a product without running a full length storage trial; hence, they can be useful for products with long shelf lives. </a:t>
            </a:r>
          </a:p>
          <a:p>
            <a:pPr algn="just"/>
            <a:r>
              <a:rPr lang="en-US" dirty="0">
                <a:latin typeface="Times New Roman" panose="02020603050405020304" pitchFamily="18" charset="0"/>
                <a:cs typeface="Times New Roman" panose="02020603050405020304" pitchFamily="18" charset="0"/>
              </a:rPr>
              <a:t>The two most common indirect methods are </a:t>
            </a:r>
          </a:p>
          <a:p>
            <a:pPr marL="457200" indent="-457200" algn="just">
              <a:buAutoNum type="alphaLcPeriod"/>
            </a:pPr>
            <a:r>
              <a:rPr lang="en-US" b="1" dirty="0">
                <a:solidFill>
                  <a:srgbClr val="00B050"/>
                </a:solidFill>
                <a:latin typeface="Times New Roman" panose="02020603050405020304" pitchFamily="18" charset="0"/>
                <a:cs typeface="Times New Roman" panose="02020603050405020304" pitchFamily="18" charset="0"/>
              </a:rPr>
              <a:t>Accelerated shelf life studies and </a:t>
            </a:r>
          </a:p>
          <a:p>
            <a:pPr marL="457200" indent="-457200" algn="just">
              <a:buAutoNum type="alphaLcPeriod"/>
            </a:pPr>
            <a:r>
              <a:rPr lang="en-US" b="1" dirty="0">
                <a:solidFill>
                  <a:srgbClr val="00B050"/>
                </a:solidFill>
                <a:latin typeface="Times New Roman" panose="02020603050405020304" pitchFamily="18" charset="0"/>
                <a:cs typeface="Times New Roman" panose="02020603050405020304" pitchFamily="18" charset="0"/>
              </a:rPr>
              <a:t>Predictive modeling for shelf life.  </a:t>
            </a:r>
          </a:p>
          <a:p>
            <a:r>
              <a:rPr lang="en-US" dirty="0"/>
              <a:t> </a:t>
            </a:r>
            <a:endParaRPr lang="en-IN" dirty="0"/>
          </a:p>
        </p:txBody>
      </p:sp>
    </p:spTree>
    <p:extLst>
      <p:ext uri="{BB962C8B-B14F-4D97-AF65-F5344CB8AC3E}">
        <p14:creationId xmlns:p14="http://schemas.microsoft.com/office/powerpoint/2010/main" val="4239051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ADC32-7CDC-4FDE-AE22-E2B5F501B0E0}"/>
              </a:ext>
            </a:extLst>
          </p:cNvPr>
          <p:cNvSpPr>
            <a:spLocks noGrp="1"/>
          </p:cNvSpPr>
          <p:nvPr>
            <p:ph type="ctrTitle"/>
          </p:nvPr>
        </p:nvSpPr>
        <p:spPr>
          <a:xfrm>
            <a:off x="1524000" y="1"/>
            <a:ext cx="9144000" cy="759654"/>
          </a:xfrm>
        </p:spPr>
        <p:txBody>
          <a:bodyPr>
            <a:normAutofit/>
          </a:bodyPr>
          <a:lstStyle/>
          <a:p>
            <a:r>
              <a:rPr lang="en-IN" sz="3200" dirty="0">
                <a:solidFill>
                  <a:srgbClr val="FF0000"/>
                </a:solidFill>
                <a:latin typeface="Aharoni" panose="02010803020104030203" pitchFamily="2" charset="-79"/>
                <a:cs typeface="Aharoni" panose="02010803020104030203" pitchFamily="2" charset="-79"/>
              </a:rPr>
              <a:t>Contents</a:t>
            </a:r>
          </a:p>
        </p:txBody>
      </p:sp>
      <p:sp>
        <p:nvSpPr>
          <p:cNvPr id="3" name="Subtitle 2">
            <a:extLst>
              <a:ext uri="{FF2B5EF4-FFF2-40B4-BE49-F238E27FC236}">
                <a16:creationId xmlns:a16="http://schemas.microsoft.com/office/drawing/2014/main" id="{8AA51242-0B46-422D-9036-1A2CBA8622C1}"/>
              </a:ext>
            </a:extLst>
          </p:cNvPr>
          <p:cNvSpPr>
            <a:spLocks noGrp="1"/>
          </p:cNvSpPr>
          <p:nvPr>
            <p:ph type="subTitle" idx="1"/>
          </p:nvPr>
        </p:nvSpPr>
        <p:spPr>
          <a:xfrm>
            <a:off x="1524000" y="984737"/>
            <a:ext cx="9144000" cy="5873261"/>
          </a:xfrm>
        </p:spPr>
        <p:txBody>
          <a:bodyPr/>
          <a:lstStyle/>
          <a:p>
            <a:pPr marL="457200" indent="-457200" algn="l">
              <a:buAutoNum type="arabicPeriod"/>
            </a:pPr>
            <a:r>
              <a:rPr lang="en-IN" b="1" dirty="0">
                <a:latin typeface="Times New Roman" panose="02020603050405020304" pitchFamily="18" charset="0"/>
                <a:cs typeface="Times New Roman" panose="02020603050405020304" pitchFamily="18" charset="0"/>
              </a:rPr>
              <a:t>Introduction</a:t>
            </a:r>
          </a:p>
          <a:p>
            <a:pPr marL="457200" indent="-457200" algn="l">
              <a:buAutoNum type="arabicPeriod"/>
            </a:pPr>
            <a:r>
              <a:rPr lang="en-IN" b="1" dirty="0">
                <a:latin typeface="Times New Roman" panose="02020603050405020304" pitchFamily="18" charset="0"/>
                <a:cs typeface="Times New Roman" panose="02020603050405020304" pitchFamily="18" charset="0"/>
              </a:rPr>
              <a:t>Shelf Life of Food</a:t>
            </a:r>
          </a:p>
          <a:p>
            <a:pPr marL="457200" indent="-457200" algn="l">
              <a:buAutoNum type="arabicPeriod"/>
            </a:pPr>
            <a:r>
              <a:rPr lang="en-US" b="1" dirty="0">
                <a:latin typeface="Times New Roman" panose="02020603050405020304" pitchFamily="18" charset="0"/>
                <a:cs typeface="Times New Roman" panose="02020603050405020304" pitchFamily="18" charset="0"/>
              </a:rPr>
              <a:t>What is a Shelf Life Study</a:t>
            </a:r>
          </a:p>
          <a:p>
            <a:pPr marL="457200" indent="-457200" algn="l">
              <a:buAutoNum type="arabicPeriod"/>
            </a:pPr>
            <a:r>
              <a:rPr lang="en-US" b="1" dirty="0">
                <a:latin typeface="Times New Roman" panose="02020603050405020304" pitchFamily="18" charset="0"/>
                <a:cs typeface="Times New Roman" panose="02020603050405020304" pitchFamily="18" charset="0"/>
              </a:rPr>
              <a:t>Methods of shelf life of food</a:t>
            </a:r>
          </a:p>
          <a:p>
            <a:pPr marL="457200" indent="-457200" algn="l">
              <a:buAutoNum type="arabicPeriod"/>
            </a:pPr>
            <a:r>
              <a:rPr lang="en-US" b="1" dirty="0">
                <a:latin typeface="Times New Roman" panose="02020603050405020304" pitchFamily="18" charset="0"/>
                <a:cs typeface="Times New Roman" panose="02020603050405020304" pitchFamily="18" charset="0"/>
              </a:rPr>
              <a:t>Direct method for determination of shelf life of food</a:t>
            </a:r>
          </a:p>
          <a:p>
            <a:pPr algn="l"/>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Selection of suitable tests for determining spoilage of food</a:t>
            </a:r>
          </a:p>
          <a:p>
            <a:pPr algn="l"/>
            <a:r>
              <a:rPr lang="en-US" b="1" dirty="0">
                <a:latin typeface="Times New Roman" panose="02020603050405020304" pitchFamily="18" charset="0"/>
                <a:cs typeface="Times New Roman" panose="02020603050405020304" pitchFamily="18" charset="0"/>
              </a:rPr>
              <a:t>ii. Planning of the shelf life study  </a:t>
            </a:r>
          </a:p>
          <a:p>
            <a:pPr algn="l"/>
            <a:r>
              <a:rPr lang="en-US" b="1" dirty="0">
                <a:latin typeface="Times New Roman" panose="02020603050405020304" pitchFamily="18" charset="0"/>
                <a:cs typeface="Times New Roman" panose="02020603050405020304" pitchFamily="18" charset="0"/>
              </a:rPr>
              <a:t>iii. Running the shelf life study</a:t>
            </a:r>
          </a:p>
          <a:p>
            <a:pPr algn="l"/>
            <a:r>
              <a:rPr lang="en-US" b="1" dirty="0">
                <a:latin typeface="Times New Roman" panose="02020603050405020304" pitchFamily="18" charset="0"/>
                <a:cs typeface="Times New Roman" panose="02020603050405020304" pitchFamily="18" charset="0"/>
              </a:rPr>
              <a:t>iv. Monitoring the shelf life </a:t>
            </a:r>
          </a:p>
          <a:p>
            <a:pPr algn="l"/>
            <a:r>
              <a:rPr lang="en-US" b="1" dirty="0">
                <a:latin typeface="Times New Roman" panose="02020603050405020304" pitchFamily="18" charset="0"/>
                <a:cs typeface="Times New Roman" panose="02020603050405020304" pitchFamily="18" charset="0"/>
              </a:rPr>
              <a:t>6. Indirect methods for determination of shelf life of food </a:t>
            </a:r>
          </a:p>
          <a:p>
            <a:pPr algn="l"/>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Accelerated shelf life studies </a:t>
            </a:r>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IN" dirty="0"/>
          </a:p>
          <a:p>
            <a:pPr marL="457200" indent="-457200">
              <a:buAutoNum type="arabicPeriod"/>
            </a:pPr>
            <a:endParaRPr lang="en-IN" dirty="0"/>
          </a:p>
        </p:txBody>
      </p:sp>
    </p:spTree>
    <p:extLst>
      <p:ext uri="{BB962C8B-B14F-4D97-AF65-F5344CB8AC3E}">
        <p14:creationId xmlns:p14="http://schemas.microsoft.com/office/powerpoint/2010/main" val="607661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A2762-5F60-4446-9D62-D9917960F5EB}"/>
              </a:ext>
            </a:extLst>
          </p:cNvPr>
          <p:cNvSpPr>
            <a:spLocks noGrp="1"/>
          </p:cNvSpPr>
          <p:nvPr>
            <p:ph type="ctrTitle"/>
          </p:nvPr>
        </p:nvSpPr>
        <p:spPr>
          <a:xfrm>
            <a:off x="1524000" y="53117"/>
            <a:ext cx="9144000" cy="1655762"/>
          </a:xfrm>
        </p:spPr>
        <p:txBody>
          <a:bodyPr>
            <a:normAutofit/>
          </a:bodyPr>
          <a:lstStyle/>
          <a:p>
            <a:r>
              <a:rPr lang="en-US" sz="3600" dirty="0">
                <a:solidFill>
                  <a:srgbClr val="FF0000"/>
                </a:solidFill>
                <a:latin typeface="Aharoni" panose="02010803020104030203" pitchFamily="2" charset="-79"/>
                <a:cs typeface="Aharoni" panose="02010803020104030203" pitchFamily="2" charset="-79"/>
              </a:rPr>
              <a:t>Accelerated shelf life studies  </a:t>
            </a:r>
            <a:br>
              <a:rPr lang="en-US" dirty="0"/>
            </a:br>
            <a:endParaRPr lang="en-IN" dirty="0"/>
          </a:p>
        </p:txBody>
      </p:sp>
      <p:sp>
        <p:nvSpPr>
          <p:cNvPr id="3" name="Subtitle 2">
            <a:extLst>
              <a:ext uri="{FF2B5EF4-FFF2-40B4-BE49-F238E27FC236}">
                <a16:creationId xmlns:a16="http://schemas.microsoft.com/office/drawing/2014/main" id="{D46BF834-9B51-45AE-A4F2-F552807F9A1E}"/>
              </a:ext>
            </a:extLst>
          </p:cNvPr>
          <p:cNvSpPr>
            <a:spLocks noGrp="1"/>
          </p:cNvSpPr>
          <p:nvPr>
            <p:ph type="subTitle" idx="1"/>
          </p:nvPr>
        </p:nvSpPr>
        <p:spPr>
          <a:xfrm>
            <a:off x="1524000" y="929390"/>
            <a:ext cx="9144000" cy="5875493"/>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 There are number of approaches to </a:t>
            </a:r>
            <a:r>
              <a:rPr lang="en-US" b="1" dirty="0">
                <a:solidFill>
                  <a:srgbClr val="FF0000"/>
                </a:solidFill>
                <a:latin typeface="Times New Roman" panose="02020603050405020304" pitchFamily="18" charset="0"/>
                <a:cs typeface="Times New Roman" panose="02020603050405020304" pitchFamily="18" charset="0"/>
              </a:rPr>
              <a:t>accelerated shelf-life testing (ASLT) </a:t>
            </a:r>
            <a:r>
              <a:rPr lang="en-US" dirty="0">
                <a:latin typeface="Times New Roman" panose="02020603050405020304" pitchFamily="18" charset="0"/>
                <a:cs typeface="Times New Roman" panose="02020603050405020304" pitchFamily="18" charset="0"/>
              </a:rPr>
              <a:t>but all are concerned with how to get reliable deterioration data in a short period, what model to use and how eventually to predict the actual shelf-life of the product. </a:t>
            </a:r>
          </a:p>
          <a:p>
            <a:pPr algn="just"/>
            <a:r>
              <a:rPr lang="en-US" dirty="0">
                <a:latin typeface="Times New Roman" panose="02020603050405020304" pitchFamily="18" charset="0"/>
                <a:cs typeface="Times New Roman" panose="02020603050405020304" pitchFamily="18" charset="0"/>
              </a:rPr>
              <a:t> Accelerated shelf-life testing is applicable to any deterioration process that has a valid </a:t>
            </a:r>
            <a:r>
              <a:rPr lang="en-US" b="1" dirty="0">
                <a:solidFill>
                  <a:srgbClr val="FF0000"/>
                </a:solidFill>
                <a:latin typeface="Times New Roman" panose="02020603050405020304" pitchFamily="18" charset="0"/>
                <a:cs typeface="Times New Roman" panose="02020603050405020304" pitchFamily="18" charset="0"/>
              </a:rPr>
              <a:t>kinetic model</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That process may be </a:t>
            </a:r>
            <a:r>
              <a:rPr lang="en-US" b="1" dirty="0">
                <a:solidFill>
                  <a:srgbClr val="FF0000"/>
                </a:solidFill>
                <a:latin typeface="Times New Roman" panose="02020603050405020304" pitchFamily="18" charset="0"/>
                <a:cs typeface="Times New Roman" panose="02020603050405020304" pitchFamily="18" charset="0"/>
              </a:rPr>
              <a:t>biochemical, chemical, microbiological or physical</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In practice, most accelerated tests have been done on deterioration processes that are chemical in nature. </a:t>
            </a:r>
          </a:p>
          <a:p>
            <a:pPr algn="just"/>
            <a:r>
              <a:rPr lang="en-US" dirty="0">
                <a:latin typeface="Times New Roman" panose="02020603050405020304" pitchFamily="18" charset="0"/>
                <a:cs typeface="Times New Roman" panose="02020603050405020304" pitchFamily="18" charset="0"/>
              </a:rPr>
              <a:t> The basic idea is that the rate of a shelf-life limiting chemical reaction is increased at an elevated storage temperature. </a:t>
            </a:r>
          </a:p>
          <a:p>
            <a:pPr algn="just"/>
            <a:r>
              <a:rPr lang="en-US" dirty="0">
                <a:latin typeface="Times New Roman" panose="02020603050405020304" pitchFamily="18" charset="0"/>
                <a:cs typeface="Times New Roman" panose="02020603050405020304" pitchFamily="18" charset="0"/>
              </a:rPr>
              <a:t> The end of shelf-life is thereby reached much quicker and the data obtained can be extrapolated to provide an estimate of the shelf-life at normal or ambient storage conditions, usually by using the </a:t>
            </a:r>
            <a:r>
              <a:rPr lang="en-US" b="1" dirty="0">
                <a:solidFill>
                  <a:srgbClr val="FF0000"/>
                </a:solidFill>
                <a:latin typeface="Times New Roman" panose="02020603050405020304" pitchFamily="18" charset="0"/>
                <a:cs typeface="Times New Roman" panose="02020603050405020304" pitchFamily="18" charset="0"/>
              </a:rPr>
              <a:t>Arrhenius relationship</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4569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DCFD115-C0AB-4A9F-9EDA-5DA1C987AF92}"/>
              </a:ext>
            </a:extLst>
          </p:cNvPr>
          <p:cNvSpPr>
            <a:spLocks noGrp="1"/>
          </p:cNvSpPr>
          <p:nvPr>
            <p:ph type="subTitle" idx="1"/>
          </p:nvPr>
        </p:nvSpPr>
        <p:spPr>
          <a:xfrm>
            <a:off x="1524000" y="254833"/>
            <a:ext cx="9144000" cy="6603166"/>
          </a:xfrm>
        </p:spPr>
        <p:txBody>
          <a:bodyPr>
            <a:normAutofit lnSpcReduction="10000"/>
          </a:bodyPr>
          <a:lstStyle/>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There are two approaches in </a:t>
            </a:r>
            <a:r>
              <a:rPr lang="en-US" b="1" dirty="0">
                <a:solidFill>
                  <a:srgbClr val="FF0000"/>
                </a:solidFill>
                <a:latin typeface="Times New Roman" panose="02020603050405020304" pitchFamily="18" charset="0"/>
                <a:cs typeface="Times New Roman" panose="02020603050405020304" pitchFamily="18" charset="0"/>
              </a:rPr>
              <a:t>accelerated shelf-life testing:</a:t>
            </a:r>
            <a:r>
              <a:rPr lang="en-US" dirty="0">
                <a:latin typeface="Times New Roman" panose="02020603050405020304" pitchFamily="18" charset="0"/>
                <a:cs typeface="Times New Roman" panose="02020603050405020304" pitchFamily="18" charset="0"/>
              </a:rPr>
              <a:t> </a:t>
            </a:r>
          </a:p>
          <a:p>
            <a:pPr algn="just"/>
            <a:r>
              <a:rPr lang="en-US" dirty="0">
                <a:solidFill>
                  <a:srgbClr val="00B050"/>
                </a:solidFill>
                <a:latin typeface="Times New Roman" panose="02020603050405020304" pitchFamily="18" charset="0"/>
                <a:cs typeface="Times New Roman" panose="02020603050405020304" pitchFamily="18" charset="0"/>
              </a:rPr>
              <a:t>Initial rate approach and Kinetic model approach.</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a:t>
            </a:r>
            <a:r>
              <a:rPr lang="en-US" b="1" dirty="0">
                <a:solidFill>
                  <a:srgbClr val="FF0000"/>
                </a:solidFill>
                <a:latin typeface="Times New Roman" panose="02020603050405020304" pitchFamily="18" charset="0"/>
                <a:cs typeface="Times New Roman" panose="02020603050405020304" pitchFamily="18" charset="0"/>
              </a:rPr>
              <a:t>. Initial rate approach </a:t>
            </a:r>
          </a:p>
          <a:p>
            <a:pPr algn="just"/>
            <a:r>
              <a:rPr lang="en-US" dirty="0">
                <a:latin typeface="Times New Roman" panose="02020603050405020304" pitchFamily="18" charset="0"/>
                <a:cs typeface="Times New Roman" panose="02020603050405020304" pitchFamily="18" charset="0"/>
              </a:rPr>
              <a:t> The simplest technique for accelerating the shelf-life testing is the `initial rate approach. </a:t>
            </a:r>
          </a:p>
          <a:p>
            <a:pPr algn="just"/>
            <a:r>
              <a:rPr lang="en-US" dirty="0">
                <a:latin typeface="Times New Roman" panose="02020603050405020304" pitchFamily="18" charset="0"/>
                <a:cs typeface="Times New Roman" panose="02020603050405020304" pitchFamily="18" charset="0"/>
              </a:rPr>
              <a:t> It may be applicable to cases where the deterioration process can be monitored by an extremely accurate and sensitive analytical method. </a:t>
            </a:r>
          </a:p>
          <a:p>
            <a:pPr algn="just"/>
            <a:r>
              <a:rPr lang="en-US" dirty="0">
                <a:latin typeface="Times New Roman" panose="02020603050405020304" pitchFamily="18" charset="0"/>
                <a:cs typeface="Times New Roman" panose="02020603050405020304" pitchFamily="18" charset="0"/>
              </a:rPr>
              <a:t> To predict the actual shelf-life, one needs only to know or to evaluate how the deterioration process behaves as a function of time. </a:t>
            </a:r>
          </a:p>
          <a:p>
            <a:pPr algn="just"/>
            <a:r>
              <a:rPr lang="en-US" dirty="0">
                <a:latin typeface="Times New Roman" panose="02020603050405020304" pitchFamily="18" charset="0"/>
                <a:cs typeface="Times New Roman" panose="02020603050405020304" pitchFamily="18" charset="0"/>
              </a:rPr>
              <a:t> In chemical reactions that information is provided by the order of reaction . </a:t>
            </a:r>
          </a:p>
          <a:p>
            <a:pPr algn="just"/>
            <a:r>
              <a:rPr lang="en-US" dirty="0">
                <a:latin typeface="Times New Roman" panose="02020603050405020304" pitchFamily="18" charset="0"/>
                <a:cs typeface="Times New Roman" panose="02020603050405020304" pitchFamily="18" charset="0"/>
              </a:rPr>
              <a:t> Basic to any predictive use of </a:t>
            </a:r>
            <a:r>
              <a:rPr lang="en-US" dirty="0">
                <a:solidFill>
                  <a:srgbClr val="FF0000"/>
                </a:solidFill>
                <a:latin typeface="Times New Roman" panose="02020603050405020304" pitchFamily="18" charset="0"/>
                <a:cs typeface="Times New Roman" panose="02020603050405020304" pitchFamily="18" charset="0"/>
              </a:rPr>
              <a:t>reaction kinetics is that the relationship between the measurable changing reaction parameter and time be linear</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260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Subtitle 2">
                <a:extLst>
                  <a:ext uri="{FF2B5EF4-FFF2-40B4-BE49-F238E27FC236}">
                    <a16:creationId xmlns:a16="http://schemas.microsoft.com/office/drawing/2014/main" id="{5BDE571A-401F-4FF8-BF8C-AF49603547A5}"/>
                  </a:ext>
                </a:extLst>
              </p:cNvPr>
              <p:cNvSpPr>
                <a:spLocks noGrp="1"/>
              </p:cNvSpPr>
              <p:nvPr>
                <p:ph type="subTitle" idx="1"/>
              </p:nvPr>
            </p:nvSpPr>
            <p:spPr>
              <a:xfrm>
                <a:off x="1524000" y="134911"/>
                <a:ext cx="9144000" cy="6723089"/>
              </a:xfrm>
            </p:spPr>
            <p:txBody>
              <a:bodyPr>
                <a:normAutofit lnSpcReduction="10000"/>
              </a:bodyPr>
              <a:lstStyle/>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Labuza</a:t>
                </a:r>
                <a:r>
                  <a:rPr lang="en-US" b="1" dirty="0">
                    <a:solidFill>
                      <a:srgbClr val="FF0000"/>
                    </a:solidFill>
                    <a:latin typeface="Times New Roman" panose="02020603050405020304" pitchFamily="18" charset="0"/>
                    <a:cs typeface="Times New Roman" panose="02020603050405020304" pitchFamily="18" charset="0"/>
                  </a:rPr>
                  <a:t> (1982) has reported that quality loss follows the following equation </a:t>
                </a:r>
              </a:p>
              <a:p>
                <a:pPr algn="just"/>
                <a14:m>
                  <m:oMathPara xmlns:m="http://schemas.openxmlformats.org/officeDocument/2006/math">
                    <m:oMathParaPr>
                      <m:jc m:val="centerGroup"/>
                    </m:oMathParaPr>
                    <m:oMath xmlns:m="http://schemas.openxmlformats.org/officeDocument/2006/math">
                      <m:f>
                        <m:fPr>
                          <m:ctrlPr>
                            <a:rPr lang="en-IN" i="1" smtClean="0">
                              <a:latin typeface="Cambria Math" panose="02040503050406030204" pitchFamily="18" charset="0"/>
                              <a:cs typeface="Times New Roman" panose="02020603050405020304" pitchFamily="18" charset="0"/>
                            </a:rPr>
                          </m:ctrlPr>
                        </m:fPr>
                        <m:num>
                          <m:r>
                            <a:rPr lang="en-IN" i="1" smtClean="0">
                              <a:latin typeface="Cambria Math" panose="02040503050406030204" pitchFamily="18" charset="0"/>
                              <a:cs typeface="Times New Roman" panose="02020603050405020304" pitchFamily="18" charset="0"/>
                            </a:rPr>
                            <m:t>𝑑</m:t>
                          </m:r>
                          <m:r>
                            <a:rPr lang="en-IN" b="0" i="1" smtClean="0">
                              <a:latin typeface="Cambria Math" panose="02040503050406030204" pitchFamily="18" charset="0"/>
                              <a:cs typeface="Times New Roman" panose="02020603050405020304" pitchFamily="18" charset="0"/>
                            </a:rPr>
                            <m:t>𝑄</m:t>
                          </m:r>
                        </m:num>
                        <m:den>
                          <m:r>
                            <a:rPr lang="en-IN" i="1" smtClean="0">
                              <a:latin typeface="Cambria Math" panose="02040503050406030204" pitchFamily="18" charset="0"/>
                              <a:cs typeface="Times New Roman" panose="02020603050405020304" pitchFamily="18" charset="0"/>
                            </a:rPr>
                            <m:t>𝑑</m:t>
                          </m:r>
                          <m:r>
                            <a:rPr lang="en-IN" b="0" i="1" smtClean="0">
                              <a:latin typeface="Cambria Math" panose="02040503050406030204" pitchFamily="18" charset="0"/>
                              <a:cs typeface="Times New Roman" panose="02020603050405020304" pitchFamily="18" charset="0"/>
                            </a:rPr>
                            <m:t>𝑇</m:t>
                          </m:r>
                        </m:den>
                      </m:f>
                      <m:r>
                        <a:rPr lang="en-IN" b="0" i="0" smtClean="0">
                          <a:latin typeface="Cambria Math" panose="02040503050406030204" pitchFamily="18" charset="0"/>
                          <a:cs typeface="Times New Roman" panose="02020603050405020304" pitchFamily="18" charset="0"/>
                        </a:rPr>
                        <m:t>=</m:t>
                      </m:r>
                      <m:r>
                        <m:rPr>
                          <m:sty m:val="p"/>
                        </m:rPr>
                        <a:rPr lang="en-IN" b="0" i="0" smtClean="0">
                          <a:latin typeface="Cambria Math" panose="02040503050406030204" pitchFamily="18" charset="0"/>
                          <a:cs typeface="Times New Roman" panose="02020603050405020304" pitchFamily="18" charset="0"/>
                        </a:rPr>
                        <m:t>k</m:t>
                      </m:r>
                      <m:d>
                        <m:dPr>
                          <m:ctrlPr>
                            <a:rPr lang="en-IN" b="0" i="1" smtClean="0">
                              <a:latin typeface="Cambria Math" panose="02040503050406030204" pitchFamily="18" charset="0"/>
                              <a:cs typeface="Times New Roman" panose="02020603050405020304" pitchFamily="18" charset="0"/>
                            </a:rPr>
                          </m:ctrlPr>
                        </m:dPr>
                        <m:e>
                          <m:r>
                            <m:rPr>
                              <m:sty m:val="p"/>
                            </m:rPr>
                            <a:rPr lang="en-IN" b="0" i="0" smtClean="0">
                              <a:latin typeface="Cambria Math" panose="02040503050406030204" pitchFamily="18" charset="0"/>
                              <a:cs typeface="Times New Roman" panose="02020603050405020304" pitchFamily="18" charset="0"/>
                            </a:rPr>
                            <m:t>QA</m:t>
                          </m:r>
                        </m:e>
                      </m:d>
                      <m:r>
                        <m:rPr>
                          <m:sty m:val="p"/>
                        </m:rPr>
                        <a:rPr lang="en-IN" b="0" i="0" smtClean="0">
                          <a:latin typeface="Cambria Math" panose="02040503050406030204" pitchFamily="18" charset="0"/>
                          <a:cs typeface="Times New Roman" panose="02020603050405020304" pitchFamily="18" charset="0"/>
                        </a:rPr>
                        <m:t>n</m:t>
                      </m:r>
                    </m:oMath>
                  </m:oMathPara>
                </a14:m>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where </a:t>
                </a:r>
                <a:r>
                  <a:rPr lang="en-US" dirty="0" err="1">
                    <a:latin typeface="Times New Roman" panose="02020603050405020304" pitchFamily="18" charset="0"/>
                    <a:cs typeface="Times New Roman" panose="02020603050405020304" pitchFamily="18" charset="0"/>
                  </a:rPr>
                  <a:t>dQ</a:t>
                </a:r>
                <a:r>
                  <a:rPr lang="en-US" dirty="0">
                    <a:latin typeface="Times New Roman" panose="02020603050405020304" pitchFamily="18" charset="0"/>
                    <a:cs typeface="Times New Roman" panose="02020603050405020304" pitchFamily="18" charset="0"/>
                  </a:rPr>
                  <a:t>/dt is the change in the measurable quality factor QA, with time t, k is the rate constant in appropriate units and n is the order of the chemical reaction of the quality factor </a:t>
                </a:r>
              </a:p>
              <a:p>
                <a:pPr algn="just"/>
                <a:endParaRPr lang="en-IN"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The order of reaction for most quality attributes in food products is either </a:t>
                </a:r>
                <a:r>
                  <a:rPr lang="en-US" b="1" dirty="0">
                    <a:solidFill>
                      <a:srgbClr val="FF0000"/>
                    </a:solidFill>
                    <a:latin typeface="Times New Roman" panose="02020603050405020304" pitchFamily="18" charset="0"/>
                    <a:cs typeface="Times New Roman" panose="02020603050405020304" pitchFamily="18" charset="0"/>
                  </a:rPr>
                  <a:t>zero, first or second. </a:t>
                </a:r>
              </a:p>
              <a:p>
                <a:pPr algn="just"/>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In zero order reactions, the rate of loss of the quality factor is constant or linear and the resulting curve will be linear on a linear plot. </a:t>
                </a:r>
              </a:p>
              <a:p>
                <a:pPr algn="just"/>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First order reactions are not linear but are dependent on the amount of the quality factor that remains in the sample at the time. </a:t>
                </a:r>
              </a:p>
              <a:p>
                <a:pPr algn="just"/>
                <a:r>
                  <a:rPr lang="en-US" dirty="0">
                    <a:latin typeface="Times New Roman" panose="02020603050405020304" pitchFamily="18" charset="0"/>
                    <a:cs typeface="Times New Roman" panose="02020603050405020304" pitchFamily="18" charset="0"/>
                  </a:rPr>
                  <a:t> Application of first order reactions are rancidity, microbial growth and death, microbial production products, vitamin losses in dried foods, and loss of protein quality. </a:t>
                </a:r>
                <a:endParaRPr lang="en-IN" dirty="0">
                  <a:latin typeface="Times New Roman" panose="02020603050405020304" pitchFamily="18" charset="0"/>
                  <a:cs typeface="Times New Roman" panose="02020603050405020304" pitchFamily="18" charset="0"/>
                </a:endParaRPr>
              </a:p>
            </p:txBody>
          </p:sp>
        </mc:Choice>
        <mc:Fallback>
          <p:sp>
            <p:nvSpPr>
              <p:cNvPr id="3" name="Subtitle 2">
                <a:extLst>
                  <a:ext uri="{FF2B5EF4-FFF2-40B4-BE49-F238E27FC236}">
                    <a16:creationId xmlns:a16="http://schemas.microsoft.com/office/drawing/2014/main" id="{5BDE571A-401F-4FF8-BF8C-AF49603547A5}"/>
                  </a:ext>
                </a:extLst>
              </p:cNvPr>
              <p:cNvSpPr>
                <a:spLocks noGrp="1" noRot="1" noChangeAspect="1" noMove="1" noResize="1" noEditPoints="1" noAdjustHandles="1" noChangeArrowheads="1" noChangeShapeType="1" noTextEdit="1"/>
              </p:cNvSpPr>
              <p:nvPr>
                <p:ph type="subTitle" idx="1"/>
              </p:nvPr>
            </p:nvSpPr>
            <p:spPr>
              <a:xfrm>
                <a:off x="1524000" y="134911"/>
                <a:ext cx="9144000" cy="6723089"/>
              </a:xfrm>
              <a:blipFill>
                <a:blip r:embed="rId2"/>
                <a:stretch>
                  <a:fillRect l="-1000" r="-1000"/>
                </a:stretch>
              </a:blipFill>
            </p:spPr>
            <p:txBody>
              <a:bodyPr/>
              <a:lstStyle/>
              <a:p>
                <a:r>
                  <a:rPr lang="en-IN">
                    <a:noFill/>
                  </a:rPr>
                  <a:t> </a:t>
                </a:r>
              </a:p>
            </p:txBody>
          </p:sp>
        </mc:Fallback>
      </mc:AlternateContent>
    </p:spTree>
    <p:extLst>
      <p:ext uri="{BB962C8B-B14F-4D97-AF65-F5344CB8AC3E}">
        <p14:creationId xmlns:p14="http://schemas.microsoft.com/office/powerpoint/2010/main" val="970998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0B17A-9570-4C63-98C0-F425168B6A32}"/>
              </a:ext>
            </a:extLst>
          </p:cNvPr>
          <p:cNvSpPr>
            <a:spLocks noGrp="1"/>
          </p:cNvSpPr>
          <p:nvPr>
            <p:ph type="ctrTitle"/>
          </p:nvPr>
        </p:nvSpPr>
        <p:spPr>
          <a:xfrm>
            <a:off x="1524000" y="1"/>
            <a:ext cx="9144000" cy="900331"/>
          </a:xfrm>
        </p:spPr>
        <p:txBody>
          <a:bodyPr>
            <a:normAutofit/>
          </a:bodyPr>
          <a:lstStyle/>
          <a:p>
            <a:r>
              <a:rPr lang="en-IN" sz="3200" dirty="0">
                <a:latin typeface="Aharoni" panose="02010803020104030203" pitchFamily="2" charset="-79"/>
                <a:cs typeface="Aharoni" panose="02010803020104030203" pitchFamily="2" charset="-79"/>
              </a:rPr>
              <a:t>II. Kinetic model approach </a:t>
            </a:r>
          </a:p>
        </p:txBody>
      </p:sp>
      <p:sp>
        <p:nvSpPr>
          <p:cNvPr id="3" name="Subtitle 2">
            <a:extLst>
              <a:ext uri="{FF2B5EF4-FFF2-40B4-BE49-F238E27FC236}">
                <a16:creationId xmlns:a16="http://schemas.microsoft.com/office/drawing/2014/main" id="{2A02BFF3-90A6-4CF6-92AA-60164A64DFAC}"/>
              </a:ext>
            </a:extLst>
          </p:cNvPr>
          <p:cNvSpPr>
            <a:spLocks noGrp="1"/>
          </p:cNvSpPr>
          <p:nvPr>
            <p:ph type="subTitle" idx="1"/>
          </p:nvPr>
        </p:nvSpPr>
        <p:spPr>
          <a:xfrm>
            <a:off x="1524000" y="1125415"/>
            <a:ext cx="9144000" cy="5732584"/>
          </a:xfrm>
        </p:spPr>
        <p:txBody>
          <a:bodyPr/>
          <a:lstStyle/>
          <a:p>
            <a:pPr algn="just"/>
            <a:r>
              <a:rPr lang="en-US" dirty="0">
                <a:latin typeface="Times New Roman" panose="02020603050405020304" pitchFamily="18" charset="0"/>
                <a:cs typeface="Times New Roman" panose="02020603050405020304" pitchFamily="18" charset="0"/>
              </a:rPr>
              <a:t>The kinetic model approach is the most common method for accelerated shelf-life testing. </a:t>
            </a:r>
          </a:p>
          <a:p>
            <a:pPr algn="just"/>
            <a:r>
              <a:rPr lang="en-US" dirty="0">
                <a:solidFill>
                  <a:srgbClr val="FF0000"/>
                </a:solidFill>
                <a:latin typeface="Times New Roman" panose="02020603050405020304" pitchFamily="18" charset="0"/>
                <a:cs typeface="Times New Roman" panose="02020603050405020304" pitchFamily="18" charset="0"/>
              </a:rPr>
              <a:t>The process involves the following steps: </a:t>
            </a:r>
          </a:p>
          <a:p>
            <a:pPr algn="just"/>
            <a:r>
              <a:rPr lang="en-US" dirty="0">
                <a:latin typeface="Times New Roman" panose="02020603050405020304" pitchFamily="18" charset="0"/>
                <a:cs typeface="Times New Roman" panose="02020603050405020304" pitchFamily="18" charset="0"/>
              </a:rPr>
              <a:t> Selection of desired kinetically active factors for acceleration of deterioration process. </a:t>
            </a:r>
          </a:p>
          <a:p>
            <a:pPr algn="just"/>
            <a:r>
              <a:rPr lang="en-US" dirty="0">
                <a:latin typeface="Times New Roman" panose="02020603050405020304" pitchFamily="18" charset="0"/>
                <a:cs typeface="Times New Roman" panose="02020603050405020304" pitchFamily="18" charset="0"/>
              </a:rPr>
              <a:t> Running kinetic study of deterioration process at such levels of accelerating factors that rate of deterioration is fast enough. </a:t>
            </a:r>
          </a:p>
          <a:p>
            <a:pPr algn="just"/>
            <a:r>
              <a:rPr lang="en-US" dirty="0">
                <a:latin typeface="Times New Roman" panose="02020603050405020304" pitchFamily="18" charset="0"/>
                <a:cs typeface="Times New Roman" panose="02020603050405020304" pitchFamily="18" charset="0"/>
              </a:rPr>
              <a:t> Evaluating parameters of kinetic model and extrapolating data to normal storage conditions. </a:t>
            </a:r>
          </a:p>
          <a:p>
            <a:pPr algn="just"/>
            <a:r>
              <a:rPr lang="en-US" dirty="0">
                <a:latin typeface="Times New Roman" panose="02020603050405020304" pitchFamily="18" charset="0"/>
                <a:cs typeface="Times New Roman" panose="02020603050405020304" pitchFamily="18" charset="0"/>
              </a:rPr>
              <a:t> Use extrapolated data or kinetic model to predict shelf-life at actual storage conditions.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8773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E6648-16EF-49F8-929D-DD4CD002F57C}"/>
              </a:ext>
            </a:extLst>
          </p:cNvPr>
          <p:cNvSpPr>
            <a:spLocks noGrp="1"/>
          </p:cNvSpPr>
          <p:nvPr>
            <p:ph type="ctrTitle"/>
          </p:nvPr>
        </p:nvSpPr>
        <p:spPr>
          <a:xfrm>
            <a:off x="1524000" y="1"/>
            <a:ext cx="9144000" cy="1688122"/>
          </a:xfrm>
        </p:spPr>
        <p:txBody>
          <a:bodyPr>
            <a:normAutofit/>
          </a:bodyPr>
          <a:lstStyle/>
          <a:p>
            <a:r>
              <a:rPr lang="en-US" sz="3600" dirty="0">
                <a:solidFill>
                  <a:srgbClr val="FF0000"/>
                </a:solidFill>
                <a:latin typeface="Aharoni" panose="02010803020104030203" pitchFamily="2" charset="-79"/>
                <a:cs typeface="Aharoni" panose="02010803020104030203" pitchFamily="2" charset="-79"/>
              </a:rPr>
              <a:t>Predictive modeling for shelf life </a:t>
            </a:r>
            <a:br>
              <a:rPr lang="en-US" dirty="0"/>
            </a:br>
            <a:endParaRPr lang="en-IN" dirty="0"/>
          </a:p>
        </p:txBody>
      </p:sp>
      <p:sp>
        <p:nvSpPr>
          <p:cNvPr id="3" name="Subtitle 2">
            <a:extLst>
              <a:ext uri="{FF2B5EF4-FFF2-40B4-BE49-F238E27FC236}">
                <a16:creationId xmlns:a16="http://schemas.microsoft.com/office/drawing/2014/main" id="{CDA166D3-ED16-498D-B4D3-77B68CDE140B}"/>
              </a:ext>
            </a:extLst>
          </p:cNvPr>
          <p:cNvSpPr>
            <a:spLocks noGrp="1"/>
          </p:cNvSpPr>
          <p:nvPr>
            <p:ph type="subTitle" idx="1"/>
          </p:nvPr>
        </p:nvSpPr>
        <p:spPr>
          <a:xfrm>
            <a:off x="1524000" y="1012875"/>
            <a:ext cx="9144000" cy="5845124"/>
          </a:xfrm>
        </p:spPr>
        <p:txBody>
          <a:bodyPr>
            <a:normAutofit/>
          </a:bodyPr>
          <a:lstStyle/>
          <a:p>
            <a:pPr algn="just"/>
            <a:r>
              <a:rPr lang="en-US" dirty="0">
                <a:latin typeface="Times New Roman" panose="02020603050405020304" pitchFamily="18" charset="0"/>
                <a:cs typeface="Times New Roman" panose="02020603050405020304" pitchFamily="18" charset="0"/>
              </a:rPr>
              <a:t> Predictive models are mathematical equations which use information from a database to predict bacterial growth or chemical change under defined conditions. </a:t>
            </a:r>
          </a:p>
          <a:p>
            <a:pPr algn="just"/>
            <a:r>
              <a:rPr lang="en-US" dirty="0">
                <a:latin typeface="Times New Roman" panose="02020603050405020304" pitchFamily="18" charset="0"/>
                <a:cs typeface="Times New Roman" panose="02020603050405020304" pitchFamily="18" charset="0"/>
              </a:rPr>
              <a:t> Predictive models can be used to calculate the shelf life of a food. </a:t>
            </a:r>
          </a:p>
          <a:p>
            <a:pPr algn="just"/>
            <a:r>
              <a:rPr lang="en-US" dirty="0">
                <a:latin typeface="Times New Roman" panose="02020603050405020304" pitchFamily="18" charset="0"/>
                <a:cs typeface="Times New Roman" panose="02020603050405020304" pitchFamily="18" charset="0"/>
              </a:rPr>
              <a:t> Information on the changes that occur in the product when it deteriorates the properties of the product and packaging is required for the calculations. </a:t>
            </a:r>
          </a:p>
          <a:p>
            <a:pPr algn="just"/>
            <a:r>
              <a:rPr lang="en-US" dirty="0">
                <a:latin typeface="Times New Roman" panose="02020603050405020304" pitchFamily="18" charset="0"/>
                <a:cs typeface="Times New Roman" panose="02020603050405020304" pitchFamily="18" charset="0"/>
              </a:rPr>
              <a:t> Models are useful as a first step in the evaluation of a product‘s shelf life. </a:t>
            </a:r>
          </a:p>
          <a:p>
            <a:pPr algn="just"/>
            <a:r>
              <a:rPr lang="en-US" dirty="0">
                <a:latin typeface="Times New Roman" panose="02020603050405020304" pitchFamily="18" charset="0"/>
                <a:cs typeface="Times New Roman" panose="02020603050405020304" pitchFamily="18" charset="0"/>
              </a:rPr>
              <a:t> Information of modeling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to be verified by challenge testing or a shelf life trial. </a:t>
            </a:r>
          </a:p>
          <a:p>
            <a:pPr algn="just"/>
            <a:r>
              <a:rPr lang="en-US" dirty="0">
                <a:latin typeface="Times New Roman" panose="02020603050405020304" pitchFamily="18" charset="0"/>
                <a:cs typeface="Times New Roman" panose="02020603050405020304" pitchFamily="18" charset="0"/>
              </a:rPr>
              <a:t> The </a:t>
            </a:r>
            <a:r>
              <a:rPr lang="en-US" dirty="0">
                <a:solidFill>
                  <a:srgbClr val="FF0000"/>
                </a:solidFill>
                <a:latin typeface="Times New Roman" panose="02020603050405020304" pitchFamily="18" charset="0"/>
                <a:cs typeface="Times New Roman" panose="02020603050405020304" pitchFamily="18" charset="0"/>
              </a:rPr>
              <a:t>Arrhenius model </a:t>
            </a:r>
            <a:r>
              <a:rPr lang="en-US" dirty="0">
                <a:latin typeface="Times New Roman" panose="02020603050405020304" pitchFamily="18" charset="0"/>
                <a:cs typeface="Times New Roman" panose="02020603050405020304" pitchFamily="18" charset="0"/>
              </a:rPr>
              <a:t>that relates the rate of a chemical reaction to the changes in temperature is the best example of such a validated model.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3471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Subtitle 2">
                <a:extLst>
                  <a:ext uri="{FF2B5EF4-FFF2-40B4-BE49-F238E27FC236}">
                    <a16:creationId xmlns:a16="http://schemas.microsoft.com/office/drawing/2014/main" id="{DCC9C3F2-D185-41DD-9C6A-A2F832F7ADAC}"/>
                  </a:ext>
                </a:extLst>
              </p:cNvPr>
              <p:cNvSpPr>
                <a:spLocks noGrp="1"/>
              </p:cNvSpPr>
              <p:nvPr>
                <p:ph type="subTitle" idx="1"/>
              </p:nvPr>
            </p:nvSpPr>
            <p:spPr>
              <a:xfrm>
                <a:off x="1524000" y="661182"/>
                <a:ext cx="9144000" cy="6196818"/>
              </a:xfrm>
            </p:spPr>
            <p:txBody>
              <a:bodyPr>
                <a:normAutofit/>
              </a:bodyPr>
              <a:lstStyle/>
              <a:p>
                <a:pPr algn="just"/>
                <a:r>
                  <a:rPr lang="en-US" dirty="0">
                    <a:solidFill>
                      <a:srgbClr val="FF0000"/>
                    </a:solidFill>
                    <a:latin typeface="Times New Roman" panose="02020603050405020304" pitchFamily="18" charset="0"/>
                    <a:cs typeface="Times New Roman" panose="02020603050405020304" pitchFamily="18" charset="0"/>
                  </a:rPr>
                  <a:t>Arrhenius model</a:t>
                </a:r>
                <a:r>
                  <a:rPr lang="en-US" dirty="0">
                    <a:latin typeface="Times New Roman" panose="02020603050405020304" pitchFamily="18" charset="0"/>
                    <a:cs typeface="Times New Roman" panose="02020603050405020304" pitchFamily="18" charset="0"/>
                  </a:rPr>
                  <a:t> model is represented by the this equation: </a:t>
                </a:r>
              </a:p>
              <a:p>
                <a:pPr algn="just"/>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k=k0 exp (-</a:t>
                </a:r>
                <a14:m>
                  <m:oMath xmlns:m="http://schemas.openxmlformats.org/officeDocument/2006/math">
                    <m:f>
                      <m:fPr>
                        <m:ctrlPr>
                          <a:rPr lang="en-US" i="1" smtClean="0">
                            <a:latin typeface="Cambria Math" panose="02040503050406030204" pitchFamily="18" charset="0"/>
                            <a:cs typeface="Times New Roman" panose="02020603050405020304" pitchFamily="18" charset="0"/>
                          </a:rPr>
                        </m:ctrlPr>
                      </m:fPr>
                      <m:num>
                        <m:r>
                          <a:rPr lang="en-IN" b="0" i="1" smtClean="0">
                            <a:latin typeface="Cambria Math" panose="02040503050406030204" pitchFamily="18" charset="0"/>
                            <a:cs typeface="Times New Roman" panose="02020603050405020304" pitchFamily="18" charset="0"/>
                          </a:rPr>
                          <m:t>𝐸𝑎</m:t>
                        </m:r>
                      </m:num>
                      <m:den>
                        <m:r>
                          <a:rPr lang="en-IN" b="0" i="1" smtClean="0">
                            <a:latin typeface="Cambria Math" panose="02040503050406030204" pitchFamily="18" charset="0"/>
                            <a:cs typeface="Times New Roman" panose="02020603050405020304" pitchFamily="18" charset="0"/>
                          </a:rPr>
                          <m:t>𝑅𝑇</m:t>
                        </m:r>
                      </m:den>
                    </m:f>
                  </m:oMath>
                </a14:m>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where K0 is a constant, </a:t>
                </a:r>
                <a:r>
                  <a:rPr lang="en-US" dirty="0" err="1">
                    <a:latin typeface="Times New Roman" panose="02020603050405020304" pitchFamily="18" charset="0"/>
                    <a:cs typeface="Times New Roman" panose="02020603050405020304" pitchFamily="18" charset="0"/>
                  </a:rPr>
                  <a:t>Ea</a:t>
                </a:r>
                <a:r>
                  <a:rPr lang="en-US" dirty="0">
                    <a:latin typeface="Times New Roman" panose="02020603050405020304" pitchFamily="18" charset="0"/>
                    <a:cs typeface="Times New Roman" panose="02020603050405020304" pitchFamily="18" charset="0"/>
                  </a:rPr>
                  <a:t> the energy of activation, R the gas constant and T the absolute temperature.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Each of the chemical deterioration reactions requires a certain amount of energy to get started. This is called activation energy </a:t>
                </a:r>
              </a:p>
              <a:p>
                <a:pPr algn="just"/>
                <a:r>
                  <a:rPr lang="en-US" dirty="0">
                    <a:latin typeface="Times New Roman" panose="02020603050405020304" pitchFamily="18" charset="0"/>
                    <a:cs typeface="Times New Roman" panose="02020603050405020304" pitchFamily="18" charset="0"/>
                  </a:rPr>
                  <a:t> The higher the activation energy is for a reaction, the greater the acceleration with increases in temperature. </a:t>
                </a:r>
              </a:p>
              <a:p>
                <a:pPr algn="just"/>
                <a:r>
                  <a:rPr lang="en-US" dirty="0">
                    <a:latin typeface="Times New Roman" panose="02020603050405020304" pitchFamily="18" charset="0"/>
                    <a:cs typeface="Times New Roman" panose="02020603050405020304" pitchFamily="18" charset="0"/>
                  </a:rPr>
                  <a:t> A simple way to express this acceleration is to use the </a:t>
                </a:r>
                <a:r>
                  <a:rPr lang="en-US" dirty="0">
                    <a:solidFill>
                      <a:srgbClr val="FF0000"/>
                    </a:solidFill>
                    <a:latin typeface="Times New Roman" panose="02020603050405020304" pitchFamily="18" charset="0"/>
                    <a:cs typeface="Times New Roman" panose="02020603050405020304" pitchFamily="18" charset="0"/>
                  </a:rPr>
                  <a:t>Q10 concept. </a:t>
                </a:r>
                <a:endParaRPr lang="en-IN" dirty="0">
                  <a:solidFill>
                    <a:srgbClr val="FF0000"/>
                  </a:solidFill>
                  <a:latin typeface="Times New Roman" panose="02020603050405020304" pitchFamily="18" charset="0"/>
                  <a:cs typeface="Times New Roman" panose="02020603050405020304" pitchFamily="18" charset="0"/>
                </a:endParaRPr>
              </a:p>
              <a:p>
                <a:endParaRPr lang="en-IN" dirty="0"/>
              </a:p>
            </p:txBody>
          </p:sp>
        </mc:Choice>
        <mc:Fallback>
          <p:sp>
            <p:nvSpPr>
              <p:cNvPr id="3" name="Subtitle 2">
                <a:extLst>
                  <a:ext uri="{FF2B5EF4-FFF2-40B4-BE49-F238E27FC236}">
                    <a16:creationId xmlns:a16="http://schemas.microsoft.com/office/drawing/2014/main" id="{DCC9C3F2-D185-41DD-9C6A-A2F832F7ADAC}"/>
                  </a:ext>
                </a:extLst>
              </p:cNvPr>
              <p:cNvSpPr>
                <a:spLocks noGrp="1" noRot="1" noChangeAspect="1" noMove="1" noResize="1" noEditPoints="1" noAdjustHandles="1" noChangeArrowheads="1" noChangeShapeType="1" noTextEdit="1"/>
              </p:cNvSpPr>
              <p:nvPr>
                <p:ph type="subTitle" idx="1"/>
              </p:nvPr>
            </p:nvSpPr>
            <p:spPr>
              <a:xfrm>
                <a:off x="1524000" y="661182"/>
                <a:ext cx="9144000" cy="6196818"/>
              </a:xfrm>
              <a:blipFill>
                <a:blip r:embed="rId2"/>
                <a:stretch>
                  <a:fillRect l="-1000" t="-1377" r="-1000"/>
                </a:stretch>
              </a:blipFill>
            </p:spPr>
            <p:txBody>
              <a:bodyPr/>
              <a:lstStyle/>
              <a:p>
                <a:r>
                  <a:rPr lang="en-IN">
                    <a:noFill/>
                  </a:rPr>
                  <a:t> </a:t>
                </a:r>
              </a:p>
            </p:txBody>
          </p:sp>
        </mc:Fallback>
      </mc:AlternateContent>
    </p:spTree>
    <p:extLst>
      <p:ext uri="{BB962C8B-B14F-4D97-AF65-F5344CB8AC3E}">
        <p14:creationId xmlns:p14="http://schemas.microsoft.com/office/powerpoint/2010/main" val="891148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6D2D5-389F-444A-AA8A-974479F077AC}"/>
              </a:ext>
            </a:extLst>
          </p:cNvPr>
          <p:cNvSpPr>
            <a:spLocks noGrp="1"/>
          </p:cNvSpPr>
          <p:nvPr>
            <p:ph type="ctrTitle"/>
          </p:nvPr>
        </p:nvSpPr>
        <p:spPr>
          <a:xfrm>
            <a:off x="1524000" y="1"/>
            <a:ext cx="9144000" cy="1322362"/>
          </a:xfrm>
        </p:spPr>
        <p:txBody>
          <a:bodyPr>
            <a:noAutofit/>
          </a:bodyPr>
          <a:lstStyle/>
          <a:p>
            <a:r>
              <a:rPr lang="en-US" sz="3200" dirty="0">
                <a:solidFill>
                  <a:srgbClr val="FF0000"/>
                </a:solidFill>
                <a:latin typeface="Aharoni" panose="02010803020104030203" pitchFamily="2" charset="-79"/>
                <a:cs typeface="Aharoni" panose="02010803020104030203" pitchFamily="2" charset="-79"/>
              </a:rPr>
              <a:t>Q10 concept </a:t>
            </a:r>
            <a:br>
              <a:rPr lang="en-US" sz="3200" dirty="0">
                <a:solidFill>
                  <a:srgbClr val="FF0000"/>
                </a:solidFill>
                <a:latin typeface="Aharoni" panose="02010803020104030203" pitchFamily="2" charset="-79"/>
                <a:cs typeface="Aharoni" panose="02010803020104030203" pitchFamily="2" charset="-79"/>
              </a:rPr>
            </a:br>
            <a:endParaRPr lang="en-IN" sz="3200" dirty="0">
              <a:solidFill>
                <a:srgbClr val="FF0000"/>
              </a:solidFill>
              <a:latin typeface="Aharoni" panose="02010803020104030203" pitchFamily="2" charset="-79"/>
              <a:cs typeface="Aharoni" panose="02010803020104030203" pitchFamily="2" charset="-79"/>
            </a:endParaRPr>
          </a:p>
        </p:txBody>
      </p:sp>
      <mc:AlternateContent xmlns:mc="http://schemas.openxmlformats.org/markup-compatibility/2006">
        <mc:Choice xmlns:a14="http://schemas.microsoft.com/office/drawing/2010/main" Requires="a14">
          <p:sp>
            <p:nvSpPr>
              <p:cNvPr id="3" name="Subtitle 2">
                <a:extLst>
                  <a:ext uri="{FF2B5EF4-FFF2-40B4-BE49-F238E27FC236}">
                    <a16:creationId xmlns:a16="http://schemas.microsoft.com/office/drawing/2014/main" id="{CDD80A95-905F-43BC-B240-A02867D17552}"/>
                  </a:ext>
                </a:extLst>
              </p:cNvPr>
              <p:cNvSpPr>
                <a:spLocks noGrp="1"/>
              </p:cNvSpPr>
              <p:nvPr>
                <p:ph type="subTitle" idx="1"/>
              </p:nvPr>
            </p:nvSpPr>
            <p:spPr>
              <a:xfrm>
                <a:off x="1524000" y="984739"/>
                <a:ext cx="9144000" cy="5873260"/>
              </a:xfrm>
            </p:spPr>
            <p:txBody>
              <a:bodyPr/>
              <a:lstStyle/>
              <a:p>
                <a:pPr algn="just"/>
                <a:r>
                  <a:rPr lang="en-US" dirty="0">
                    <a:latin typeface="Times New Roman" panose="02020603050405020304" pitchFamily="18" charset="0"/>
                    <a:cs typeface="Times New Roman" panose="02020603050405020304" pitchFamily="18" charset="0"/>
                  </a:rPr>
                  <a:t> To simplify the process further, one may get over the need to evaluate K0 by using a ratio between rates of reaction when temperature is changed by any arbitrary value. </a:t>
                </a:r>
              </a:p>
              <a:p>
                <a:pPr algn="just"/>
                <a:r>
                  <a:rPr lang="en-US" dirty="0">
                    <a:latin typeface="Times New Roman" panose="02020603050405020304" pitchFamily="18" charset="0"/>
                    <a:cs typeface="Times New Roman" panose="02020603050405020304" pitchFamily="18" charset="0"/>
                  </a:rPr>
                  <a:t> The most commonly used value is 10ºC and therefore the ratio between the rates of reactions is known as Q10. </a:t>
                </a:r>
              </a:p>
              <a:p>
                <a:pPr algn="just"/>
                <a:r>
                  <a:rPr lang="en-US" dirty="0">
                    <a:latin typeface="Times New Roman" panose="02020603050405020304" pitchFamily="18" charset="0"/>
                    <a:cs typeface="Times New Roman" panose="02020603050405020304" pitchFamily="18" charset="0"/>
                  </a:rPr>
                  <a:t>The value of Q10 may be calculated using the following equation. </a:t>
                </a:r>
              </a:p>
              <a:p>
                <a:pPr algn="just"/>
                <a:r>
                  <a:rPr lang="en-US" dirty="0">
                    <a:latin typeface="Times New Roman" panose="02020603050405020304" pitchFamily="18" charset="0"/>
                    <a:cs typeface="Times New Roman" panose="02020603050405020304" pitchFamily="18" charset="0"/>
                  </a:rPr>
                  <a:t> </a:t>
                </a:r>
              </a:p>
              <a:p>
                <a:pPr algn="just"/>
                <a:r>
                  <a:rPr lang="en-US" dirty="0">
                    <a:solidFill>
                      <a:srgbClr val="FF0000"/>
                    </a:solidFill>
                    <a:latin typeface="Aharoni" panose="02010803020104030203" pitchFamily="2" charset="-79"/>
                    <a:cs typeface="Aharoni" panose="02010803020104030203" pitchFamily="2" charset="-79"/>
                  </a:rPr>
                  <a:t> Q10 </a:t>
                </a:r>
                <a:r>
                  <a:rPr lang="en-US"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smtClean="0">
                            <a:latin typeface="Cambria Math" panose="02040503050406030204" pitchFamily="18" charset="0"/>
                            <a:cs typeface="Times New Roman" panose="02020603050405020304" pitchFamily="18" charset="0"/>
                          </a:rPr>
                        </m:ctrlPr>
                      </m:fPr>
                      <m:num>
                        <m:r>
                          <a:rPr lang="en-IN" b="0" i="1" smtClean="0">
                            <a:latin typeface="Cambria Math" panose="02040503050406030204" pitchFamily="18" charset="0"/>
                            <a:cs typeface="Times New Roman" panose="02020603050405020304" pitchFamily="18" charset="0"/>
                          </a:rPr>
                          <m:t>𝑅𝑎𝑡𝑒</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𝑜𝑓</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𝑟𝑒𝑎𝑐𝑡𝑖𝑜𝑛</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𝑓𝑜𝑟</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𝑎</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𝑡𝑒𝑚𝑝</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𝑜𝑓</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𝑇</m:t>
                        </m:r>
                        <m:r>
                          <a:rPr lang="en-IN" b="0" i="1" smtClean="0">
                            <a:latin typeface="Cambria Math" panose="02040503050406030204" pitchFamily="18" charset="0"/>
                            <a:cs typeface="Times New Roman" panose="02020603050405020304" pitchFamily="18" charset="0"/>
                          </a:rPr>
                          <m:t>+10)</m:t>
                        </m:r>
                      </m:num>
                      <m:den>
                        <m:r>
                          <a:rPr lang="en-IN" b="0" i="1" smtClean="0">
                            <a:latin typeface="Cambria Math" panose="02040503050406030204" pitchFamily="18" charset="0"/>
                            <a:cs typeface="Times New Roman" panose="02020603050405020304" pitchFamily="18" charset="0"/>
                          </a:rPr>
                          <m:t>𝑅𝑎𝑡𝑒</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𝑜𝑓</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𝑟𝑒𝑎𝑐𝑡𝑖𝑜𝑛</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𝑓𝑜𝑟</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𝑎</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𝑡𝑒𝑚𝑝</m:t>
                        </m:r>
                        <m:r>
                          <a:rPr lang="en-IN" b="0" i="1" smtClean="0">
                            <a:latin typeface="Cambria Math" panose="02040503050406030204" pitchFamily="18" charset="0"/>
                            <a:cs typeface="Times New Roman" panose="02020603050405020304" pitchFamily="18" charset="0"/>
                          </a:rPr>
                          <m:t>. (</m:t>
                        </m:r>
                        <m:r>
                          <a:rPr lang="en-IN" b="0" i="1" smtClean="0">
                            <a:latin typeface="Cambria Math" panose="02040503050406030204" pitchFamily="18" charset="0"/>
                            <a:cs typeface="Times New Roman" panose="02020603050405020304" pitchFamily="18" charset="0"/>
                          </a:rPr>
                          <m:t>𝑇</m:t>
                        </m:r>
                        <m:r>
                          <a:rPr lang="en-IN" b="0" i="1" smtClean="0">
                            <a:latin typeface="Cambria Math" panose="02040503050406030204" pitchFamily="18" charset="0"/>
                            <a:cs typeface="Times New Roman" panose="02020603050405020304" pitchFamily="18" charset="0"/>
                          </a:rPr>
                          <m:t>)</m:t>
                        </m:r>
                      </m:den>
                    </m:f>
                  </m:oMath>
                </a14:m>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a:ln>
                      <a:noFill/>
                    </a:ln>
                    <a:solidFill>
                      <a:srgbClr val="FF0000"/>
                    </a:solidFill>
                    <a:effectLst/>
                    <a:uLnTx/>
                    <a:uFillTx/>
                    <a:latin typeface="Aharoni" panose="02010803020104030203" pitchFamily="2" charset="-79"/>
                    <a:ea typeface="+mj-ea"/>
                    <a:cs typeface="Aharoni" panose="02010803020104030203" pitchFamily="2" charset="-79"/>
                  </a:rPr>
                  <a:t>Q10</a:t>
                </a:r>
                <a:r>
                  <a:rPr lang="en-US" dirty="0">
                    <a:latin typeface="Times New Roman" panose="02020603050405020304" pitchFamily="18" charset="0"/>
                    <a:cs typeface="Times New Roman" panose="02020603050405020304" pitchFamily="18" charset="0"/>
                  </a:rPr>
                  <a:t> is an increase in rate of the reaction when temperature is increased by 10°C. </a:t>
                </a:r>
                <a:endParaRPr lang="en-IN" dirty="0">
                  <a:latin typeface="Times New Roman" panose="02020603050405020304" pitchFamily="18" charset="0"/>
                  <a:cs typeface="Times New Roman" panose="02020603050405020304" pitchFamily="18" charset="0"/>
                </a:endParaRPr>
              </a:p>
            </p:txBody>
          </p:sp>
        </mc:Choice>
        <mc:Fallback>
          <p:sp>
            <p:nvSpPr>
              <p:cNvPr id="3" name="Subtitle 2">
                <a:extLst>
                  <a:ext uri="{FF2B5EF4-FFF2-40B4-BE49-F238E27FC236}">
                    <a16:creationId xmlns:a16="http://schemas.microsoft.com/office/drawing/2014/main" id="{CDD80A95-905F-43BC-B240-A02867D17552}"/>
                  </a:ext>
                </a:extLst>
              </p:cNvPr>
              <p:cNvSpPr>
                <a:spLocks noGrp="1" noRot="1" noChangeAspect="1" noMove="1" noResize="1" noEditPoints="1" noAdjustHandles="1" noChangeArrowheads="1" noChangeShapeType="1" noTextEdit="1"/>
              </p:cNvSpPr>
              <p:nvPr>
                <p:ph type="subTitle" idx="1"/>
              </p:nvPr>
            </p:nvSpPr>
            <p:spPr>
              <a:xfrm>
                <a:off x="1524000" y="984739"/>
                <a:ext cx="9144000" cy="5873260"/>
              </a:xfrm>
              <a:blipFill>
                <a:blip r:embed="rId2"/>
                <a:stretch>
                  <a:fillRect l="-1000" t="-1454" r="-1000"/>
                </a:stretch>
              </a:blipFill>
            </p:spPr>
            <p:txBody>
              <a:bodyPr/>
              <a:lstStyle/>
              <a:p>
                <a:r>
                  <a:rPr lang="en-IN">
                    <a:noFill/>
                  </a:rPr>
                  <a:t> </a:t>
                </a:r>
              </a:p>
            </p:txBody>
          </p:sp>
        </mc:Fallback>
      </mc:AlternateContent>
    </p:spTree>
    <p:extLst>
      <p:ext uri="{BB962C8B-B14F-4D97-AF65-F5344CB8AC3E}">
        <p14:creationId xmlns:p14="http://schemas.microsoft.com/office/powerpoint/2010/main" val="436058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CF9676-5AEE-4FF3-BA02-7465B41E9B9C}"/>
              </a:ext>
            </a:extLst>
          </p:cNvPr>
          <p:cNvSpPr>
            <a:spLocks noGrp="1"/>
          </p:cNvSpPr>
          <p:nvPr>
            <p:ph type="subTitle" idx="1"/>
          </p:nvPr>
        </p:nvSpPr>
        <p:spPr>
          <a:xfrm>
            <a:off x="1524000" y="773723"/>
            <a:ext cx="9144000" cy="6084276"/>
          </a:xfrm>
        </p:spPr>
        <p:txBody>
          <a:bodyPr/>
          <a:lstStyle/>
          <a:p>
            <a:pPr algn="just"/>
            <a:r>
              <a:rPr lang="en-US" dirty="0">
                <a:latin typeface="Times New Roman" panose="02020603050405020304" pitchFamily="18" charset="0"/>
                <a:cs typeface="Times New Roman" panose="02020603050405020304" pitchFamily="18" charset="0"/>
              </a:rPr>
              <a:t>The rate of reaction being followed is doubled for the 10°C temperature change. </a:t>
            </a:r>
          </a:p>
          <a:p>
            <a:pPr algn="just"/>
            <a:r>
              <a:rPr lang="en-US" dirty="0">
                <a:latin typeface="Times New Roman" panose="02020603050405020304" pitchFamily="18" charset="0"/>
                <a:cs typeface="Times New Roman" panose="02020603050405020304" pitchFamily="18" charset="0"/>
              </a:rPr>
              <a:t> For example, if a food has a stability of 20 weeks at 20°C, then its stability will be 10 weeks at 30°C. The Q10 in this case will be 20/10 that is equal to 2. </a:t>
            </a:r>
          </a:p>
          <a:p>
            <a:pPr algn="just"/>
            <a:r>
              <a:rPr lang="en-US" dirty="0">
                <a:latin typeface="Times New Roman" panose="02020603050405020304" pitchFamily="18" charset="0"/>
                <a:cs typeface="Times New Roman" panose="02020603050405020304" pitchFamily="18" charset="0"/>
              </a:rPr>
              <a:t> Q10 is a very common method for estimating shelf-life. </a:t>
            </a:r>
          </a:p>
          <a:p>
            <a:pPr algn="just"/>
            <a:endParaRPr lang="en-US" dirty="0">
              <a:latin typeface="Times New Roman" panose="02020603050405020304" pitchFamily="18" charset="0"/>
              <a:cs typeface="Times New Roman" panose="02020603050405020304" pitchFamily="18" charset="0"/>
            </a:endParaRPr>
          </a:p>
          <a:p>
            <a:pPr algn="just"/>
            <a:r>
              <a:rPr lang="en-US" dirty="0">
                <a:solidFill>
                  <a:srgbClr val="FF0000"/>
                </a:solidFill>
                <a:latin typeface="Times New Roman" panose="02020603050405020304" pitchFamily="18" charset="0"/>
                <a:cs typeface="Times New Roman" panose="02020603050405020304" pitchFamily="18" charset="0"/>
              </a:rPr>
              <a:t>● The popularity of using the Arrhenius model has made it synonymous with accelerated shelf life test. </a:t>
            </a:r>
          </a:p>
          <a:p>
            <a:r>
              <a:rPr lang="en-US" dirty="0"/>
              <a:t> </a:t>
            </a:r>
            <a:endParaRPr lang="en-IN" dirty="0"/>
          </a:p>
        </p:txBody>
      </p:sp>
    </p:spTree>
    <p:extLst>
      <p:ext uri="{BB962C8B-B14F-4D97-AF65-F5344CB8AC3E}">
        <p14:creationId xmlns:p14="http://schemas.microsoft.com/office/powerpoint/2010/main" val="1260428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29FB-FB01-4C2D-9454-00C6D8B58296}"/>
              </a:ext>
            </a:extLst>
          </p:cNvPr>
          <p:cNvSpPr>
            <a:spLocks noGrp="1"/>
          </p:cNvSpPr>
          <p:nvPr>
            <p:ph type="ctrTitle"/>
          </p:nvPr>
        </p:nvSpPr>
        <p:spPr>
          <a:xfrm>
            <a:off x="1524000" y="0"/>
            <a:ext cx="9144000" cy="1655763"/>
          </a:xfrm>
        </p:spPr>
        <p:txBody>
          <a:bodyPr/>
          <a:lstStyle/>
          <a:p>
            <a:r>
              <a:rPr lang="en-IN" dirty="0">
                <a:latin typeface="Algerian" panose="04020705040A02060702" pitchFamily="82" charset="0"/>
              </a:rPr>
              <a:t>References</a:t>
            </a:r>
          </a:p>
        </p:txBody>
      </p:sp>
      <p:sp>
        <p:nvSpPr>
          <p:cNvPr id="3" name="Subtitle 2">
            <a:extLst>
              <a:ext uri="{FF2B5EF4-FFF2-40B4-BE49-F238E27FC236}">
                <a16:creationId xmlns:a16="http://schemas.microsoft.com/office/drawing/2014/main" id="{B45643A6-08E6-40A9-9663-2444B7354293}"/>
              </a:ext>
            </a:extLst>
          </p:cNvPr>
          <p:cNvSpPr>
            <a:spLocks noGrp="1"/>
          </p:cNvSpPr>
          <p:nvPr>
            <p:ph type="subTitle" idx="1"/>
          </p:nvPr>
        </p:nvSpPr>
        <p:spPr>
          <a:xfrm>
            <a:off x="1524000" y="2067951"/>
            <a:ext cx="9144000" cy="4234375"/>
          </a:xfrm>
        </p:spPr>
        <p:txBody>
          <a:bodyPr/>
          <a:lstStyle/>
          <a:p>
            <a:pPr marL="457200" indent="-457200" algn="just">
              <a:buAutoNum type="arabicPeriod"/>
            </a:pPr>
            <a:r>
              <a:rPr lang="en-IN"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www.agrimoon.com</a:t>
            </a:r>
            <a:endParaRPr lang="en-IN" dirty="0">
              <a:latin typeface="Times New Roman" panose="02020603050405020304" pitchFamily="18" charset="0"/>
              <a:cs typeface="Times New Roman" panose="02020603050405020304" pitchFamily="18" charset="0"/>
            </a:endParaRPr>
          </a:p>
          <a:p>
            <a:pPr marL="457200" indent="-457200" algn="just">
              <a:buAutoNum type="arabicPeriod"/>
            </a:pPr>
            <a:r>
              <a:rPr lang="en-US" b="0" i="0" dirty="0" err="1">
                <a:effectLst/>
                <a:latin typeface="Times New Roman" panose="02020603050405020304" pitchFamily="18" charset="0"/>
                <a:cs typeface="Times New Roman" panose="02020603050405020304" pitchFamily="18" charset="0"/>
              </a:rPr>
              <a:t>Labuza</a:t>
            </a:r>
            <a:r>
              <a:rPr lang="en-US" b="0" i="0" dirty="0">
                <a:effectLst/>
                <a:latin typeface="Times New Roman" panose="02020603050405020304" pitchFamily="18" charset="0"/>
                <a:cs typeface="Times New Roman" panose="02020603050405020304" pitchFamily="18" charset="0"/>
              </a:rPr>
              <a:t>, T.P., </a:t>
            </a:r>
            <a:r>
              <a:rPr lang="en-US" b="0" i="0" dirty="0" err="1">
                <a:effectLst/>
                <a:latin typeface="Times New Roman" panose="02020603050405020304" pitchFamily="18" charset="0"/>
                <a:cs typeface="Times New Roman" panose="02020603050405020304" pitchFamily="18" charset="0"/>
              </a:rPr>
              <a:t>Riboh</a:t>
            </a:r>
            <a:r>
              <a:rPr lang="en-US" b="0" i="0" dirty="0">
                <a:effectLst/>
                <a:latin typeface="Times New Roman" panose="02020603050405020304" pitchFamily="18" charset="0"/>
                <a:cs typeface="Times New Roman" panose="02020603050405020304" pitchFamily="18" charset="0"/>
              </a:rPr>
              <a:t>, D., 1982. Theory and application of Arrhenius kinetics to the prediction of nutrient losses in foods. Food Technol. 36, 66–74</a:t>
            </a:r>
          </a:p>
          <a:p>
            <a:pPr marL="457200" indent="-457200" algn="just">
              <a:buAutoNum type="arabicPeriod"/>
            </a:pPr>
            <a:r>
              <a:rPr lang="en-US" b="0" i="0" dirty="0">
                <a:effectLst/>
                <a:latin typeface="Times New Roman" panose="02020603050405020304" pitchFamily="18" charset="0"/>
                <a:cs typeface="Times New Roman" panose="02020603050405020304" pitchFamily="18" charset="0"/>
              </a:rPr>
              <a:t>van </a:t>
            </a:r>
            <a:r>
              <a:rPr lang="en-US" b="0" i="0" dirty="0" err="1">
                <a:effectLst/>
                <a:latin typeface="Times New Roman" panose="02020603050405020304" pitchFamily="18" charset="0"/>
                <a:cs typeface="Times New Roman" panose="02020603050405020304" pitchFamily="18" charset="0"/>
              </a:rPr>
              <a:t>Boekel</a:t>
            </a:r>
            <a:r>
              <a:rPr lang="en-US" b="0" i="0" dirty="0">
                <a:effectLst/>
                <a:latin typeface="Times New Roman" panose="02020603050405020304" pitchFamily="18" charset="0"/>
                <a:cs typeface="Times New Roman" panose="02020603050405020304" pitchFamily="18" charset="0"/>
              </a:rPr>
              <a:t>, M.A.J.S., 2008. Kinetic modeling of food quality: a critical review. </a:t>
            </a:r>
            <a:r>
              <a:rPr lang="en-US" b="0" i="0" dirty="0" err="1">
                <a:effectLst/>
                <a:latin typeface="Times New Roman" panose="02020603050405020304" pitchFamily="18" charset="0"/>
                <a:cs typeface="Times New Roman" panose="02020603050405020304" pitchFamily="18" charset="0"/>
              </a:rPr>
              <a:t>Compr</a:t>
            </a:r>
            <a:r>
              <a:rPr lang="en-US" b="0" i="0" dirty="0">
                <a:effectLst/>
                <a:latin typeface="Times New Roman" panose="02020603050405020304" pitchFamily="18" charset="0"/>
                <a:cs typeface="Times New Roman" panose="02020603050405020304" pitchFamily="18" charset="0"/>
              </a:rPr>
              <a:t>. Rev. Food Sci. Food </a:t>
            </a:r>
            <a:r>
              <a:rPr lang="en-US" b="0" i="0" dirty="0" err="1">
                <a:effectLst/>
                <a:latin typeface="Times New Roman" panose="02020603050405020304" pitchFamily="18" charset="0"/>
                <a:cs typeface="Times New Roman" panose="02020603050405020304" pitchFamily="18" charset="0"/>
              </a:rPr>
              <a:t>Saf</a:t>
            </a:r>
            <a:r>
              <a:rPr lang="en-US" b="0" i="0" dirty="0">
                <a:effectLst/>
                <a:latin typeface="Times New Roman" panose="02020603050405020304" pitchFamily="18" charset="0"/>
                <a:cs typeface="Times New Roman" panose="02020603050405020304" pitchFamily="18" charset="0"/>
              </a:rPr>
              <a:t>. 7, 144–158</a:t>
            </a:r>
          </a:p>
          <a:p>
            <a:pPr marL="457200" indent="-457200" algn="just">
              <a:buAutoNum type="arabicPeriod"/>
            </a:pPr>
            <a:r>
              <a:rPr lang="en-US" b="0" i="0" dirty="0" err="1">
                <a:effectLst/>
                <a:latin typeface="Times New Roman" panose="02020603050405020304" pitchFamily="18" charset="0"/>
                <a:cs typeface="Times New Roman" panose="02020603050405020304" pitchFamily="18" charset="0"/>
              </a:rPr>
              <a:t>Corradini</a:t>
            </a:r>
            <a:r>
              <a:rPr lang="en-US" b="0" i="0" dirty="0">
                <a:effectLst/>
                <a:latin typeface="Times New Roman" panose="02020603050405020304" pitchFamily="18" charset="0"/>
                <a:cs typeface="Times New Roman" panose="02020603050405020304" pitchFamily="18" charset="0"/>
              </a:rPr>
              <a:t>, M.G., Peleg, M., 2007. Shelf-life estimation from accelerated storage data. Trends Food Sci. Technol. 18, 37–47</a:t>
            </a:r>
            <a:endParaRPr lang="en-IN" dirty="0">
              <a:latin typeface="Times New Roman" panose="02020603050405020304" pitchFamily="18" charset="0"/>
              <a:cs typeface="Times New Roman" panose="02020603050405020304" pitchFamily="18" charset="0"/>
            </a:endParaRPr>
          </a:p>
          <a:p>
            <a:pPr marL="457200" indent="-457200">
              <a:buAutoNum type="arabicPeriod"/>
            </a:pPr>
            <a:endParaRPr lang="en-IN" dirty="0"/>
          </a:p>
        </p:txBody>
      </p:sp>
    </p:spTree>
    <p:extLst>
      <p:ext uri="{BB962C8B-B14F-4D97-AF65-F5344CB8AC3E}">
        <p14:creationId xmlns:p14="http://schemas.microsoft.com/office/powerpoint/2010/main" val="1115352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0BF0939-ABCF-4C6E-9295-760EFD4CCBD5}"/>
              </a:ext>
            </a:extLst>
          </p:cNvPr>
          <p:cNvSpPr>
            <a:spLocks noGrp="1"/>
          </p:cNvSpPr>
          <p:nvPr>
            <p:ph type="subTitle" idx="1"/>
          </p:nvPr>
        </p:nvSpPr>
        <p:spPr>
          <a:xfrm>
            <a:off x="1524000" y="2391508"/>
            <a:ext cx="9144000" cy="2866292"/>
          </a:xfrm>
        </p:spPr>
        <p:txBody>
          <a:bodyPr>
            <a:normAutofit/>
          </a:bodyPr>
          <a:lstStyle/>
          <a:p>
            <a:r>
              <a:rPr lang="en-IN" sz="3600" dirty="0">
                <a:latin typeface="Algerian" panose="04020705040A02060702" pitchFamily="82" charset="0"/>
              </a:rPr>
              <a:t>Thank You</a:t>
            </a:r>
          </a:p>
        </p:txBody>
      </p:sp>
    </p:spTree>
    <p:extLst>
      <p:ext uri="{BB962C8B-B14F-4D97-AF65-F5344CB8AC3E}">
        <p14:creationId xmlns:p14="http://schemas.microsoft.com/office/powerpoint/2010/main" val="275658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D8B92-BAAA-48D9-B3F3-3455672B6CF4}"/>
              </a:ext>
            </a:extLst>
          </p:cNvPr>
          <p:cNvSpPr>
            <a:spLocks noGrp="1"/>
          </p:cNvSpPr>
          <p:nvPr>
            <p:ph type="ctrTitle"/>
          </p:nvPr>
        </p:nvSpPr>
        <p:spPr>
          <a:xfrm>
            <a:off x="1524000" y="0"/>
            <a:ext cx="9144000" cy="1783829"/>
          </a:xfrm>
        </p:spPr>
        <p:txBody>
          <a:bodyPr>
            <a:normAutofit/>
          </a:bodyPr>
          <a:lstStyle/>
          <a:p>
            <a:r>
              <a:rPr lang="en-US" sz="3600" dirty="0">
                <a:solidFill>
                  <a:srgbClr val="FF0000"/>
                </a:solidFill>
                <a:latin typeface="Times New Roman" panose="02020603050405020304" pitchFamily="18" charset="0"/>
                <a:cs typeface="Times New Roman" panose="02020603050405020304" pitchFamily="18" charset="0"/>
              </a:rPr>
              <a:t>Introduction</a:t>
            </a:r>
            <a:r>
              <a:rPr lang="en-US" dirty="0">
                <a:solidFill>
                  <a:srgbClr val="FF0000"/>
                </a:solidFill>
              </a:rPr>
              <a:t> </a:t>
            </a:r>
            <a:br>
              <a:rPr lang="en-US" dirty="0">
                <a:solidFill>
                  <a:srgbClr val="FF0000"/>
                </a:solidFill>
              </a:rPr>
            </a:br>
            <a:endParaRPr lang="en-IN" dirty="0">
              <a:solidFill>
                <a:srgbClr val="FF0000"/>
              </a:solidFill>
            </a:endParaRPr>
          </a:p>
        </p:txBody>
      </p:sp>
      <p:sp>
        <p:nvSpPr>
          <p:cNvPr id="3" name="Subtitle 2">
            <a:extLst>
              <a:ext uri="{FF2B5EF4-FFF2-40B4-BE49-F238E27FC236}">
                <a16:creationId xmlns:a16="http://schemas.microsoft.com/office/drawing/2014/main" id="{F31AA081-BC5C-4C7C-A647-F9031701D8AE}"/>
              </a:ext>
            </a:extLst>
          </p:cNvPr>
          <p:cNvSpPr>
            <a:spLocks noGrp="1"/>
          </p:cNvSpPr>
          <p:nvPr>
            <p:ph type="subTitle" idx="1"/>
          </p:nvPr>
        </p:nvSpPr>
        <p:spPr>
          <a:xfrm>
            <a:off x="1524000" y="869430"/>
            <a:ext cx="9144000" cy="5988570"/>
          </a:xfrm>
        </p:spPr>
        <p:txBody>
          <a:bodyPr>
            <a:normAutofit/>
          </a:bodyPr>
          <a:lstStyle/>
          <a:p>
            <a:pPr algn="just"/>
            <a:r>
              <a:rPr lang="en-US" dirty="0">
                <a:latin typeface="Times New Roman" panose="02020603050405020304" pitchFamily="18" charset="0"/>
                <a:cs typeface="Times New Roman" panose="02020603050405020304" pitchFamily="18" charset="0"/>
              </a:rPr>
              <a:t>● Shelf-life is both an important concept and an important properties of food products. </a:t>
            </a:r>
          </a:p>
          <a:p>
            <a:pPr algn="just"/>
            <a:r>
              <a:rPr lang="en-US"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What is Shelf Life of Food?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There are many definitions of shelf life provided by governments and organizations.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latin typeface="Times New Roman" panose="02020603050405020304" pitchFamily="18" charset="0"/>
                <a:cs typeface="Times New Roman" panose="02020603050405020304" pitchFamily="18" charset="0"/>
              </a:rPr>
              <a:t> </a:t>
            </a:r>
            <a:r>
              <a:rPr kumimoji="0" lang="en-US"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 Institute of </a:t>
            </a:r>
            <a:r>
              <a:rPr kumimoji="0" lang="en-US"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Food Science and Technology </a:t>
            </a:r>
            <a:r>
              <a:rPr kumimoji="0" lang="en-US"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defines shelf life as “the period of time during which the food product will remain safe; be certain to retain its desired </a:t>
            </a:r>
            <a:r>
              <a:rPr kumimoji="0" lang="en-US"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sensory, chemical, physical, microbiological, and functional characteristics</a:t>
            </a:r>
            <a:r>
              <a:rPr kumimoji="0" lang="en-US"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where appropriate, comply with any label declaration of nutrition data, when stored under the recommended conditions.”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latin typeface="Times New Roman" panose="02020603050405020304" pitchFamily="18" charset="0"/>
                <a:cs typeface="Times New Roman" panose="02020603050405020304" pitchFamily="18" charset="0"/>
              </a:rPr>
              <a:t> </a:t>
            </a:r>
            <a:r>
              <a:rPr kumimoji="0" lang="en-US"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Both food safety and quality are important aspects of acceptable shelf life. Although pathogens are usually monitored during shelf-life studies.</a:t>
            </a:r>
            <a:endParaRPr lang="en-US"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Defined as the time that a product is acceptable and meets the consumers‘ expectations regarding food quality </a:t>
            </a:r>
          </a:p>
        </p:txBody>
      </p:sp>
    </p:spTree>
    <p:extLst>
      <p:ext uri="{BB962C8B-B14F-4D97-AF65-F5344CB8AC3E}">
        <p14:creationId xmlns:p14="http://schemas.microsoft.com/office/powerpoint/2010/main" val="1410916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61271C9-42B2-477C-A016-228938B19AF6}"/>
              </a:ext>
            </a:extLst>
          </p:cNvPr>
          <p:cNvSpPr>
            <a:spLocks noGrp="1"/>
          </p:cNvSpPr>
          <p:nvPr>
            <p:ph type="subTitle" idx="1"/>
          </p:nvPr>
        </p:nvSpPr>
        <p:spPr>
          <a:xfrm>
            <a:off x="1524000" y="644577"/>
            <a:ext cx="9144000" cy="6213423"/>
          </a:xfrm>
        </p:spPr>
        <p:txBody>
          <a:bodyPr>
            <a:normAutofit/>
          </a:bodyPr>
          <a:lstStyle/>
          <a:p>
            <a:pPr algn="just"/>
            <a:r>
              <a:rPr lang="en-US" dirty="0">
                <a:latin typeface="Times New Roman" panose="02020603050405020304" pitchFamily="18" charset="0"/>
                <a:cs typeface="Times New Roman" panose="02020603050405020304" pitchFamily="18" charset="0"/>
              </a:rPr>
              <a:t> ● A guide for the consumer of the period for food can be kept before it starts to deteriorate, provided any stated storage conditions have been followed. </a:t>
            </a:r>
          </a:p>
          <a:p>
            <a:pPr algn="just"/>
            <a:r>
              <a:rPr lang="en-US" dirty="0">
                <a:latin typeface="Times New Roman" panose="02020603050405020304" pitchFamily="18" charset="0"/>
                <a:cs typeface="Times New Roman" panose="02020603050405020304" pitchFamily="18" charset="0"/>
              </a:rPr>
              <a:t> Describes how long a food will retain its quality during storage. </a:t>
            </a:r>
          </a:p>
          <a:p>
            <a:pPr algn="just"/>
            <a:r>
              <a:rPr lang="en-US" dirty="0">
                <a:latin typeface="Times New Roman" panose="02020603050405020304" pitchFamily="18" charset="0"/>
                <a:cs typeface="Times New Roman" panose="02020603050405020304" pitchFamily="18" charset="0"/>
              </a:rPr>
              <a:t> Period during which food </a:t>
            </a:r>
          </a:p>
          <a:p>
            <a:pPr marL="457200" indent="-457200" algn="just">
              <a:buAutoNum type="arabicPeriod"/>
            </a:pPr>
            <a:r>
              <a:rPr lang="en-US" dirty="0">
                <a:latin typeface="Times New Roman" panose="02020603050405020304" pitchFamily="18" charset="0"/>
                <a:cs typeface="Times New Roman" panose="02020603050405020304" pitchFamily="18" charset="0"/>
              </a:rPr>
              <a:t>Remains safe to eat </a:t>
            </a:r>
          </a:p>
          <a:p>
            <a:pPr algn="just"/>
            <a:r>
              <a:rPr lang="en-US" dirty="0">
                <a:latin typeface="Times New Roman" panose="02020603050405020304" pitchFamily="18" charset="0"/>
                <a:cs typeface="Times New Roman" panose="02020603050405020304" pitchFamily="18" charset="0"/>
              </a:rPr>
              <a:t>2. Keeps its appearance, texture and flavor </a:t>
            </a:r>
          </a:p>
          <a:p>
            <a:pPr algn="just"/>
            <a:r>
              <a:rPr lang="en-US" dirty="0">
                <a:latin typeface="Times New Roman" panose="02020603050405020304" pitchFamily="18" charset="0"/>
                <a:cs typeface="Times New Roman" panose="02020603050405020304" pitchFamily="18" charset="0"/>
              </a:rPr>
              <a:t>3. Meets nutritional claims provided on the label, if any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Thus shelf-life is multifaceted property that is enormously important to food manufacturers and processors as well as consumers. The food safety and desired quality are the two main aspects of an acceptable shelf-life.</a:t>
            </a: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1082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4C93-3070-43A3-B88C-162584325A33}"/>
              </a:ext>
            </a:extLst>
          </p:cNvPr>
          <p:cNvSpPr>
            <a:spLocks noGrp="1"/>
          </p:cNvSpPr>
          <p:nvPr>
            <p:ph type="ctrTitle"/>
          </p:nvPr>
        </p:nvSpPr>
        <p:spPr>
          <a:xfrm>
            <a:off x="1524000" y="0"/>
            <a:ext cx="9144000" cy="1600199"/>
          </a:xfrm>
        </p:spPr>
        <p:txBody>
          <a:bodyPr>
            <a:normAutofit/>
          </a:bodyPr>
          <a:lstStyle/>
          <a:p>
            <a:r>
              <a:rPr lang="en-US" sz="3600" dirty="0">
                <a:solidFill>
                  <a:srgbClr val="FF0000"/>
                </a:solidFill>
                <a:latin typeface="Aharoni" panose="02010803020104030203" pitchFamily="2" charset="-79"/>
                <a:cs typeface="Aharoni" panose="02010803020104030203" pitchFamily="2" charset="-79"/>
              </a:rPr>
              <a:t>Shelf Life of Food </a:t>
            </a:r>
            <a:br>
              <a:rPr lang="en-US" dirty="0"/>
            </a:br>
            <a:endParaRPr lang="en-IN" dirty="0"/>
          </a:p>
        </p:txBody>
      </p:sp>
      <p:sp>
        <p:nvSpPr>
          <p:cNvPr id="3" name="Subtitle 2">
            <a:extLst>
              <a:ext uri="{FF2B5EF4-FFF2-40B4-BE49-F238E27FC236}">
                <a16:creationId xmlns:a16="http://schemas.microsoft.com/office/drawing/2014/main" id="{6012E640-92CB-4286-B70E-29FBDFC2EEFD}"/>
              </a:ext>
            </a:extLst>
          </p:cNvPr>
          <p:cNvSpPr>
            <a:spLocks noGrp="1"/>
          </p:cNvSpPr>
          <p:nvPr>
            <p:ph type="subTitle" idx="1"/>
          </p:nvPr>
        </p:nvSpPr>
        <p:spPr>
          <a:xfrm>
            <a:off x="1524000" y="869430"/>
            <a:ext cx="9144000" cy="5988569"/>
          </a:xfrm>
        </p:spPr>
        <p:txBody>
          <a:bodyPr>
            <a:normAutofit/>
          </a:bodyPr>
          <a:lstStyle/>
          <a:p>
            <a:pPr algn="just"/>
            <a:r>
              <a:rPr lang="en-US" dirty="0">
                <a:latin typeface="Times New Roman" panose="02020603050405020304" pitchFamily="18" charset="0"/>
                <a:cs typeface="Times New Roman" panose="02020603050405020304" pitchFamily="18" charset="0"/>
              </a:rPr>
              <a:t> Begins from the time the food is prepared or manufactured. </a:t>
            </a:r>
          </a:p>
          <a:p>
            <a:pPr algn="just"/>
            <a:r>
              <a:rPr lang="en-US" dirty="0">
                <a:latin typeface="Times New Roman" panose="02020603050405020304" pitchFamily="18" charset="0"/>
                <a:cs typeface="Times New Roman" panose="02020603050405020304" pitchFamily="18" charset="0"/>
              </a:rPr>
              <a:t> Indicated by labeling the product with a date mark </a:t>
            </a:r>
          </a:p>
          <a:p>
            <a:pPr algn="just"/>
            <a:r>
              <a:rPr lang="en-US" dirty="0">
                <a:latin typeface="Times New Roman" panose="02020603050405020304" pitchFamily="18" charset="0"/>
                <a:cs typeface="Times New Roman" panose="02020603050405020304" pitchFamily="18" charset="0"/>
              </a:rPr>
              <a:t> Dependent on many factors </a:t>
            </a:r>
          </a:p>
          <a:p>
            <a:pPr algn="just"/>
            <a:r>
              <a:rPr lang="en-US" dirty="0">
                <a:latin typeface="Times New Roman" panose="02020603050405020304" pitchFamily="18" charset="0"/>
                <a:cs typeface="Times New Roman" panose="02020603050405020304" pitchFamily="18" charset="0"/>
              </a:rPr>
              <a:t> Types of ingredients, manufacturing process, type of packaging and storage conditions </a:t>
            </a:r>
          </a:p>
          <a:p>
            <a:pPr algn="just"/>
            <a:r>
              <a:rPr lang="en-US" b="1" dirty="0">
                <a:solidFill>
                  <a:srgbClr val="FF0000"/>
                </a:solidFill>
                <a:latin typeface="Times New Roman" panose="02020603050405020304" pitchFamily="18" charset="0"/>
                <a:cs typeface="Times New Roman" panose="02020603050405020304" pitchFamily="18" charset="0"/>
              </a:rPr>
              <a:t>Declaration about shelf life of food </a:t>
            </a:r>
            <a:r>
              <a:rPr lang="en-US" b="1"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Any packaged food with a shelf life of less than two years to be labeled with a date mark. </a:t>
            </a:r>
          </a:p>
          <a:p>
            <a:pPr algn="just"/>
            <a:r>
              <a:rPr lang="en-US" dirty="0">
                <a:latin typeface="Times New Roman" panose="02020603050405020304" pitchFamily="18" charset="0"/>
                <a:cs typeface="Times New Roman" panose="02020603050405020304" pitchFamily="18" charset="0"/>
              </a:rPr>
              <a:t> Food to be safe up to, and including, the date marked. </a:t>
            </a:r>
          </a:p>
        </p:txBody>
      </p:sp>
    </p:spTree>
    <p:extLst>
      <p:ext uri="{BB962C8B-B14F-4D97-AF65-F5344CB8AC3E}">
        <p14:creationId xmlns:p14="http://schemas.microsoft.com/office/powerpoint/2010/main" val="121129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5002D7-42FB-467A-A20D-0D05C327ED9D}"/>
              </a:ext>
            </a:extLst>
          </p:cNvPr>
          <p:cNvSpPr>
            <a:spLocks noGrp="1"/>
          </p:cNvSpPr>
          <p:nvPr>
            <p:ph type="subTitle" idx="1"/>
          </p:nvPr>
        </p:nvSpPr>
        <p:spPr>
          <a:xfrm>
            <a:off x="1524000" y="494675"/>
            <a:ext cx="9144000" cy="6363325"/>
          </a:xfrm>
        </p:spPr>
        <p:txBody>
          <a:bodyPr>
            <a:normAutofit/>
          </a:bodyPr>
          <a:lstStyle/>
          <a:p>
            <a:pPr algn="just"/>
            <a:r>
              <a:rPr lang="en-US" b="1" dirty="0">
                <a:latin typeface="Times New Roman" panose="02020603050405020304" pitchFamily="18" charset="0"/>
                <a:cs typeface="Times New Roman" panose="02020603050405020304" pitchFamily="18" charset="0"/>
              </a:rPr>
              <a:t>One of the following options must be used: </a:t>
            </a:r>
          </a:p>
          <a:p>
            <a:pPr algn="just"/>
            <a:r>
              <a:rPr lang="en-US" b="1" dirty="0">
                <a:latin typeface="Times New Roman" panose="02020603050405020304" pitchFamily="18" charset="0"/>
                <a:cs typeface="Times New Roman" panose="02020603050405020304" pitchFamily="18" charset="0"/>
              </a:rPr>
              <a:t>1. </a:t>
            </a:r>
            <a:r>
              <a:rPr lang="en-US" b="1" dirty="0">
                <a:solidFill>
                  <a:srgbClr val="FF0000"/>
                </a:solidFill>
                <a:latin typeface="Times New Roman" panose="02020603050405020304" pitchFamily="18" charset="0"/>
                <a:cs typeface="Times New Roman" panose="02020603050405020304" pitchFamily="18" charset="0"/>
              </a:rPr>
              <a:t>“Use by” date. </a:t>
            </a:r>
          </a:p>
          <a:p>
            <a:pPr algn="just"/>
            <a:r>
              <a:rPr lang="en-US" dirty="0">
                <a:latin typeface="Times New Roman" panose="02020603050405020304" pitchFamily="18" charset="0"/>
                <a:cs typeface="Times New Roman" panose="02020603050405020304" pitchFamily="18" charset="0"/>
              </a:rPr>
              <a:t> Used for highly perishable foods and present a safety risk if consumed after this date. </a:t>
            </a:r>
          </a:p>
          <a:p>
            <a:pPr algn="just"/>
            <a:r>
              <a:rPr lang="en-US" dirty="0">
                <a:latin typeface="Times New Roman" panose="02020603050405020304" pitchFamily="18" charset="0"/>
                <a:cs typeface="Times New Roman" panose="02020603050405020304" pitchFamily="18" charset="0"/>
              </a:rPr>
              <a:t> A food must not be sold if it is past its ―Use by date, nor should it be consumed.</a:t>
            </a:r>
          </a:p>
          <a:p>
            <a:pPr algn="just"/>
            <a:r>
              <a:rPr lang="en-US" b="1" dirty="0">
                <a:latin typeface="Times New Roman" panose="02020603050405020304" pitchFamily="18" charset="0"/>
                <a:cs typeface="Times New Roman" panose="02020603050405020304" pitchFamily="18" charset="0"/>
              </a:rPr>
              <a:t>2. “</a:t>
            </a:r>
            <a:r>
              <a:rPr lang="en-US" b="1" dirty="0">
                <a:solidFill>
                  <a:srgbClr val="FF0000"/>
                </a:solidFill>
                <a:latin typeface="Times New Roman" panose="02020603050405020304" pitchFamily="18" charset="0"/>
                <a:cs typeface="Times New Roman" panose="02020603050405020304" pitchFamily="18" charset="0"/>
              </a:rPr>
              <a:t>Best before” date. </a:t>
            </a:r>
          </a:p>
          <a:p>
            <a:pPr algn="just"/>
            <a:r>
              <a:rPr lang="en-US" dirty="0">
                <a:latin typeface="Times New Roman" panose="02020603050405020304" pitchFamily="18" charset="0"/>
                <a:cs typeface="Times New Roman" panose="02020603050405020304" pitchFamily="18" charset="0"/>
              </a:rPr>
              <a:t> This is used for foods other than those specified above. </a:t>
            </a:r>
          </a:p>
          <a:p>
            <a:pPr algn="just"/>
            <a:r>
              <a:rPr lang="en-US" dirty="0">
                <a:latin typeface="Times New Roman" panose="02020603050405020304" pitchFamily="18" charset="0"/>
                <a:cs typeface="Times New Roman" panose="02020603050405020304" pitchFamily="18" charset="0"/>
              </a:rPr>
              <a:t> It is not illegal to sell food that has reached its ―Best before date. </a:t>
            </a:r>
          </a:p>
          <a:p>
            <a:pPr algn="just"/>
            <a:r>
              <a:rPr lang="en-US" dirty="0">
                <a:latin typeface="Times New Roman" panose="02020603050405020304" pitchFamily="18" charset="0"/>
                <a:cs typeface="Times New Roman" panose="02020603050405020304" pitchFamily="18" charset="0"/>
              </a:rPr>
              <a:t> Storage conditions should be such that they are achievable in the distribution, retail systems and in the home. </a:t>
            </a:r>
          </a:p>
          <a:p>
            <a:pPr algn="just"/>
            <a:r>
              <a:rPr lang="en-US" dirty="0">
                <a:latin typeface="Times New Roman" panose="02020603050405020304" pitchFamily="18" charset="0"/>
                <a:cs typeface="Times New Roman" panose="02020603050405020304" pitchFamily="18" charset="0"/>
              </a:rPr>
              <a:t> The seller should store the food according to stated storage instructions.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0013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F31D7-FD1B-4E80-94FE-0D709BA0C3EA}"/>
              </a:ext>
            </a:extLst>
          </p:cNvPr>
          <p:cNvSpPr>
            <a:spLocks noGrp="1"/>
          </p:cNvSpPr>
          <p:nvPr>
            <p:ph type="ctrTitle"/>
          </p:nvPr>
        </p:nvSpPr>
        <p:spPr>
          <a:xfrm>
            <a:off x="1524000" y="0"/>
            <a:ext cx="9144000" cy="1648917"/>
          </a:xfrm>
        </p:spPr>
        <p:txBody>
          <a:bodyPr>
            <a:normAutofit/>
          </a:bodyPr>
          <a:lstStyle/>
          <a:p>
            <a:r>
              <a:rPr lang="en-US" sz="3600" dirty="0">
                <a:solidFill>
                  <a:srgbClr val="FF0000"/>
                </a:solidFill>
                <a:latin typeface="Aharoni" panose="02010803020104030203" pitchFamily="2" charset="-79"/>
                <a:cs typeface="Aharoni" panose="02010803020104030203" pitchFamily="2" charset="-79"/>
              </a:rPr>
              <a:t>What is a Shelf Life Study? </a:t>
            </a:r>
            <a:br>
              <a:rPr lang="en-US" dirty="0"/>
            </a:br>
            <a:endParaRPr lang="en-IN" dirty="0"/>
          </a:p>
        </p:txBody>
      </p:sp>
      <p:sp>
        <p:nvSpPr>
          <p:cNvPr id="3" name="Subtitle 2">
            <a:extLst>
              <a:ext uri="{FF2B5EF4-FFF2-40B4-BE49-F238E27FC236}">
                <a16:creationId xmlns:a16="http://schemas.microsoft.com/office/drawing/2014/main" id="{422290C0-6290-4BFA-82A5-CC50F0293FA6}"/>
              </a:ext>
            </a:extLst>
          </p:cNvPr>
          <p:cNvSpPr>
            <a:spLocks noGrp="1"/>
          </p:cNvSpPr>
          <p:nvPr>
            <p:ph type="subTitle" idx="1"/>
          </p:nvPr>
        </p:nvSpPr>
        <p:spPr>
          <a:xfrm>
            <a:off x="1524000" y="779490"/>
            <a:ext cx="9144000" cy="6078510"/>
          </a:xfrm>
        </p:spPr>
        <p:txBody>
          <a:bodyPr>
            <a:normAutofit/>
          </a:bodyPr>
          <a:lstStyle/>
          <a:p>
            <a:pPr algn="just"/>
            <a:r>
              <a:rPr lang="en-US" dirty="0">
                <a:latin typeface="Times New Roman" panose="02020603050405020304" pitchFamily="18" charset="0"/>
                <a:cs typeface="Times New Roman" panose="02020603050405020304" pitchFamily="18" charset="0"/>
              </a:rPr>
              <a:t>Many food products have some variation of open shelf-life dating marked on their containers. These dates help the consumer to decide how long the product may be stored prior to consumption. Food manufacturer conduct studies to determine the shelf-life of their product. </a:t>
            </a:r>
          </a:p>
          <a:p>
            <a:pPr algn="just"/>
            <a:r>
              <a:rPr lang="en-US" dirty="0">
                <a:latin typeface="Times New Roman" panose="02020603050405020304" pitchFamily="18" charset="0"/>
                <a:cs typeface="Times New Roman" panose="02020603050405020304" pitchFamily="18" charset="0"/>
              </a:rPr>
              <a:t>Basically two methods are used- </a:t>
            </a:r>
          </a:p>
          <a:p>
            <a:pPr algn="just"/>
            <a:r>
              <a:rPr lang="en-US" dirty="0">
                <a:latin typeface="Times New Roman" panose="02020603050405020304" pitchFamily="18" charset="0"/>
                <a:cs typeface="Times New Roman" panose="02020603050405020304" pitchFamily="18" charset="0"/>
              </a:rPr>
              <a:t>1. </a:t>
            </a:r>
            <a:r>
              <a:rPr lang="en-US" b="1" dirty="0">
                <a:solidFill>
                  <a:srgbClr val="FF0000"/>
                </a:solidFill>
                <a:latin typeface="Times New Roman" panose="02020603050405020304" pitchFamily="18" charset="0"/>
                <a:cs typeface="Times New Roman" panose="02020603050405020304" pitchFamily="18" charset="0"/>
              </a:rPr>
              <a:t>Direct method  </a:t>
            </a:r>
          </a:p>
          <a:p>
            <a:pPr algn="just"/>
            <a:r>
              <a:rPr lang="en-US" dirty="0">
                <a:latin typeface="Times New Roman" panose="02020603050405020304" pitchFamily="18" charset="0"/>
                <a:cs typeface="Times New Roman" panose="02020603050405020304" pitchFamily="18" charset="0"/>
              </a:rPr>
              <a:t> The most commonly method used. </a:t>
            </a:r>
          </a:p>
          <a:p>
            <a:pPr algn="just"/>
            <a:r>
              <a:rPr lang="en-US" dirty="0">
                <a:latin typeface="Times New Roman" panose="02020603050405020304" pitchFamily="18" charset="0"/>
                <a:cs typeface="Times New Roman" panose="02020603050405020304" pitchFamily="18" charset="0"/>
              </a:rPr>
              <a:t> It Involves </a:t>
            </a:r>
          </a:p>
          <a:p>
            <a:pPr marL="457200" indent="-457200" algn="just">
              <a:buAutoNum type="arabicPeriod"/>
            </a:pPr>
            <a:r>
              <a:rPr lang="en-US" dirty="0">
                <a:latin typeface="Times New Roman" panose="02020603050405020304" pitchFamily="18" charset="0"/>
                <a:cs typeface="Times New Roman" panose="02020603050405020304" pitchFamily="18" charset="0"/>
              </a:rPr>
              <a:t>Storing the product under pre-selected conditions for a period of time longer than the expected shelf life </a:t>
            </a:r>
          </a:p>
          <a:p>
            <a:pPr marL="457200" indent="-457200" algn="just">
              <a:buAutoNum type="arabicPeriod"/>
            </a:pPr>
            <a:r>
              <a:rPr lang="en-US" dirty="0">
                <a:latin typeface="Times New Roman" panose="02020603050405020304" pitchFamily="18" charset="0"/>
                <a:cs typeface="Times New Roman" panose="02020603050405020304" pitchFamily="18" charset="0"/>
              </a:rPr>
              <a:t>Checking the product at regular intervals to see when it begins to spoil. </a:t>
            </a:r>
          </a:p>
          <a:p>
            <a:pPr algn="just"/>
            <a:r>
              <a:rPr lang="en-US" b="1" dirty="0">
                <a:latin typeface="Times New Roman" panose="02020603050405020304" pitchFamily="18" charset="0"/>
                <a:cs typeface="Times New Roman" panose="02020603050405020304" pitchFamily="18" charset="0"/>
              </a:rPr>
              <a:t>2. </a:t>
            </a:r>
            <a:r>
              <a:rPr lang="en-US" b="1" dirty="0">
                <a:solidFill>
                  <a:srgbClr val="FF0000"/>
                </a:solidFill>
                <a:latin typeface="Times New Roman" panose="02020603050405020304" pitchFamily="18" charset="0"/>
                <a:cs typeface="Times New Roman" panose="02020603050405020304" pitchFamily="18" charset="0"/>
              </a:rPr>
              <a:t>Indirect method  </a:t>
            </a:r>
          </a:p>
          <a:p>
            <a:pPr algn="just"/>
            <a:r>
              <a:rPr lang="en-US" dirty="0">
                <a:latin typeface="Times New Roman" panose="02020603050405020304" pitchFamily="18" charset="0"/>
                <a:cs typeface="Times New Roman" panose="02020603050405020304" pitchFamily="18" charset="0"/>
              </a:rPr>
              <a:t>The approach uses accelerated storage and/or predictive modeling to determine a shelf life.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0584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6D6EB-A96A-435A-8E12-4776EB62301F}"/>
              </a:ext>
            </a:extLst>
          </p:cNvPr>
          <p:cNvSpPr>
            <a:spLocks noGrp="1"/>
          </p:cNvSpPr>
          <p:nvPr>
            <p:ph type="ctrTitle"/>
          </p:nvPr>
        </p:nvSpPr>
        <p:spPr>
          <a:xfrm>
            <a:off x="1524000" y="0"/>
            <a:ext cx="9144000" cy="674557"/>
          </a:xfrm>
        </p:spPr>
        <p:txBody>
          <a:bodyPr>
            <a:noAutofit/>
          </a:bodyPr>
          <a:lstStyle/>
          <a:p>
            <a:r>
              <a:rPr lang="en-US" sz="2800" dirty="0">
                <a:solidFill>
                  <a:srgbClr val="FF0000"/>
                </a:solidFill>
                <a:latin typeface="Aharoni" panose="02010803020104030203" pitchFamily="2" charset="-79"/>
                <a:cs typeface="Aharoni" panose="02010803020104030203" pitchFamily="2" charset="-79"/>
              </a:rPr>
              <a:t>Direct method for determination of shelf life of food</a:t>
            </a:r>
            <a:endParaRPr lang="en-IN" sz="2800" dirty="0">
              <a:solidFill>
                <a:srgbClr val="FF0000"/>
              </a:solidFill>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60F93537-D726-48DB-8FF9-4797519E3C0B}"/>
              </a:ext>
            </a:extLst>
          </p:cNvPr>
          <p:cNvSpPr>
            <a:spLocks noGrp="1"/>
          </p:cNvSpPr>
          <p:nvPr>
            <p:ph type="subTitle" idx="1"/>
          </p:nvPr>
        </p:nvSpPr>
        <p:spPr>
          <a:xfrm>
            <a:off x="1524000" y="509667"/>
            <a:ext cx="9144000" cy="6348334"/>
          </a:xfrm>
        </p:spPr>
        <p:txBody>
          <a:bodyPr>
            <a:normAutofit/>
          </a:bodyPr>
          <a:lstStyle/>
          <a:p>
            <a:r>
              <a:rPr lang="en-US" dirty="0"/>
              <a:t> </a:t>
            </a:r>
          </a:p>
          <a:p>
            <a:pPr algn="just"/>
            <a:r>
              <a:rPr lang="en-US" dirty="0">
                <a:latin typeface="Times New Roman" panose="02020603050405020304" pitchFamily="18" charset="0"/>
                <a:cs typeface="Times New Roman" panose="02020603050405020304" pitchFamily="18" charset="0"/>
              </a:rPr>
              <a:t>The most common and direct way of determining shelf-life is to carry out storage trials of the product under controlled conditions and it is likely to encounter during storage, distribution, retail display and consumer use.  </a:t>
            </a:r>
          </a:p>
          <a:p>
            <a:pPr algn="just"/>
            <a:r>
              <a:rPr lang="en-US" dirty="0">
                <a:solidFill>
                  <a:srgbClr val="FF0000"/>
                </a:solidFill>
                <a:latin typeface="Times New Roman" panose="02020603050405020304" pitchFamily="18" charset="0"/>
                <a:cs typeface="Times New Roman" panose="02020603050405020304" pitchFamily="18" charset="0"/>
              </a:rPr>
              <a:t>The Direct method involves  </a:t>
            </a:r>
          </a:p>
          <a:p>
            <a:pPr algn="just"/>
            <a:r>
              <a:rPr lang="en-US" dirty="0">
                <a:solidFill>
                  <a:srgbClr val="00B050"/>
                </a:solidFill>
                <a:latin typeface="Times New Roman" panose="02020603050405020304" pitchFamily="18" charset="0"/>
                <a:cs typeface="Times New Roman" panose="02020603050405020304" pitchFamily="18" charset="0"/>
              </a:rPr>
              <a:t> Identification of causes for spoilage of food </a:t>
            </a:r>
          </a:p>
          <a:p>
            <a:pPr algn="just"/>
            <a:r>
              <a:rPr lang="en-US" dirty="0">
                <a:solidFill>
                  <a:srgbClr val="00B050"/>
                </a:solidFill>
                <a:latin typeface="Times New Roman" panose="02020603050405020304" pitchFamily="18" charset="0"/>
                <a:cs typeface="Times New Roman" panose="02020603050405020304" pitchFamily="18" charset="0"/>
              </a:rPr>
              <a:t> Selection of suitable tests for determining spoilage of food </a:t>
            </a:r>
          </a:p>
          <a:p>
            <a:pPr algn="just"/>
            <a:r>
              <a:rPr lang="en-US" dirty="0">
                <a:solidFill>
                  <a:srgbClr val="00B050"/>
                </a:solidFill>
                <a:latin typeface="Times New Roman" panose="02020603050405020304" pitchFamily="18" charset="0"/>
                <a:cs typeface="Times New Roman" panose="02020603050405020304" pitchFamily="18" charset="0"/>
              </a:rPr>
              <a:t> Planning of shelf life study </a:t>
            </a:r>
          </a:p>
          <a:p>
            <a:pPr algn="just"/>
            <a:r>
              <a:rPr lang="en-US" dirty="0">
                <a:solidFill>
                  <a:srgbClr val="00B050"/>
                </a:solidFill>
                <a:latin typeface="Times New Roman" panose="02020603050405020304" pitchFamily="18" charset="0"/>
                <a:cs typeface="Times New Roman" panose="02020603050405020304" pitchFamily="18" charset="0"/>
              </a:rPr>
              <a:t> Running the shelf life study </a:t>
            </a:r>
          </a:p>
          <a:p>
            <a:pPr algn="just"/>
            <a:r>
              <a:rPr lang="en-US" dirty="0">
                <a:solidFill>
                  <a:srgbClr val="00B050"/>
                </a:solidFill>
                <a:latin typeface="Times New Roman" panose="02020603050405020304" pitchFamily="18" charset="0"/>
                <a:cs typeface="Times New Roman" panose="02020603050405020304" pitchFamily="18" charset="0"/>
              </a:rPr>
              <a:t> Determination of the shelf life </a:t>
            </a:r>
          </a:p>
          <a:p>
            <a:pPr algn="just"/>
            <a:r>
              <a:rPr lang="en-US" dirty="0">
                <a:solidFill>
                  <a:srgbClr val="00B050"/>
                </a:solidFill>
                <a:latin typeface="Times New Roman" panose="02020603050405020304" pitchFamily="18" charset="0"/>
                <a:cs typeface="Times New Roman" panose="02020603050405020304" pitchFamily="18" charset="0"/>
              </a:rPr>
              <a:t> Monitoring the shelf life </a:t>
            </a:r>
          </a:p>
          <a:p>
            <a:pPr algn="just"/>
            <a:r>
              <a:rPr lang="en-US" b="1"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659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6A00017-16FD-4B45-BC42-96D7C5534845}"/>
              </a:ext>
            </a:extLst>
          </p:cNvPr>
          <p:cNvSpPr>
            <a:spLocks noGrp="1"/>
          </p:cNvSpPr>
          <p:nvPr>
            <p:ph type="subTitle" idx="1"/>
          </p:nvPr>
        </p:nvSpPr>
        <p:spPr>
          <a:xfrm>
            <a:off x="1524000" y="604911"/>
            <a:ext cx="9144000" cy="4652889"/>
          </a:xfrm>
        </p:spPr>
        <p:txBody>
          <a:bodyPr/>
          <a:lstStyle/>
          <a:p>
            <a:pPr algn="just"/>
            <a:r>
              <a:rPr lang="en-US" b="1" dirty="0">
                <a:solidFill>
                  <a:srgbClr val="FF0000"/>
                </a:solidFill>
                <a:latin typeface="Times New Roman" panose="02020603050405020304" pitchFamily="18" charset="0"/>
                <a:cs typeface="Times New Roman" panose="02020603050405020304" pitchFamily="18" charset="0"/>
              </a:rPr>
              <a:t>Identification of causes for spoilage of food </a:t>
            </a:r>
          </a:p>
          <a:p>
            <a:pPr algn="just"/>
            <a:r>
              <a:rPr lang="en-US" dirty="0">
                <a:latin typeface="Times New Roman" panose="02020603050405020304" pitchFamily="18" charset="0"/>
                <a:cs typeface="Times New Roman" panose="02020603050405020304" pitchFamily="18" charset="0"/>
              </a:rPr>
              <a:t>Three main categories of food spoilage are</a:t>
            </a:r>
          </a:p>
          <a:p>
            <a:pPr algn="just"/>
            <a:r>
              <a:rPr lang="en-US" b="1" dirty="0">
                <a:solidFill>
                  <a:srgbClr val="FF0000"/>
                </a:solidFill>
                <a:latin typeface="Times New Roman" panose="02020603050405020304" pitchFamily="18" charset="0"/>
                <a:cs typeface="Times New Roman" panose="02020603050405020304" pitchFamily="18" charset="0"/>
              </a:rPr>
              <a:t>Physical, </a:t>
            </a:r>
          </a:p>
          <a:p>
            <a:pPr algn="just"/>
            <a:r>
              <a:rPr lang="en-US" b="1" dirty="0">
                <a:solidFill>
                  <a:srgbClr val="FF0000"/>
                </a:solidFill>
                <a:latin typeface="Times New Roman" panose="02020603050405020304" pitchFamily="18" charset="0"/>
                <a:cs typeface="Times New Roman" panose="02020603050405020304" pitchFamily="18" charset="0"/>
              </a:rPr>
              <a:t>Chemical, and </a:t>
            </a:r>
          </a:p>
          <a:p>
            <a:pPr algn="just"/>
            <a:r>
              <a:rPr lang="en-US" b="1" dirty="0">
                <a:solidFill>
                  <a:srgbClr val="FF0000"/>
                </a:solidFill>
                <a:latin typeface="Times New Roman" panose="02020603050405020304" pitchFamily="18" charset="0"/>
                <a:cs typeface="Times New Roman" panose="02020603050405020304" pitchFamily="18" charset="0"/>
              </a:rPr>
              <a:t>Microbiological. </a:t>
            </a:r>
          </a:p>
          <a:p>
            <a:pPr algn="just"/>
            <a:r>
              <a:rPr lang="en-US" dirty="0">
                <a:latin typeface="Times New Roman" panose="02020603050405020304" pitchFamily="18" charset="0"/>
                <a:cs typeface="Times New Roman" panose="02020603050405020304" pitchFamily="18" charset="0"/>
              </a:rPr>
              <a:t>List out all the possible ways by which product may deteriorate in quality and/or safety. </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402059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2716</Words>
  <Application>Microsoft Office PowerPoint</Application>
  <PresentationFormat>Widescreen</PresentationFormat>
  <Paragraphs>257</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Aharoni</vt:lpstr>
      <vt:lpstr>Algerian</vt:lpstr>
      <vt:lpstr>Arial</vt:lpstr>
      <vt:lpstr>Calibri</vt:lpstr>
      <vt:lpstr>Calibri Light</vt:lpstr>
      <vt:lpstr>Cambria Math</vt:lpstr>
      <vt:lpstr>Times New Roman</vt:lpstr>
      <vt:lpstr>Office Theme</vt:lpstr>
      <vt:lpstr>PREDICTION OF SHELF LIFE BEHAVIOR OF MILK AND MILK PRODUCTS  </vt:lpstr>
      <vt:lpstr>Contents</vt:lpstr>
      <vt:lpstr>Introduction  </vt:lpstr>
      <vt:lpstr>PowerPoint Presentation</vt:lpstr>
      <vt:lpstr>Shelf Life of Food  </vt:lpstr>
      <vt:lpstr>PowerPoint Presentation</vt:lpstr>
      <vt:lpstr>What is a Shelf Life Study?  </vt:lpstr>
      <vt:lpstr>Direct method for determination of shelf life of food</vt:lpstr>
      <vt:lpstr>PowerPoint Presentation</vt:lpstr>
      <vt:lpstr>Selection of suitable tests for determining spoilage of food  </vt:lpstr>
      <vt:lpstr>a) Sensory   </vt:lpstr>
      <vt:lpstr>b) Physical  </vt:lpstr>
      <vt:lpstr>c) Chemical  </vt:lpstr>
      <vt:lpstr>d) Microbiological  </vt:lpstr>
      <vt:lpstr> Planning of the shelf life study </vt:lpstr>
      <vt:lpstr>Running the shelf life study</vt:lpstr>
      <vt:lpstr>Determination of the shelf life  </vt:lpstr>
      <vt:lpstr>Monitoring the shelf life  </vt:lpstr>
      <vt:lpstr> Indirect methods for determination of shelf life of food  </vt:lpstr>
      <vt:lpstr>Accelerated shelf life studies   </vt:lpstr>
      <vt:lpstr>PowerPoint Presentation</vt:lpstr>
      <vt:lpstr>PowerPoint Presentation</vt:lpstr>
      <vt:lpstr>II. Kinetic model approach </vt:lpstr>
      <vt:lpstr>Predictive modeling for shelf life  </vt:lpstr>
      <vt:lpstr>PowerPoint Presentation</vt:lpstr>
      <vt:lpstr>Q10 concept  </vt:lpstr>
      <vt:lpstr>PowerPoint Presentation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PREDICTION OF SHELF LIFE BEHAVIOR OF MILK AND MILK PRODUCTS</dc:title>
  <dc:creator>B.K.BHARTI</dc:creator>
  <cp:lastModifiedBy>B.K.BHARTI</cp:lastModifiedBy>
  <cp:revision>105</cp:revision>
  <dcterms:created xsi:type="dcterms:W3CDTF">2021-01-04T16:48:03Z</dcterms:created>
  <dcterms:modified xsi:type="dcterms:W3CDTF">2021-01-16T05:33:26Z</dcterms:modified>
</cp:coreProperties>
</file>