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5" r:id="rId8"/>
    <p:sldId id="264" r:id="rId9"/>
    <p:sldId id="268" r:id="rId10"/>
    <p:sldId id="269" r:id="rId11"/>
    <p:sldId id="270" r:id="rId12"/>
    <p:sldId id="261" r:id="rId13"/>
    <p:sldId id="26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Saturday, January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Saturday, January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Saturday, January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2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Saturday, January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3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Saturday, January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3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Saturday, January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Saturday, January 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3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Saturday, January 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3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Saturday, January 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Saturday, January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4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Saturday, January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9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Saturday, January 2,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2227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9DE0E-F039-443E-AF60-E4B6AA72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4">
                  <a:alpha val="80000"/>
                </a:schemeClr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1000">
                <a:schemeClr val="accent2">
                  <a:alpha val="4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5638801" cy="6886827"/>
          </a:xfrm>
          <a:prstGeom prst="rect">
            <a:avLst/>
          </a:prstGeom>
          <a:gradFill>
            <a:gsLst>
              <a:gs pos="49000">
                <a:schemeClr val="accent6">
                  <a:lumMod val="75000"/>
                  <a:alpha val="0"/>
                </a:schemeClr>
              </a:gs>
              <a:gs pos="99000">
                <a:schemeClr val="accent6">
                  <a:alpha val="79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09180" y="724988"/>
            <a:ext cx="5121259" cy="5458067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DCE35-AEE1-4D2D-97D9-70A62CFE5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151" y="2920878"/>
            <a:ext cx="6292690" cy="2992576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Protein structure prediction and design- II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6BEB2-4A6E-48C7-A305-2478420AC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151" y="1017038"/>
            <a:ext cx="5392495" cy="1248274"/>
          </a:xfrm>
        </p:spPr>
        <p:txBody>
          <a:bodyPr anchor="b">
            <a:normAutofit/>
          </a:bodyPr>
          <a:lstStyle/>
          <a:p>
            <a:pPr algn="l"/>
            <a:r>
              <a:rPr lang="en-IN" sz="2000">
                <a:solidFill>
                  <a:schemeClr val="bg1"/>
                </a:solidFill>
              </a:rPr>
              <a:t>VBC-603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F256E-E6E8-4B71-830A-1CC5E13B9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32" r="31031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103E2B-31E6-499D-B5E5-D88DAF4A8CD2}"/>
              </a:ext>
            </a:extLst>
          </p:cNvPr>
          <p:cNvSpPr txBox="1"/>
          <p:nvPr/>
        </p:nvSpPr>
        <p:spPr>
          <a:xfrm>
            <a:off x="6871063" y="209006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P.G.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15A18-17F3-4A9F-AB66-AD07A79C8722}"/>
              </a:ext>
            </a:extLst>
          </p:cNvPr>
          <p:cNvSpPr txBox="1"/>
          <p:nvPr/>
        </p:nvSpPr>
        <p:spPr>
          <a:xfrm>
            <a:off x="374469" y="6332355"/>
            <a:ext cx="1332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02.01.2021</a:t>
            </a:r>
          </a:p>
        </p:txBody>
      </p:sp>
    </p:spTree>
    <p:extLst>
      <p:ext uri="{BB962C8B-B14F-4D97-AF65-F5344CB8AC3E}">
        <p14:creationId xmlns:p14="http://schemas.microsoft.com/office/powerpoint/2010/main" val="138223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AB5F-CEE9-4EDB-9063-19019741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25562"/>
            <a:ext cx="10241280" cy="900000"/>
          </a:xfrm>
        </p:spPr>
        <p:txBody>
          <a:bodyPr/>
          <a:lstStyle/>
          <a:p>
            <a:r>
              <a:rPr lang="en-IN" spc="300" dirty="0"/>
              <a:t>ab-initio folding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CB30-8117-4995-A5C4-A64097286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Predict structure from “first principles”</a:t>
            </a:r>
          </a:p>
          <a:p>
            <a:r>
              <a:rPr lang="en-US" dirty="0"/>
              <a:t>Requires:</a:t>
            </a:r>
          </a:p>
          <a:p>
            <a:pPr marL="539750" indent="-182563"/>
            <a:r>
              <a:rPr lang="en-US" dirty="0"/>
              <a:t>A free energy function, sufficiently close to the “true potential”</a:t>
            </a:r>
          </a:p>
          <a:p>
            <a:pPr marL="539750" indent="-182563"/>
            <a:r>
              <a:rPr lang="en-US" dirty="0"/>
              <a:t>A method for searching the conformational space</a:t>
            </a:r>
          </a:p>
          <a:p>
            <a:r>
              <a:rPr lang="en-US" dirty="0"/>
              <a:t>Advantages:</a:t>
            </a:r>
          </a:p>
          <a:p>
            <a:pPr marL="539750" indent="-182563"/>
            <a:r>
              <a:rPr lang="en-US" dirty="0"/>
              <a:t>Works for novel folds</a:t>
            </a:r>
          </a:p>
          <a:p>
            <a:pPr marL="539750" indent="-182563"/>
            <a:r>
              <a:rPr lang="en-US" dirty="0"/>
              <a:t>Shows that we understand the process</a:t>
            </a:r>
          </a:p>
          <a:p>
            <a:r>
              <a:rPr lang="en-US" dirty="0"/>
              <a:t>Disadvantages:</a:t>
            </a:r>
          </a:p>
          <a:p>
            <a:pPr marL="539750" indent="-182563"/>
            <a:r>
              <a:rPr lang="en-US" dirty="0"/>
              <a:t>Applicable to short sequences only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324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B82EA8FC-D3E4-4735-9D24-1FCB2015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379" y="471676"/>
            <a:ext cx="7535021" cy="5914648"/>
          </a:xfrm>
          <a:prstGeom prst="rect">
            <a:avLst/>
          </a:prstGeom>
        </p:spPr>
      </p:pic>
      <p:sp>
        <p:nvSpPr>
          <p:cNvPr id="62" name="Title 61">
            <a:extLst>
              <a:ext uri="{FF2B5EF4-FFF2-40B4-BE49-F238E27FC236}">
                <a16:creationId xmlns:a16="http://schemas.microsoft.com/office/drawing/2014/main" id="{E3ED9C07-37B0-425D-90B6-1622C693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52603"/>
            <a:ext cx="6248400" cy="900000"/>
          </a:xfrm>
        </p:spPr>
        <p:txBody>
          <a:bodyPr/>
          <a:lstStyle/>
          <a:p>
            <a:r>
              <a:rPr lang="en-IN" spc="300" dirty="0"/>
              <a:t>Protein Modelling</a:t>
            </a:r>
          </a:p>
        </p:txBody>
      </p:sp>
    </p:spTree>
    <p:extLst>
      <p:ext uri="{BB962C8B-B14F-4D97-AF65-F5344CB8AC3E}">
        <p14:creationId xmlns:p14="http://schemas.microsoft.com/office/powerpoint/2010/main" val="12427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4C54-ABB1-44DA-8457-A1147ADF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4270"/>
            <a:ext cx="10241280" cy="900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3D Structure Prediction Tools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92EE0-288D-4DA4-AB57-DDA4853BF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1409"/>
            <a:ext cx="10241280" cy="5007429"/>
          </a:xfrm>
        </p:spPr>
        <p:txBody>
          <a:bodyPr>
            <a:normAutofit fontScale="62500" lnSpcReduction="20000"/>
          </a:bodyPr>
          <a:lstStyle/>
          <a:p>
            <a:r>
              <a:rPr lang="en-IN" dirty="0"/>
              <a:t>MULTICOM (http://sysbio.rnet.missouri.edu/multicom_toolbox/index.html )</a:t>
            </a:r>
          </a:p>
          <a:p>
            <a:r>
              <a:rPr lang="en-IN" dirty="0"/>
              <a:t>I-TASSER (http://zhang.bioinformatics.ku.edu/I-TASSER/)</a:t>
            </a:r>
          </a:p>
          <a:p>
            <a:r>
              <a:rPr lang="en-IN" dirty="0" err="1"/>
              <a:t>HHpred</a:t>
            </a:r>
            <a:r>
              <a:rPr lang="en-IN" dirty="0"/>
              <a:t> (http://protevo.eb.tuebingen.mpg.de/toolkit/index.php?view=hhpred)</a:t>
            </a:r>
          </a:p>
          <a:p>
            <a:r>
              <a:rPr lang="en-IN" dirty="0" err="1"/>
              <a:t>Robetta</a:t>
            </a:r>
            <a:r>
              <a:rPr lang="en-IN" dirty="0"/>
              <a:t> (http://robetta.bakerlab.org/)</a:t>
            </a:r>
          </a:p>
          <a:p>
            <a:r>
              <a:rPr lang="en-IN" dirty="0"/>
              <a:t>3D-Jury (http://bioinfo.pl/Meta/)</a:t>
            </a:r>
          </a:p>
          <a:p>
            <a:r>
              <a:rPr lang="en-IN" dirty="0"/>
              <a:t>FFAS (http://ffas.ljcrf.edu/ffas-cgi/cgi/ffas.pl)</a:t>
            </a:r>
          </a:p>
          <a:p>
            <a:r>
              <a:rPr lang="en-IN" dirty="0" err="1"/>
              <a:t>Pcons</a:t>
            </a:r>
            <a:r>
              <a:rPr lang="en-IN" dirty="0"/>
              <a:t> (http://pcons.net/)</a:t>
            </a:r>
          </a:p>
          <a:p>
            <a:r>
              <a:rPr lang="en-IN" dirty="0"/>
              <a:t>Sparks (http://phyyz4.med.buffalo.edu/hzhou/anonymous-fold-sp3.html)</a:t>
            </a:r>
          </a:p>
          <a:p>
            <a:r>
              <a:rPr lang="en-IN" dirty="0"/>
              <a:t>FUGUE (http://www-cryst.bioc.cam.ac.uk/%7Efugue/prfsearch.html)</a:t>
            </a:r>
          </a:p>
          <a:p>
            <a:r>
              <a:rPr lang="en-IN" dirty="0" err="1"/>
              <a:t>FOLDpro</a:t>
            </a:r>
            <a:r>
              <a:rPr lang="en-IN" dirty="0"/>
              <a:t> (http://mine5.ics.uci.edu:1026/foldpro.html)</a:t>
            </a:r>
          </a:p>
          <a:p>
            <a:r>
              <a:rPr lang="en-IN" dirty="0"/>
              <a:t>SAM (http://www.cse.ucsc.edu/research/compbio/sam.html)</a:t>
            </a:r>
          </a:p>
          <a:p>
            <a:r>
              <a:rPr lang="en-IN" dirty="0"/>
              <a:t>Phyre2 (http://www.sbg.bio.ic.ac.uk/~phyre2/)</a:t>
            </a:r>
          </a:p>
          <a:p>
            <a:r>
              <a:rPr lang="en-IN" dirty="0"/>
              <a:t>3D-PSSM (http://www.sbg.bio.ic.ac.uk/3dpssm/)</a:t>
            </a:r>
          </a:p>
          <a:p>
            <a:r>
              <a:rPr lang="en-IN" dirty="0" err="1"/>
              <a:t>mGenThreader</a:t>
            </a:r>
            <a:r>
              <a:rPr lang="en-IN" dirty="0"/>
              <a:t> (http://bioinf.cs.ucl.ac.uk/psipred/psiform.html)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685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777A-1C00-4C7A-AFAF-54554883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1055"/>
            <a:ext cx="10241280" cy="900000"/>
          </a:xfrm>
        </p:spPr>
        <p:txBody>
          <a:bodyPr>
            <a:normAutofit/>
          </a:bodyPr>
          <a:lstStyle/>
          <a:p>
            <a:r>
              <a:rPr lang="en-IN" spc="0" dirty="0"/>
              <a:t>Automated Web-Based Homology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18FCC-684D-4622-8F8A-6FF9A8BC7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SWISS Model : http://www.expasy.org/swissmod/SWISS-MODEL.html</a:t>
            </a:r>
          </a:p>
          <a:p>
            <a:endParaRPr lang="en-US" dirty="0"/>
          </a:p>
          <a:p>
            <a:r>
              <a:rPr lang="en-US" dirty="0"/>
              <a:t>WHAT IF : http://www.cmbi.kun.nl/swift/servers/</a:t>
            </a:r>
          </a:p>
          <a:p>
            <a:endParaRPr lang="en-US" dirty="0"/>
          </a:p>
          <a:p>
            <a:r>
              <a:rPr lang="en-US" dirty="0"/>
              <a:t> The </a:t>
            </a:r>
            <a:r>
              <a:rPr lang="en-US" dirty="0" err="1"/>
              <a:t>CPHModels</a:t>
            </a:r>
            <a:r>
              <a:rPr lang="en-US" dirty="0"/>
              <a:t> Server : http://www.cbs.dtu.dk/services/CPHmodels/</a:t>
            </a:r>
          </a:p>
          <a:p>
            <a:endParaRPr lang="en-US" dirty="0"/>
          </a:p>
          <a:p>
            <a:r>
              <a:rPr lang="en-US" dirty="0"/>
              <a:t>3D Jigsaw : http://www.bmm.icnet.uk/~3djigsaw/</a:t>
            </a:r>
          </a:p>
          <a:p>
            <a:endParaRPr lang="en-US" dirty="0"/>
          </a:p>
          <a:p>
            <a:r>
              <a:rPr lang="en-US" dirty="0"/>
              <a:t>SDSC1 : http://cl.sdsc.edu/hm.html</a:t>
            </a:r>
          </a:p>
          <a:p>
            <a:endParaRPr lang="en-US" dirty="0"/>
          </a:p>
          <a:p>
            <a:r>
              <a:rPr lang="en-US" dirty="0"/>
              <a:t> EsyPred3D : http://www.fundp.ac.be/urbm/bioinfo/esypred/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90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D3C-F4FF-4E3F-9600-8451CBE9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6220"/>
            <a:ext cx="10241280" cy="900000"/>
          </a:xfrm>
        </p:spPr>
        <p:txBody>
          <a:bodyPr>
            <a:normAutofit fontScale="90000"/>
          </a:bodyPr>
          <a:lstStyle/>
          <a:p>
            <a:r>
              <a:rPr lang="en-IN" dirty="0"/>
              <a:t>Protein Model Quality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97FAE-4442-4EC2-A7EC-5719C6E41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097" y="1372036"/>
            <a:ext cx="5064034" cy="474182"/>
          </a:xfrm>
        </p:spPr>
        <p:txBody>
          <a:bodyPr>
            <a:normAutofit/>
          </a:bodyPr>
          <a:lstStyle/>
          <a:p>
            <a:r>
              <a:rPr lang="en-IN" sz="2000" dirty="0"/>
              <a:t>http://sysbio.rnet.missouri.edu/apollo/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3DCF0-E14B-4577-939A-2BD73200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4" y="1846218"/>
            <a:ext cx="3936637" cy="440351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1E69AD-128D-4F4C-AC38-20381065F53F}"/>
              </a:ext>
            </a:extLst>
          </p:cNvPr>
          <p:cNvSpPr txBox="1">
            <a:spLocks/>
          </p:cNvSpPr>
          <p:nvPr/>
        </p:nvSpPr>
        <p:spPr>
          <a:xfrm>
            <a:off x="6766559" y="1372036"/>
            <a:ext cx="4937760" cy="4741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/>
              <a:t>https://servicesn.mbi.ucla.edu/SAVES/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8C701-2C11-4A8A-9F65-5D530B0B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564" y="1912893"/>
            <a:ext cx="4388383" cy="44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9682-672A-4890-8CAA-7781852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8313"/>
            <a:ext cx="10241280" cy="936000"/>
          </a:xfrm>
        </p:spPr>
        <p:txBody>
          <a:bodyPr/>
          <a:lstStyle/>
          <a:p>
            <a:r>
              <a:rPr lang="en-IN" spc="300" dirty="0"/>
              <a:t>Knowledge Based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2E604-AF10-4FAD-ACB9-948475F46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7350"/>
            <a:ext cx="10241280" cy="44142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Homology Modelling</a:t>
            </a:r>
          </a:p>
          <a:p>
            <a:pPr marL="539750" indent="-182563"/>
            <a:r>
              <a:rPr lang="en-US" dirty="0"/>
              <a:t>Need homologues of known protein structure</a:t>
            </a:r>
          </a:p>
          <a:p>
            <a:pPr marL="539750" indent="-182563"/>
            <a:r>
              <a:rPr lang="en-US" dirty="0"/>
              <a:t>Backbone modelling</a:t>
            </a:r>
          </a:p>
          <a:p>
            <a:pPr marL="539750" indent="-182563"/>
            <a:r>
              <a:rPr lang="en-US" dirty="0"/>
              <a:t>Side chain modelling </a:t>
            </a:r>
          </a:p>
          <a:p>
            <a:pPr marL="539750" indent="-182563"/>
            <a:r>
              <a:rPr lang="en-US" dirty="0"/>
              <a:t>Fail in absence of homology</a:t>
            </a:r>
          </a:p>
          <a:p>
            <a:pPr marL="0" indent="0">
              <a:buNone/>
            </a:pPr>
            <a:r>
              <a:rPr lang="en-US" dirty="0"/>
              <a:t>Threading Based Methods</a:t>
            </a:r>
          </a:p>
          <a:p>
            <a:pPr marL="539750" indent="-182563"/>
            <a:r>
              <a:rPr lang="en-US" dirty="0"/>
              <a:t>New way of fold recognition</a:t>
            </a:r>
          </a:p>
          <a:p>
            <a:pPr marL="539750" indent="-182563"/>
            <a:r>
              <a:rPr lang="en-US" dirty="0"/>
              <a:t>Sequence is tried to fit in known structures</a:t>
            </a:r>
          </a:p>
          <a:p>
            <a:pPr marL="539750" indent="-182563"/>
            <a:r>
              <a:rPr lang="en-US" dirty="0"/>
              <a:t>Motif recognition</a:t>
            </a:r>
          </a:p>
          <a:p>
            <a:pPr marL="539750" indent="-182563"/>
            <a:r>
              <a:rPr lang="en-US" dirty="0"/>
              <a:t>Loop &amp; Side chain modelling</a:t>
            </a:r>
          </a:p>
          <a:p>
            <a:pPr marL="539750" indent="-182563"/>
            <a:r>
              <a:rPr lang="en-US" dirty="0"/>
              <a:t>Fail in absence of known example</a:t>
            </a:r>
          </a:p>
        </p:txBody>
      </p:sp>
      <p:pic>
        <p:nvPicPr>
          <p:cNvPr id="4" name="Picture 2" descr="Bioinformatics Seminars">
            <a:extLst>
              <a:ext uri="{FF2B5EF4-FFF2-40B4-BE49-F238E27FC236}">
                <a16:creationId xmlns:a16="http://schemas.microsoft.com/office/drawing/2014/main" id="{D2238C13-7564-4AA1-9D81-9ED2F38B4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/>
          <a:stretch/>
        </p:blipFill>
        <p:spPr bwMode="auto">
          <a:xfrm>
            <a:off x="6096000" y="2238914"/>
            <a:ext cx="5454650" cy="39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8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EAC55E-FD3E-4A90-B4E2-D197D8038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CB65A-031C-485B-A842-FB6D63BA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199"/>
            <a:ext cx="9448800" cy="936000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Two Approaches</a:t>
            </a:r>
            <a:endParaRPr lang="en-IN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DCAD1-D7F2-4CA8-960C-526B7DB37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09AC7F-1347-41C8-8BEB-47473A21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20005-8ED6-45FC-B4E5-4C0F76FF1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516453"/>
            <a:ext cx="8315149" cy="48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5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0832-FCAF-4D12-965D-0BEC2D28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7219"/>
            <a:ext cx="10241280" cy="900000"/>
          </a:xfrm>
        </p:spPr>
        <p:txBody>
          <a:bodyPr/>
          <a:lstStyle/>
          <a:p>
            <a:r>
              <a:rPr lang="en-IN" spc="0" dirty="0"/>
              <a:t>Predicting protein 3d structure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9AA129-63F1-4A9E-B398-5A7EFFD8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504" y="2112264"/>
            <a:ext cx="7388992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3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F2D1-07CF-4A83-8448-18EADBE5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25561"/>
            <a:ext cx="10241280" cy="900000"/>
          </a:xfrm>
        </p:spPr>
        <p:txBody>
          <a:bodyPr/>
          <a:lstStyle/>
          <a:p>
            <a:r>
              <a:rPr lang="en-IN" spc="300" dirty="0"/>
              <a:t>Template-Based Structure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269DA-F83E-4181-8EDF-B0D5AC016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N" dirty="0"/>
              <a:t>Template identification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N" dirty="0"/>
              <a:t>Query-template alignment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N" dirty="0"/>
              <a:t>Model generation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N" dirty="0"/>
              <a:t>Model evaluation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IN" dirty="0"/>
              <a:t>Model refinement</a:t>
            </a:r>
          </a:p>
          <a:p>
            <a:r>
              <a:rPr lang="en-US" dirty="0"/>
              <a:t>Comparative Modeling or homology modeling: if template is easy to identify</a:t>
            </a:r>
          </a:p>
          <a:p>
            <a:r>
              <a:rPr lang="en-US" dirty="0"/>
              <a:t>Fold recognition: If template is hard to identify, it is often called.</a:t>
            </a:r>
          </a:p>
        </p:txBody>
      </p:sp>
    </p:spTree>
    <p:extLst>
      <p:ext uri="{BB962C8B-B14F-4D97-AF65-F5344CB8AC3E}">
        <p14:creationId xmlns:p14="http://schemas.microsoft.com/office/powerpoint/2010/main" val="339090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23DA-B1C3-4483-BB66-5A5C4E10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3128"/>
            <a:ext cx="10241280" cy="900000"/>
          </a:xfrm>
        </p:spPr>
        <p:txBody>
          <a:bodyPr/>
          <a:lstStyle/>
          <a:p>
            <a:r>
              <a:rPr lang="en-IN" spc="300" dirty="0"/>
              <a:t>Homology Modelling</a:t>
            </a:r>
          </a:p>
        </p:txBody>
      </p:sp>
      <p:pic>
        <p:nvPicPr>
          <p:cNvPr id="1026" name="Picture 2" descr="Homology modelling">
            <a:extLst>
              <a:ext uri="{FF2B5EF4-FFF2-40B4-BE49-F238E27FC236}">
                <a16:creationId xmlns:a16="http://schemas.microsoft.com/office/drawing/2014/main" id="{5FB0416B-4E1A-4CB0-9299-BD7898A19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/>
          <a:stretch/>
        </p:blipFill>
        <p:spPr bwMode="auto">
          <a:xfrm>
            <a:off x="2486025" y="1666876"/>
            <a:ext cx="7319139" cy="46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8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C4F5-DF54-4D12-B287-630C00EC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1055"/>
            <a:ext cx="10241280" cy="900000"/>
          </a:xfrm>
        </p:spPr>
        <p:txBody>
          <a:bodyPr/>
          <a:lstStyle/>
          <a:p>
            <a:r>
              <a:rPr lang="en-US" spc="300" dirty="0"/>
              <a:t>input for Homology modeling</a:t>
            </a:r>
            <a:endParaRPr lang="en-IN" spc="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64FC9-8DE4-4FC5-978F-2DCFD6BAD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463" y="2112264"/>
            <a:ext cx="9065624" cy="3959352"/>
          </a:xfrm>
        </p:spPr>
        <p:txBody>
          <a:bodyPr/>
          <a:lstStyle/>
          <a:p>
            <a:r>
              <a:rPr lang="en-US" dirty="0"/>
              <a:t>The sequence of a protein with unknown 3D structure, the "target sequence." </a:t>
            </a:r>
          </a:p>
          <a:p>
            <a:r>
              <a:rPr lang="en-US" dirty="0"/>
              <a:t>A 3D “template” – a structure having the highest sequence identity with the target sequence ( &gt;30% sequence identity) </a:t>
            </a:r>
          </a:p>
          <a:p>
            <a:r>
              <a:rPr lang="en-US" dirty="0"/>
              <a:t>A sequence Alignment between the target sequence and the template sequence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875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facgen takes advantage of the homology modeling method to help customers  predict the three-dimensional structure of… | Model, Structural model,  Three dimensional">
            <a:extLst>
              <a:ext uri="{FF2B5EF4-FFF2-40B4-BE49-F238E27FC236}">
                <a16:creationId xmlns:a16="http://schemas.microsoft.com/office/drawing/2014/main" id="{B2DF4972-80B3-470F-BA20-E5752C8A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39" y="991630"/>
            <a:ext cx="4991381" cy="50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C2FFD-9136-4A70-B3CF-B3A78D7D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3978"/>
            <a:ext cx="10241280" cy="900000"/>
          </a:xfrm>
        </p:spPr>
        <p:txBody>
          <a:bodyPr/>
          <a:lstStyle/>
          <a:p>
            <a:r>
              <a:rPr lang="en-IN" spc="300" dirty="0"/>
              <a:t>Homology </a:t>
            </a:r>
            <a:r>
              <a:rPr lang="en-IN" spc="300" dirty="0" err="1"/>
              <a:t>modeling</a:t>
            </a:r>
            <a:endParaRPr lang="en-IN" spc="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EA9A-0167-4366-B0D7-9EF59251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51946"/>
            <a:ext cx="6410325" cy="4314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Based on the two major observations (and some simplifications):</a:t>
            </a:r>
          </a:p>
          <a:p>
            <a:endParaRPr lang="en-US" dirty="0"/>
          </a:p>
          <a:p>
            <a:r>
              <a:rPr lang="en-US" dirty="0"/>
              <a:t>The structure of a protein is uniquely defined by its amino acid sequence. </a:t>
            </a:r>
          </a:p>
          <a:p>
            <a:endParaRPr lang="en-US" dirty="0"/>
          </a:p>
          <a:p>
            <a:r>
              <a:rPr lang="en-US" dirty="0"/>
              <a:t>Similar sequences adopt similar structures. (Distantly related sequences may still fold into similar structures.)</a:t>
            </a:r>
          </a:p>
        </p:txBody>
      </p:sp>
    </p:spTree>
    <p:extLst>
      <p:ext uri="{BB962C8B-B14F-4D97-AF65-F5344CB8AC3E}">
        <p14:creationId xmlns:p14="http://schemas.microsoft.com/office/powerpoint/2010/main" val="70557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ECF16F1-C2CC-427B-ABB0-609540BF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5939C-B2C2-4D22-8BFE-29FD329D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9444127" cy="10237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pc="300"/>
              <a:t>Fold recognition = Protein Threading </a:t>
            </a:r>
          </a:p>
        </p:txBody>
      </p:sp>
      <p:pic>
        <p:nvPicPr>
          <p:cNvPr id="5" name="Picture 5" descr="1tam_tmp">
            <a:extLst>
              <a:ext uri="{FF2B5EF4-FFF2-40B4-BE49-F238E27FC236}">
                <a16:creationId xmlns:a16="http://schemas.microsoft.com/office/drawing/2014/main" id="{29392EA1-05BC-4D2C-BDA8-692B3FE34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/>
          <a:stretch>
            <a:fillRect/>
          </a:stretch>
        </p:blipFill>
        <p:spPr bwMode="auto">
          <a:xfrm>
            <a:off x="2219429" y="1805603"/>
            <a:ext cx="2101533" cy="24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aa7_tmp">
            <a:extLst>
              <a:ext uri="{FF2B5EF4-FFF2-40B4-BE49-F238E27FC236}">
                <a16:creationId xmlns:a16="http://schemas.microsoft.com/office/drawing/2014/main" id="{FF53F3A5-4344-4965-900E-02EDDC596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t="3691" b="3691"/>
          <a:stretch>
            <a:fillRect/>
          </a:stretch>
        </p:blipFill>
        <p:spPr bwMode="auto">
          <a:xfrm>
            <a:off x="4648387" y="1805603"/>
            <a:ext cx="2908782" cy="24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1ova_tmp">
            <a:extLst>
              <a:ext uri="{FF2B5EF4-FFF2-40B4-BE49-F238E27FC236}">
                <a16:creationId xmlns:a16="http://schemas.microsoft.com/office/drawing/2014/main" id="{EB39AFF1-0A55-4B15-971E-9ECA8FCE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r="29527" b="7890"/>
          <a:stretch>
            <a:fillRect/>
          </a:stretch>
        </p:blipFill>
        <p:spPr bwMode="auto">
          <a:xfrm>
            <a:off x="7866363" y="1823190"/>
            <a:ext cx="1978985" cy="24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6C453-54CE-43CC-8BC9-CA2337B4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4695416"/>
            <a:ext cx="9444126" cy="1222940"/>
          </a:xfrm>
        </p:spPr>
        <p:txBody>
          <a:bodyPr>
            <a:normAutofit/>
          </a:bodyPr>
          <a:lstStyle/>
          <a:p>
            <a:r>
              <a:rPr lang="en-US" sz="2200" dirty="0"/>
              <a:t>Which of the known folds is likely to be similar to the (unknown) fold of a new protein when only its amino-acid sequence is known?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76F1EA-0EE6-4B34-A77D-A4CC7C0AC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17AAF-4D06-4020-A66A-F70EB99EC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6421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393620"/>
      </a:dk2>
      <a:lt2>
        <a:srgbClr val="E8E2E7"/>
      </a:lt2>
      <a:accent1>
        <a:srgbClr val="21B838"/>
      </a:accent1>
      <a:accent2>
        <a:srgbClr val="40B914"/>
      </a:accent2>
      <a:accent3>
        <a:srgbClr val="81AF1F"/>
      </a:accent3>
      <a:accent4>
        <a:srgbClr val="B1A213"/>
      </a:accent4>
      <a:accent5>
        <a:srgbClr val="E78529"/>
      </a:accent5>
      <a:accent6>
        <a:srgbClr val="D52417"/>
      </a:accent6>
      <a:hlink>
        <a:srgbClr val="A27C36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664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Tw Cen MT</vt:lpstr>
      <vt:lpstr>Wingdings</vt:lpstr>
      <vt:lpstr>GradientRiseVTI</vt:lpstr>
      <vt:lpstr>Protein structure prediction and design- II</vt:lpstr>
      <vt:lpstr>Knowledge Based Approaches</vt:lpstr>
      <vt:lpstr>Two Approaches</vt:lpstr>
      <vt:lpstr>Predicting protein 3d structure</vt:lpstr>
      <vt:lpstr>Template-Based Structure Prediction</vt:lpstr>
      <vt:lpstr>Homology Modelling</vt:lpstr>
      <vt:lpstr>input for Homology modeling</vt:lpstr>
      <vt:lpstr>Homology modeling</vt:lpstr>
      <vt:lpstr>Fold recognition = Protein Threading </vt:lpstr>
      <vt:lpstr>ab-initio folding</vt:lpstr>
      <vt:lpstr>Protein Modelling</vt:lpstr>
      <vt:lpstr>3D Structure Prediction Tools</vt:lpstr>
      <vt:lpstr>Automated Web-Based Homology Modelling</vt:lpstr>
      <vt:lpstr>Protein Model Quality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 prediction and design- II</dc:title>
  <dc:creator>ani.gatz1 ani.gatz1</dc:creator>
  <cp:lastModifiedBy>ani.gatz1 ani.gatz1</cp:lastModifiedBy>
  <cp:revision>5</cp:revision>
  <dcterms:created xsi:type="dcterms:W3CDTF">2021-01-02T04:35:51Z</dcterms:created>
  <dcterms:modified xsi:type="dcterms:W3CDTF">2021-01-02T09:31:21Z</dcterms:modified>
</cp:coreProperties>
</file>