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6" r:id="rId8"/>
    <p:sldId id="267" r:id="rId9"/>
    <p:sldId id="268" r:id="rId10"/>
    <p:sldId id="261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CC966-9EB0-4210-9A63-F5588CA9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" r="-1" b="89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9A324-8A32-4818-9725-1984E457A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Protein structure prediction and design</a:t>
            </a:r>
            <a:endParaRPr lang="en-IN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7DE1E-5ABD-450D-81F1-BDD6FCE7F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IN" sz="2000"/>
              <a:t>VBC-603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23BA8-59AF-4FF8-A2EC-63988F98983F}"/>
              </a:ext>
            </a:extLst>
          </p:cNvPr>
          <p:cNvSpPr txBox="1"/>
          <p:nvPr/>
        </p:nvSpPr>
        <p:spPr>
          <a:xfrm>
            <a:off x="10363200" y="330926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P.G.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AC7D0-E953-4331-A02E-11C3237E521D}"/>
              </a:ext>
            </a:extLst>
          </p:cNvPr>
          <p:cNvSpPr txBox="1"/>
          <p:nvPr/>
        </p:nvSpPr>
        <p:spPr>
          <a:xfrm>
            <a:off x="477980" y="6081063"/>
            <a:ext cx="171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30.12.2020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100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BA2A-3A3E-40A3-BAE5-21787904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Prediction?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6044-1220-4075-8DDA-05713912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knowledge = some understanding of function and mechanism of action </a:t>
            </a:r>
          </a:p>
          <a:p>
            <a:r>
              <a:rPr lang="en-US" dirty="0"/>
              <a:t>Predicted structures can be used in structure-based drug design, enzyme activities, prediction of active site, agonist interaction</a:t>
            </a:r>
          </a:p>
          <a:p>
            <a:r>
              <a:rPr lang="en-US" dirty="0"/>
              <a:t>It can help us understand the effects of mutations on structure and function</a:t>
            </a:r>
          </a:p>
          <a:p>
            <a:r>
              <a:rPr lang="en-US" dirty="0"/>
              <a:t>It is a very interesting scientific problem (still unsolved in its most general form after more than 50 years of effort)</a:t>
            </a:r>
          </a:p>
        </p:txBody>
      </p:sp>
    </p:spTree>
    <p:extLst>
      <p:ext uri="{BB962C8B-B14F-4D97-AF65-F5344CB8AC3E}">
        <p14:creationId xmlns:p14="http://schemas.microsoft.com/office/powerpoint/2010/main" val="85340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B7FA-58E9-4144-9FC2-2E65EDE4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Techniques of Structure Prediction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CF9A-2A4A-4B3D-8B07-C2063EB6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Computer simulation based on energy calculation</a:t>
            </a:r>
          </a:p>
          <a:p>
            <a:pPr marL="539750" indent="-269875"/>
            <a:r>
              <a:rPr lang="en-IN" dirty="0"/>
              <a:t>Based on physio-chemical principles</a:t>
            </a:r>
          </a:p>
          <a:p>
            <a:pPr marL="539750" indent="-269875"/>
            <a:r>
              <a:rPr lang="en-IN" dirty="0"/>
              <a:t>Thermodynamic equilibrium with a minimum free energy</a:t>
            </a:r>
          </a:p>
          <a:p>
            <a:pPr marL="539750" indent="-269875"/>
            <a:r>
              <a:rPr lang="en-IN" dirty="0"/>
              <a:t>Global minimum free energy of protein surface</a:t>
            </a:r>
          </a:p>
          <a:p>
            <a:pPr marL="0" indent="0">
              <a:buNone/>
            </a:pPr>
            <a:r>
              <a:rPr lang="en-IN" dirty="0"/>
              <a:t>Knowledge Based approaches</a:t>
            </a:r>
          </a:p>
          <a:p>
            <a:pPr marL="539750" indent="-269875"/>
            <a:r>
              <a:rPr lang="en-IN" dirty="0"/>
              <a:t>Homology Based Approach</a:t>
            </a:r>
          </a:p>
          <a:p>
            <a:pPr marL="539750" indent="-269875"/>
            <a:r>
              <a:rPr lang="en-IN" dirty="0"/>
              <a:t>Threading Protein Sequence</a:t>
            </a:r>
          </a:p>
          <a:p>
            <a:pPr marL="539750" indent="-269875"/>
            <a:r>
              <a:rPr lang="en-IN" dirty="0"/>
              <a:t>Hierarchical Methods</a:t>
            </a:r>
          </a:p>
        </p:txBody>
      </p:sp>
    </p:spTree>
    <p:extLst>
      <p:ext uri="{BB962C8B-B14F-4D97-AF65-F5344CB8AC3E}">
        <p14:creationId xmlns:p14="http://schemas.microsoft.com/office/powerpoint/2010/main" val="424669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CA44-13EE-4878-A5FE-FAE0452C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>
                <a:solidFill>
                  <a:schemeClr val="tx2"/>
                </a:solidFill>
              </a:rPr>
              <a:t>Secondary structure prediction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0686-826C-4A71-BF0A-C499D792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Historically first structure prediction methods predicted secondary structure</a:t>
            </a:r>
          </a:p>
          <a:p>
            <a:endParaRPr lang="en-US" dirty="0"/>
          </a:p>
          <a:p>
            <a:r>
              <a:rPr lang="en-US" dirty="0"/>
              <a:t> Can be used to improve alignment accuracy</a:t>
            </a:r>
          </a:p>
          <a:p>
            <a:endParaRPr lang="en-US" dirty="0"/>
          </a:p>
          <a:p>
            <a:r>
              <a:rPr lang="en-US" dirty="0"/>
              <a:t> Can be used to detect domain boundaries within proteins with remote sequence homology</a:t>
            </a:r>
          </a:p>
          <a:p>
            <a:endParaRPr lang="en-US" dirty="0"/>
          </a:p>
          <a:p>
            <a:r>
              <a:rPr lang="en-US" dirty="0"/>
              <a:t> Often the first step towards 3D structure prediction</a:t>
            </a:r>
          </a:p>
          <a:p>
            <a:endParaRPr lang="en-US" dirty="0"/>
          </a:p>
          <a:p>
            <a:r>
              <a:rPr lang="en-US" dirty="0"/>
              <a:t> Informative for mutagenesis studies</a:t>
            </a:r>
          </a:p>
        </p:txBody>
      </p:sp>
    </p:spTree>
    <p:extLst>
      <p:ext uri="{BB962C8B-B14F-4D97-AF65-F5344CB8AC3E}">
        <p14:creationId xmlns:p14="http://schemas.microsoft.com/office/powerpoint/2010/main" val="258457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6C77-A12A-45E6-B374-A6F13323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Assumptions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A1B0-71EF-404D-BD0C-7CF3D085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information for forming secondary structure is contained in the primary sequence </a:t>
            </a:r>
          </a:p>
          <a:p>
            <a:r>
              <a:rPr lang="en-US" dirty="0"/>
              <a:t>side groups of residues will determine structure</a:t>
            </a:r>
          </a:p>
          <a:p>
            <a:r>
              <a:rPr lang="en-US" dirty="0"/>
              <a:t>examining windows of 13-17 residues is sufficient to predict secondary structure </a:t>
            </a:r>
          </a:p>
          <a:p>
            <a:pPr marL="539750" indent="-182563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/>
              <a:t>-helices 5–40 residues long</a:t>
            </a:r>
          </a:p>
          <a:p>
            <a:pPr marL="539750" indent="-182563"/>
            <a:r>
              <a:rPr lang="el-GR" dirty="0">
                <a:latin typeface="Univers Condensed" panose="020B0506020202050204" pitchFamily="34" charset="0"/>
              </a:rPr>
              <a:t>β</a:t>
            </a:r>
            <a:r>
              <a:rPr lang="en-US" dirty="0"/>
              <a:t>-strands 5–10 residues long</a:t>
            </a:r>
          </a:p>
        </p:txBody>
      </p:sp>
    </p:spTree>
    <p:extLst>
      <p:ext uri="{BB962C8B-B14F-4D97-AF65-F5344CB8AC3E}">
        <p14:creationId xmlns:p14="http://schemas.microsoft.com/office/powerpoint/2010/main" val="218110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1966A-07E8-4BAF-884A-6B840E64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rmAutofit/>
          </a:bodyPr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Solvent Accessibility</a:t>
            </a:r>
            <a:endParaRPr lang="en-IN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D6434-DFEA-4FBD-97E4-00EE8EDBF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" r="632" b="-1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25155-2A5E-4613-9D07-0893C12A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/>
              <a:t>Size of the area of an amino acid that is exposed to solvent (water)</a:t>
            </a:r>
          </a:p>
          <a:p>
            <a:pPr>
              <a:lnSpc>
                <a:spcPct val="100000"/>
              </a:lnSpc>
            </a:pPr>
            <a:endParaRPr lang="en-US" sz="1500"/>
          </a:p>
          <a:p>
            <a:pPr>
              <a:lnSpc>
                <a:spcPct val="100000"/>
              </a:lnSpc>
            </a:pPr>
            <a:r>
              <a:rPr lang="en-US" sz="1500"/>
              <a:t>Maximum solvent accessible</a:t>
            </a:r>
          </a:p>
          <a:p>
            <a:pPr>
              <a:lnSpc>
                <a:spcPct val="100000"/>
              </a:lnSpc>
            </a:pPr>
            <a:r>
              <a:rPr lang="en-US" sz="1500"/>
              <a:t>area for each amino acid is its </a:t>
            </a:r>
          </a:p>
          <a:p>
            <a:pPr>
              <a:lnSpc>
                <a:spcPct val="100000"/>
              </a:lnSpc>
            </a:pPr>
            <a:r>
              <a:rPr lang="en-US" sz="1500"/>
              <a:t>whole surface area.</a:t>
            </a:r>
          </a:p>
          <a:p>
            <a:pPr>
              <a:lnSpc>
                <a:spcPct val="100000"/>
              </a:lnSpc>
            </a:pPr>
            <a:endParaRPr lang="en-US" sz="1500"/>
          </a:p>
          <a:p>
            <a:pPr>
              <a:lnSpc>
                <a:spcPct val="100000"/>
              </a:lnSpc>
            </a:pPr>
            <a:r>
              <a:rPr lang="en-US" sz="1500"/>
              <a:t>Hydrophobic residues like to be </a:t>
            </a:r>
          </a:p>
          <a:p>
            <a:pPr>
              <a:lnSpc>
                <a:spcPct val="100000"/>
              </a:lnSpc>
            </a:pPr>
            <a:r>
              <a:rPr lang="en-US" sz="1500"/>
              <a:t>Buried inside (interior).</a:t>
            </a:r>
          </a:p>
          <a:p>
            <a:pPr>
              <a:lnSpc>
                <a:spcPct val="100000"/>
              </a:lnSpc>
            </a:pPr>
            <a:r>
              <a:rPr lang="en-US" sz="1500"/>
              <a:t>Hydrophilic residues like to be</a:t>
            </a:r>
          </a:p>
          <a:p>
            <a:pPr>
              <a:lnSpc>
                <a:spcPct val="100000"/>
              </a:lnSpc>
            </a:pPr>
            <a:r>
              <a:rPr lang="en-US" sz="1500"/>
              <a:t>exposed on the surface.</a:t>
            </a:r>
          </a:p>
          <a:p>
            <a:pPr>
              <a:lnSpc>
                <a:spcPct val="100000"/>
              </a:lnSpc>
            </a:pPr>
            <a:endParaRPr lang="en-IN" sz="1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F6D4-75E5-416C-8DF6-2A9D27E1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Structure Comparison (Alignment)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8C11-1E45-45D4-B0A4-6BD60642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8024"/>
            <a:ext cx="5200650" cy="3694176"/>
          </a:xfrm>
        </p:spPr>
        <p:txBody>
          <a:bodyPr/>
          <a:lstStyle/>
          <a:p>
            <a:r>
              <a:rPr lang="en-US" dirty="0"/>
              <a:t>Are the structures of two protein similar?</a:t>
            </a:r>
          </a:p>
          <a:p>
            <a:r>
              <a:rPr lang="en-US" dirty="0"/>
              <a:t>Are the two structure models of the same protein similar?</a:t>
            </a:r>
          </a:p>
          <a:p>
            <a:r>
              <a:rPr lang="en-US" dirty="0"/>
              <a:t>Different measures (RMSD, GDT-TS, </a:t>
            </a:r>
            <a:r>
              <a:rPr lang="en-US" dirty="0" err="1"/>
              <a:t>MaxSub</a:t>
            </a:r>
            <a:r>
              <a:rPr lang="en-US" dirty="0"/>
              <a:t>, TM score)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C0661-A122-4701-B50D-29CDFA01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27" y="2351639"/>
            <a:ext cx="4964375" cy="3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F464-1EA3-421D-A088-6636C9A0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Useful Structure Alignment Tools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2FA18-E2E7-4889-BCEF-FA002F6A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3932682" cy="3694176"/>
          </a:xfrm>
        </p:spPr>
        <p:txBody>
          <a:bodyPr/>
          <a:lstStyle/>
          <a:p>
            <a:r>
              <a:rPr lang="fr-FR" dirty="0"/>
              <a:t>CE (http://cl.sdsc.edu/)</a:t>
            </a:r>
          </a:p>
          <a:p>
            <a:r>
              <a:rPr lang="fr-FR" dirty="0"/>
              <a:t>DALI (http://www.ebi.ac.uk/dali/)</a:t>
            </a:r>
          </a:p>
          <a:p>
            <a:r>
              <a:rPr lang="fr-FR" dirty="0"/>
              <a:t>TM-</a:t>
            </a:r>
            <a:r>
              <a:rPr lang="fr-FR" dirty="0" err="1"/>
              <a:t>Align</a:t>
            </a:r>
            <a:r>
              <a:rPr lang="fr-FR" dirty="0"/>
              <a:t>: http://zhang.bioinformatics.ku.edu/TM-align/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F5915-B934-4DB5-8F73-58E5E475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45" y="2849499"/>
            <a:ext cx="6403989" cy="29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25D9-18C3-48B5-B1CB-914B6A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Knowledge Based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9FF9-45F6-4EFB-A909-6F2C97EC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Homology Modelling</a:t>
            </a:r>
          </a:p>
          <a:p>
            <a:pPr marL="539750" indent="-269875"/>
            <a:r>
              <a:rPr lang="en-US" dirty="0"/>
              <a:t>Need homologues of known protein structure</a:t>
            </a:r>
          </a:p>
          <a:p>
            <a:pPr marL="539750" indent="-269875"/>
            <a:r>
              <a:rPr lang="en-US" dirty="0"/>
              <a:t>Backbone modelling</a:t>
            </a:r>
          </a:p>
          <a:p>
            <a:pPr marL="539750" indent="-269875"/>
            <a:r>
              <a:rPr lang="en-US" dirty="0"/>
              <a:t>Side chain modelling </a:t>
            </a:r>
          </a:p>
          <a:p>
            <a:pPr marL="539750" indent="-269875"/>
            <a:r>
              <a:rPr lang="en-US" dirty="0"/>
              <a:t>Fail in absence of homology</a:t>
            </a:r>
          </a:p>
          <a:p>
            <a:pPr marL="0" indent="0">
              <a:buNone/>
            </a:pPr>
            <a:r>
              <a:rPr lang="en-US" dirty="0"/>
              <a:t>Threading Based Methods</a:t>
            </a:r>
          </a:p>
          <a:p>
            <a:pPr marL="539750" indent="-269875"/>
            <a:r>
              <a:rPr lang="en-US" dirty="0"/>
              <a:t>New way of fold recognition</a:t>
            </a:r>
          </a:p>
          <a:p>
            <a:pPr marL="539750" indent="-269875"/>
            <a:r>
              <a:rPr lang="en-US" dirty="0"/>
              <a:t>Sequence is tried to fit in known structures</a:t>
            </a:r>
          </a:p>
          <a:p>
            <a:pPr marL="539750" indent="-269875"/>
            <a:r>
              <a:rPr lang="en-US" dirty="0"/>
              <a:t>Motif recognition</a:t>
            </a:r>
          </a:p>
          <a:p>
            <a:pPr marL="539750" indent="-269875"/>
            <a:r>
              <a:rPr lang="en-US" dirty="0"/>
              <a:t>Loop &amp; Side chain modelling</a:t>
            </a:r>
          </a:p>
          <a:p>
            <a:pPr marL="539750" indent="-269875"/>
            <a:r>
              <a:rPr lang="en-US" dirty="0"/>
              <a:t>Fail in absence of known example</a:t>
            </a:r>
          </a:p>
        </p:txBody>
      </p:sp>
      <p:pic>
        <p:nvPicPr>
          <p:cNvPr id="2050" name="Picture 2" descr="Bioinformatics Seminars">
            <a:extLst>
              <a:ext uri="{FF2B5EF4-FFF2-40B4-BE49-F238E27FC236}">
                <a16:creationId xmlns:a16="http://schemas.microsoft.com/office/drawing/2014/main" id="{81C2C089-3154-4B3A-9ACE-62E63DC6E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/>
          <a:stretch/>
        </p:blipFill>
        <p:spPr bwMode="auto">
          <a:xfrm>
            <a:off x="6096000" y="2478024"/>
            <a:ext cx="5454650" cy="39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7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0BDF-C6C7-4C1E-A77A-3CE9B282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Protein Energy Landscape</a:t>
            </a:r>
            <a:endParaRPr lang="en-IN" dirty="0"/>
          </a:p>
        </p:txBody>
      </p:sp>
      <p:pic>
        <p:nvPicPr>
          <p:cNvPr id="4" name="Picture 10" descr="Figure 1. Schematic representation of Caco-2 permeablility assay.">
            <a:extLst>
              <a:ext uri="{FF2B5EF4-FFF2-40B4-BE49-F238E27FC236}">
                <a16:creationId xmlns:a16="http://schemas.microsoft.com/office/drawing/2014/main" id="{8E07B468-5853-4B02-BF34-69030EAA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46" y="2046742"/>
            <a:ext cx="42672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5B34C15-45B2-4D33-BF8D-8B3A7AF0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6413081"/>
            <a:ext cx="426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latin typeface="+mn-lt"/>
              </a:rPr>
              <a:t>http://pubs.acs.org/subscribe/archive/mdd/v03/i09/html/willis.html</a:t>
            </a:r>
          </a:p>
        </p:txBody>
      </p:sp>
    </p:spTree>
    <p:extLst>
      <p:ext uri="{BB962C8B-B14F-4D97-AF65-F5344CB8AC3E}">
        <p14:creationId xmlns:p14="http://schemas.microsoft.com/office/powerpoint/2010/main" val="19743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EDDB-46C5-452E-9BDA-E23D3D4A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Methods of secondary structure prediction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1D7F-0031-47CE-8326-F05D4F44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22617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Chou &amp; </a:t>
            </a:r>
            <a:r>
              <a:rPr lang="en-US" dirty="0" err="1"/>
              <a:t>Fasman</a:t>
            </a:r>
            <a:r>
              <a:rPr lang="en-US" dirty="0"/>
              <a:t> (1974 &amp; 1978) : </a:t>
            </a:r>
          </a:p>
          <a:p>
            <a:r>
              <a:rPr lang="en-US" dirty="0"/>
              <a:t>Some residues have particular secondary-structure preferences. </a:t>
            </a:r>
          </a:p>
          <a:p>
            <a:r>
              <a:rPr lang="en-US" dirty="0"/>
              <a:t>Based on empirical frequencies of residues in -helices, -sheets, and coils.</a:t>
            </a:r>
          </a:p>
          <a:p>
            <a:endParaRPr lang="en-IN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Examples: 	Glu                  </a:t>
            </a:r>
            <a:r>
              <a:rPr lang="el-GR" altLang="en-US" sz="2400" dirty="0">
                <a:ea typeface="ＭＳ Ｐゴシック" panose="020B0600070205080204" pitchFamily="34" charset="-128"/>
              </a:rPr>
              <a:t>α</a:t>
            </a:r>
            <a:r>
              <a:rPr lang="en-US" altLang="en-US" sz="2400" dirty="0">
                <a:ea typeface="ＭＳ Ｐゴシック" panose="020B0600070205080204" pitchFamily="34" charset="-128"/>
              </a:rPr>
              <a:t>-helix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                      	Val                  </a:t>
            </a:r>
            <a:r>
              <a:rPr lang="el-GR" altLang="en-US" sz="2400" dirty="0">
                <a:ea typeface="ＭＳ Ｐゴシック" panose="020B0600070205080204" pitchFamily="34" charset="-128"/>
              </a:rPr>
              <a:t>β</a:t>
            </a:r>
            <a:r>
              <a:rPr lang="en-US" altLang="en-US" sz="2400" dirty="0">
                <a:ea typeface="ＭＳ Ｐゴシック" panose="020B0600070205080204" pitchFamily="34" charset="-128"/>
              </a:rPr>
              <a:t>-strand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endParaRPr lang="en-IN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4C2A1D9-9280-4E6C-B239-E56A499E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099" y="4157535"/>
            <a:ext cx="976313" cy="142875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8F86711-D634-4330-A9BF-C52FDC1F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099" y="4519898"/>
            <a:ext cx="976313" cy="142875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C117A-576C-4AFD-ADD3-C790A42B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16" y="4237678"/>
            <a:ext cx="6148740" cy="21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24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6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5C47D-642B-4C4C-9C91-B3BABBCB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IN" dirty="0"/>
              <a:t>Protein </a:t>
            </a:r>
            <a:r>
              <a:rPr lang="en-IN" dirty="0" err="1"/>
              <a:t>Strucuture</a:t>
            </a:r>
            <a:endParaRPr lang="en-IN" dirty="0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F669-CC28-4906-98C3-84B4E19A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endParaRPr lang="en-IN" sz="2200" dirty="0"/>
          </a:p>
        </p:txBody>
      </p:sp>
      <p:pic>
        <p:nvPicPr>
          <p:cNvPr id="22" name="Picture 2" descr="Protein structure levels">
            <a:extLst>
              <a:ext uri="{FF2B5EF4-FFF2-40B4-BE49-F238E27FC236}">
                <a16:creationId xmlns:a16="http://schemas.microsoft.com/office/drawing/2014/main" id="{9839156E-2C4B-4C5D-A6D7-F81FE1D1D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2473" r="9010" b="7496"/>
          <a:stretch/>
        </p:blipFill>
        <p:spPr bwMode="auto">
          <a:xfrm>
            <a:off x="2349434" y="1373568"/>
            <a:ext cx="6718365" cy="53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4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BDBF-C543-4F6A-84E9-B82FB02E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GOR method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30A4-5E55-47D7-9D26-F812C60A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478023"/>
            <a:ext cx="5953125" cy="412280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developed by Garnier, </a:t>
            </a:r>
            <a:r>
              <a:rPr lang="en-IN" dirty="0" err="1"/>
              <a:t>Osguthorpe</a:t>
            </a:r>
            <a:r>
              <a:rPr lang="en-IN" dirty="0"/>
              <a:t> &amp; Robson</a:t>
            </a:r>
          </a:p>
          <a:p>
            <a:r>
              <a:rPr lang="en-IN" dirty="0"/>
              <a:t>build on Chou-</a:t>
            </a:r>
            <a:r>
              <a:rPr lang="en-IN" dirty="0" err="1"/>
              <a:t>Fasman</a:t>
            </a:r>
            <a:r>
              <a:rPr lang="en-IN" dirty="0"/>
              <a:t> </a:t>
            </a:r>
            <a:r>
              <a:rPr lang="en-IN" dirty="0" err="1"/>
              <a:t>Pij</a:t>
            </a:r>
            <a:r>
              <a:rPr lang="en-IN" dirty="0"/>
              <a:t> values</a:t>
            </a:r>
          </a:p>
          <a:p>
            <a:r>
              <a:rPr lang="en-IN" dirty="0"/>
              <a:t>evaluate each residue PLUS adjacent 8 N-terminal and 8 carboxyl-terminal residues </a:t>
            </a:r>
          </a:p>
          <a:p>
            <a:r>
              <a:rPr lang="en-IN" dirty="0"/>
              <a:t>sliding window of 17 residues</a:t>
            </a:r>
          </a:p>
          <a:p>
            <a:r>
              <a:rPr lang="en-IN" dirty="0"/>
              <a:t>underpredicts b-strand regions</a:t>
            </a:r>
          </a:p>
          <a:p>
            <a:r>
              <a:rPr lang="en-IN" dirty="0"/>
              <a:t>GOR method accuracy Q3 = ~64%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94028-7189-4B38-B6B0-7ACCFE20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46" y="2508885"/>
            <a:ext cx="5637703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FAAE-507D-43A0-A01E-89DAFE84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Third generation methods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AE60-702A-4A04-8903-6D56621B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478023"/>
            <a:ext cx="6734175" cy="410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Third generation methods reached 77% accuracy</a:t>
            </a:r>
          </a:p>
          <a:p>
            <a:r>
              <a:rPr lang="en-US" dirty="0"/>
              <a:t>consist of two new ideas: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A biological idea – </a:t>
            </a:r>
          </a:p>
          <a:p>
            <a:r>
              <a:rPr lang="en-US" dirty="0"/>
              <a:t> Using evolutionary information based on conservation analysis of multiple sequence alignments.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A technological idea – </a:t>
            </a:r>
          </a:p>
          <a:p>
            <a:r>
              <a:rPr lang="en-US" dirty="0"/>
              <a:t>     Using neural networks.</a:t>
            </a:r>
          </a:p>
        </p:txBody>
      </p:sp>
      <p:pic>
        <p:nvPicPr>
          <p:cNvPr id="8194" name="Picture 2" descr="Improved protein structure prediction using predicted interresidue  orientations | PNAS">
            <a:extLst>
              <a:ext uri="{FF2B5EF4-FFF2-40B4-BE49-F238E27FC236}">
                <a16:creationId xmlns:a16="http://schemas.microsoft.com/office/drawing/2014/main" id="{2052FAF3-525F-43E2-8604-A99BEED9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1" y="3328212"/>
            <a:ext cx="5110164" cy="24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6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B581-D998-4326-9CEF-24E28230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Reasons for improved accuracy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D87D-2F1C-4361-8F8B-6AC6751F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 sequence with other related proteins of the same protein family</a:t>
            </a:r>
          </a:p>
          <a:p>
            <a:r>
              <a:rPr lang="en-US" dirty="0"/>
              <a:t>Find members that has a known structure</a:t>
            </a:r>
          </a:p>
          <a:p>
            <a:r>
              <a:rPr lang="en-US" dirty="0"/>
              <a:t>If significant matches between structure and sequence assign secondary structures to corresponding residues</a:t>
            </a:r>
          </a:p>
        </p:txBody>
      </p:sp>
    </p:spTree>
    <p:extLst>
      <p:ext uri="{BB962C8B-B14F-4D97-AF65-F5344CB8AC3E}">
        <p14:creationId xmlns:p14="http://schemas.microsoft.com/office/powerpoint/2010/main" val="269337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061-4000-4E66-953A-06544B1E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Sequence, Structure and Function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396ACA-B76A-4E5D-A1BC-52FEAE62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13" y="2628781"/>
            <a:ext cx="9920773" cy="30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0CED-0895-472B-8C54-97C4754A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determines fold?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C8C43-FB42-4A26-B959-60B10A31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11" y="2478024"/>
            <a:ext cx="7715795" cy="4192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Anfinsen’s experiments in 1957 demonstrated that proteins can fold spontaneously into their native conformations under physiological conditions. This implies that primary structure does indeed determine folding or 3-D </a:t>
            </a:r>
            <a:r>
              <a:rPr lang="en-US" dirty="0" err="1"/>
              <a:t>stucture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Some exceptions exist</a:t>
            </a:r>
          </a:p>
          <a:p>
            <a:r>
              <a:rPr lang="en-US" dirty="0"/>
              <a:t>Chaperone proteins assist folding</a:t>
            </a:r>
          </a:p>
          <a:p>
            <a:r>
              <a:rPr lang="en-US" dirty="0"/>
              <a:t>Abnormally folded Prion proteins can catalyze misfolding of normal prion proteins that then aggregate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01FDE-5A7B-4BE4-AF89-2D3A0812A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4" b="2754"/>
          <a:stretch/>
        </p:blipFill>
        <p:spPr>
          <a:xfrm>
            <a:off x="8557085" y="2139315"/>
            <a:ext cx="3136186" cy="222313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B7B2BB-DA30-485C-81C4-8B0BF6C5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66" y="4362450"/>
            <a:ext cx="122462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82D96-EA60-4B47-9632-7949E85B6B6F}"/>
              </a:ext>
            </a:extLst>
          </p:cNvPr>
          <p:cNvSpPr txBox="1"/>
          <p:nvPr/>
        </p:nvSpPr>
        <p:spPr>
          <a:xfrm>
            <a:off x="9036984" y="6127658"/>
            <a:ext cx="2656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Christian B. Anfinsen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1916-1995</a:t>
            </a:r>
          </a:p>
        </p:txBody>
      </p:sp>
    </p:spTree>
    <p:extLst>
      <p:ext uri="{BB962C8B-B14F-4D97-AF65-F5344CB8AC3E}">
        <p14:creationId xmlns:p14="http://schemas.microsoft.com/office/powerpoint/2010/main" val="190211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88AD-ECE6-432D-A5BD-CEF0DEE8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Protein Structure Determination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EE51-E58C-4602-A931-80D5178D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4113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1. Experimental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X-ray crystallography</a:t>
            </a:r>
          </a:p>
          <a:p>
            <a:r>
              <a:rPr lang="en-US" dirty="0"/>
              <a:t>any size, accurate (1-3 Angstrom (10-10 m)), sometime hard to grow crystal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Nuclear Magnetic Resonance (NMR) Spectroscopy</a:t>
            </a:r>
          </a:p>
          <a:p>
            <a:r>
              <a:rPr lang="en-US" dirty="0"/>
              <a:t>small to medium size, moderate accuracy, structure in solution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Cryo-EM </a:t>
            </a:r>
          </a:p>
          <a:p>
            <a:r>
              <a:rPr lang="en-US" dirty="0"/>
              <a:t>imaging technology </a:t>
            </a:r>
          </a:p>
          <a:p>
            <a:r>
              <a:rPr lang="en-US" dirty="0"/>
              <a:t>low resolution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0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2A5C-958B-4B37-99CC-DB5EB665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X-Ray Crystallography</a:t>
            </a:r>
            <a:endParaRPr lang="en-IN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D668DAA4-9171-4B83-BFE7-670EF44B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111" y="6492240"/>
            <a:ext cx="7697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dirty="0"/>
              <a:t>Wikipedia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039AD-4D58-4B15-9B93-4AB271F3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6" y="2114550"/>
            <a:ext cx="7101408" cy="4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0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7332-EB9C-4998-BBC1-ADB47B4F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PDB (Protein Data Bank)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39895-81EF-47AD-83BB-9FFEE949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37" y="2084418"/>
            <a:ext cx="8687553" cy="4773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978634-A8EE-47A7-A43B-54F292614673}"/>
              </a:ext>
            </a:extLst>
          </p:cNvPr>
          <p:cNvSpPr txBox="1"/>
          <p:nvPr/>
        </p:nvSpPr>
        <p:spPr>
          <a:xfrm>
            <a:off x="1665137" y="1543550"/>
            <a:ext cx="338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http://www.rcsb.org/pdb/</a:t>
            </a:r>
          </a:p>
        </p:txBody>
      </p:sp>
    </p:spTree>
    <p:extLst>
      <p:ext uri="{BB962C8B-B14F-4D97-AF65-F5344CB8AC3E}">
        <p14:creationId xmlns:p14="http://schemas.microsoft.com/office/powerpoint/2010/main" val="39913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90AD-0D23-4F60-A8BA-627A2F0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Structure Visualization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E061-7FCB-4F4A-A4CD-35043920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Rasmol</a:t>
            </a:r>
            <a:r>
              <a:rPr lang="en-IN" dirty="0"/>
              <a:t>  (http://www.umass.edu/microbio/rasmol/getras.htm)</a:t>
            </a:r>
          </a:p>
          <a:p>
            <a:r>
              <a:rPr lang="en-IN" dirty="0"/>
              <a:t>MDL Chime (plug-in) (http://www.mdl.com/products/framework/chime/)</a:t>
            </a:r>
          </a:p>
          <a:p>
            <a:r>
              <a:rPr lang="en-IN" dirty="0"/>
              <a:t>Protein Explorer (http://molvis.sdsc.edu/protexpl/frntdoor.htm)</a:t>
            </a:r>
          </a:p>
          <a:p>
            <a:r>
              <a:rPr lang="en-IN" dirty="0" err="1"/>
              <a:t>Jmol</a:t>
            </a:r>
            <a:r>
              <a:rPr lang="en-IN" dirty="0"/>
              <a:t>: http://jmol.sourceforge.net/</a:t>
            </a:r>
          </a:p>
          <a:p>
            <a:r>
              <a:rPr lang="en-IN" dirty="0" err="1"/>
              <a:t>Pymol</a:t>
            </a:r>
            <a:r>
              <a:rPr lang="en-IN" dirty="0"/>
              <a:t>: http://pymol.sourceforge.net/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176407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17AB-91D0-429E-9512-39EF5F7B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Structure Visualization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92A67-86E7-4883-A728-66F42830C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6" t="16509" r="21637" b="21387"/>
          <a:stretch/>
        </p:blipFill>
        <p:spPr>
          <a:xfrm>
            <a:off x="1222930" y="2524125"/>
            <a:ext cx="1863170" cy="18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3B384-0CB4-47E4-83AB-8D82F0949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6" t="16219" r="21740" b="21000"/>
          <a:stretch/>
        </p:blipFill>
        <p:spPr>
          <a:xfrm>
            <a:off x="4295470" y="2229133"/>
            <a:ext cx="2153966" cy="2124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72BC72-77B0-4296-983E-3DA7DB6D4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3" t="18246" r="24495" b="23144"/>
          <a:stretch/>
        </p:blipFill>
        <p:spPr>
          <a:xfrm>
            <a:off x="8595202" y="2533649"/>
            <a:ext cx="1796573" cy="1790700"/>
          </a:xfrm>
          <a:prstGeom prst="rect">
            <a:avLst/>
          </a:prstGeom>
        </p:spPr>
      </p:pic>
      <p:pic>
        <p:nvPicPr>
          <p:cNvPr id="7" name="Picture 5" descr="sh2_spacefill">
            <a:extLst>
              <a:ext uri="{FF2B5EF4-FFF2-40B4-BE49-F238E27FC236}">
                <a16:creationId xmlns:a16="http://schemas.microsoft.com/office/drawing/2014/main" id="{F8D799BA-C852-4492-93E7-6E6E1C74425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4189" r="20000" b="19089"/>
          <a:stretch/>
        </p:blipFill>
        <p:spPr>
          <a:xfrm>
            <a:off x="6380465" y="4070985"/>
            <a:ext cx="2283709" cy="22383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18BF1-0C5C-418D-962B-C390466AAB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77" t="18584" r="24665" b="24833"/>
          <a:stretch/>
        </p:blipFill>
        <p:spPr>
          <a:xfrm>
            <a:off x="2282406" y="4442460"/>
            <a:ext cx="188919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0657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E729B8"/>
      </a:accent1>
      <a:accent2>
        <a:srgbClr val="B517D5"/>
      </a:accent2>
      <a:accent3>
        <a:srgbClr val="7829E7"/>
      </a:accent3>
      <a:accent4>
        <a:srgbClr val="3636DA"/>
      </a:accent4>
      <a:accent5>
        <a:srgbClr val="2979E7"/>
      </a:accent5>
      <a:accent6>
        <a:srgbClr val="17B6D5"/>
      </a:accent6>
      <a:hlink>
        <a:srgbClr val="3F5F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801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Neue Haas Grotesk Text Pro</vt:lpstr>
      <vt:lpstr>Times</vt:lpstr>
      <vt:lpstr>Times New Roman</vt:lpstr>
      <vt:lpstr>Univers Condensed</vt:lpstr>
      <vt:lpstr>AccentBoxVTI</vt:lpstr>
      <vt:lpstr>Protein structure prediction and design</vt:lpstr>
      <vt:lpstr>Protein Strucuture</vt:lpstr>
      <vt:lpstr>Sequence, Structure and Function</vt:lpstr>
      <vt:lpstr>What determines fold?</vt:lpstr>
      <vt:lpstr>Protein Structure Determination</vt:lpstr>
      <vt:lpstr>X-Ray Crystallography</vt:lpstr>
      <vt:lpstr>PDB (Protein Data Bank)</vt:lpstr>
      <vt:lpstr>Structure Visualization</vt:lpstr>
      <vt:lpstr>Structure Visualization</vt:lpstr>
      <vt:lpstr>Why Prediction?</vt:lpstr>
      <vt:lpstr>Techniques of Structure Prediction</vt:lpstr>
      <vt:lpstr>Secondary structure prediction</vt:lpstr>
      <vt:lpstr>Assumptions</vt:lpstr>
      <vt:lpstr>Solvent Accessibility</vt:lpstr>
      <vt:lpstr>Structure Comparison (Alignment)</vt:lpstr>
      <vt:lpstr>Useful Structure Alignment Tools</vt:lpstr>
      <vt:lpstr>Knowledge Based Approaches</vt:lpstr>
      <vt:lpstr>Protein Energy Landscape</vt:lpstr>
      <vt:lpstr>Methods of secondary structure prediction</vt:lpstr>
      <vt:lpstr>The GOR method</vt:lpstr>
      <vt:lpstr>Third generation methods</vt:lpstr>
      <vt:lpstr>Reasons for improved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prediction and design</dc:title>
  <dc:creator>ani.gatz1 ani.gatz1</dc:creator>
  <cp:lastModifiedBy>ani.gatz1 ani.gatz1</cp:lastModifiedBy>
  <cp:revision>11</cp:revision>
  <dcterms:created xsi:type="dcterms:W3CDTF">2020-12-30T07:09:56Z</dcterms:created>
  <dcterms:modified xsi:type="dcterms:W3CDTF">2020-12-30T07:37:30Z</dcterms:modified>
</cp:coreProperties>
</file>