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8" r:id="rId4"/>
    <p:sldId id="276" r:id="rId5"/>
    <p:sldId id="259" r:id="rId6"/>
    <p:sldId id="260" r:id="rId7"/>
    <p:sldId id="261" r:id="rId8"/>
    <p:sldId id="281" r:id="rId9"/>
    <p:sldId id="262" r:id="rId10"/>
    <p:sldId id="263" r:id="rId11"/>
    <p:sldId id="264" r:id="rId12"/>
    <p:sldId id="265" r:id="rId13"/>
    <p:sldId id="277" r:id="rId14"/>
    <p:sldId id="278" r:id="rId15"/>
    <p:sldId id="266" r:id="rId16"/>
    <p:sldId id="267" r:id="rId17"/>
    <p:sldId id="268" r:id="rId18"/>
    <p:sldId id="282" r:id="rId19"/>
    <p:sldId id="279" r:id="rId20"/>
    <p:sldId id="269" r:id="rId21"/>
    <p:sldId id="270" r:id="rId22"/>
    <p:sldId id="271" r:id="rId23"/>
    <p:sldId id="273" r:id="rId24"/>
    <p:sldId id="274" r:id="rId25"/>
    <p:sldId id="275" r:id="rId26"/>
    <p:sldId id="283"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D6CCA-AC02-4FDB-A40E-A8D56E5CF8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71C8878-412B-45B6-A4BC-8F502325AB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C0739D9-0F8B-4CEF-ACF5-2F6879ED2F50}"/>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A4F4B3DB-36A6-480C-B995-44565E7D60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9199DD-F0A4-45ED-BC55-0062461FEE1B}"/>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9484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FD5A-B1BF-4C44-A590-384BEAEF62E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1D65D3-AE9A-4515-A370-3211C66A1E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BD8B53-E54F-4540-9E71-CB6755266D2F}"/>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DB25673B-88DF-4288-9C76-4ACDA190AB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33C303-0925-4252-BB51-B596E5AAA2F0}"/>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149598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CF1124-F76A-43B7-AA1C-86120A8B65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FDB9A0-86D1-4A6B-AD71-E2E2ABE450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C906300-FBF1-4D3E-A832-E6C5F6E54B29}"/>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BA0347BB-818F-4664-B532-D80C2E66B9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B10E95-9A93-4278-BC1B-DB979C095A91}"/>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23912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7369A-51AB-4AC5-9C35-550A5B33FF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60FC44-3783-4BE3-A81D-34EE30EBB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7FAC743-FBDF-42DE-9DA9-09B9D67E5A05}"/>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8E51D1F4-3F7B-4852-9DEE-52D1EEA67E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0AF102-8CF4-4187-9526-866F5E3FEDB6}"/>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4169479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CAAB-51E9-4CD5-8F4F-77262FAAF1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A47BDBA-4885-4361-A33D-A7D8A99D0A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B10919-8B0A-46EA-8BA8-8154D449E9F5}"/>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0C9CDA5F-472A-4AAC-9913-DB4C065430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E7B28F-2902-4463-91E1-8EAB0C188F70}"/>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371226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65F54-5B77-4C6E-88E6-5E0698DC538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EEBE1B9-575E-43C8-B14D-6CDE0090F3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09F28A1-CB4D-44EF-AF07-B0D43E7875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24938A0-72D7-4C6A-8412-53AA3E462880}"/>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6" name="Footer Placeholder 5">
            <a:extLst>
              <a:ext uri="{FF2B5EF4-FFF2-40B4-BE49-F238E27FC236}">
                <a16:creationId xmlns:a16="http://schemas.microsoft.com/office/drawing/2014/main" id="{9686E6BD-34D0-446E-9ABC-00397B5A48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1D66AAD-CE13-4B70-8E9D-90A8C5BF4E53}"/>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133102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1A12-F2D0-4BE9-9CFB-8CED6FD46C0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1C0C65B-DC4C-4AB3-A333-42B9069C2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2004C-4A54-461C-8E69-DB7523305A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B5B60EB-04E7-42E4-BFBC-E447128A1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8DC2D8-2434-4119-86D6-55B0E7DD2C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A597988-0E18-4C62-9CBA-6D0CA0D7EFE5}"/>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8" name="Footer Placeholder 7">
            <a:extLst>
              <a:ext uri="{FF2B5EF4-FFF2-40B4-BE49-F238E27FC236}">
                <a16:creationId xmlns:a16="http://schemas.microsoft.com/office/drawing/2014/main" id="{43AB7A19-E335-4259-BA4E-239026FF3AD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8FABDE3-1654-4519-B703-3A9C1F2CD008}"/>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48295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706D-BE83-4244-9D26-E8870DB8190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3B2887A-3DBE-4F28-A3FE-73D71C1AED2B}"/>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4" name="Footer Placeholder 3">
            <a:extLst>
              <a:ext uri="{FF2B5EF4-FFF2-40B4-BE49-F238E27FC236}">
                <a16:creationId xmlns:a16="http://schemas.microsoft.com/office/drawing/2014/main" id="{7F79C986-F5C8-4130-9C5D-F9E4382DF10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21F3810-68EF-49E7-9138-F40FDA7BFCC7}"/>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6973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5795A-64BD-4F37-9969-DD3914659FD4}"/>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3" name="Footer Placeholder 2">
            <a:extLst>
              <a:ext uri="{FF2B5EF4-FFF2-40B4-BE49-F238E27FC236}">
                <a16:creationId xmlns:a16="http://schemas.microsoft.com/office/drawing/2014/main" id="{30A78DD6-653B-458D-98C5-C4D4EC32633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28A5BE2-B17D-4FD9-985A-B99639B310DC}"/>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8450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689BF-C115-4810-9D44-1D7A27839F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94088D7-BBD3-4836-B3F2-C40C57E63A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CE59E9C-E0EE-4FAA-A66D-829010277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5A1531-F755-4BA2-A50C-EBA20B7D1B8E}"/>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6" name="Footer Placeholder 5">
            <a:extLst>
              <a:ext uri="{FF2B5EF4-FFF2-40B4-BE49-F238E27FC236}">
                <a16:creationId xmlns:a16="http://schemas.microsoft.com/office/drawing/2014/main" id="{6672B0BE-0A21-4A1A-8E8D-C9556EDC52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38B50C-0EFB-4CE6-923E-6CA483DF3914}"/>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177566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32F5-FB7D-4E77-8105-13F664422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C3AC386-80DC-4F8F-921F-4DF065A0C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A423D0B-324E-47D9-9BA2-D0B7D0427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667561-BE05-41E2-BFFE-F41C47F0256D}"/>
              </a:ext>
            </a:extLst>
          </p:cNvPr>
          <p:cNvSpPr>
            <a:spLocks noGrp="1"/>
          </p:cNvSpPr>
          <p:nvPr>
            <p:ph type="dt" sz="half" idx="10"/>
          </p:nvPr>
        </p:nvSpPr>
        <p:spPr/>
        <p:txBody>
          <a:bodyPr/>
          <a:lstStyle/>
          <a:p>
            <a:fld id="{D9E9D455-744F-4433-A6F8-190BBAD8CB0A}" type="datetimeFigureOut">
              <a:rPr lang="en-IN" smtClean="0"/>
              <a:t>22-01-2021</a:t>
            </a:fld>
            <a:endParaRPr lang="en-IN"/>
          </a:p>
        </p:txBody>
      </p:sp>
      <p:sp>
        <p:nvSpPr>
          <p:cNvPr id="6" name="Footer Placeholder 5">
            <a:extLst>
              <a:ext uri="{FF2B5EF4-FFF2-40B4-BE49-F238E27FC236}">
                <a16:creationId xmlns:a16="http://schemas.microsoft.com/office/drawing/2014/main" id="{3150A8CC-4F2E-41BF-B78E-E469D0434BF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94C4BE-D2D2-476E-A115-A042307BAE9B}"/>
              </a:ext>
            </a:extLst>
          </p:cNvPr>
          <p:cNvSpPr>
            <a:spLocks noGrp="1"/>
          </p:cNvSpPr>
          <p:nvPr>
            <p:ph type="sldNum" sz="quarter" idx="12"/>
          </p:nvPr>
        </p:nvSpPr>
        <p:spPr/>
        <p:txBody>
          <a:bodyPr/>
          <a:lstStyle/>
          <a:p>
            <a:fld id="{DD51DEBC-3573-4A37-BB32-A1E67F2F237E}" type="slidenum">
              <a:rPr lang="en-IN" smtClean="0"/>
              <a:t>‹#›</a:t>
            </a:fld>
            <a:endParaRPr lang="en-IN"/>
          </a:p>
        </p:txBody>
      </p:sp>
    </p:spTree>
    <p:extLst>
      <p:ext uri="{BB962C8B-B14F-4D97-AF65-F5344CB8AC3E}">
        <p14:creationId xmlns:p14="http://schemas.microsoft.com/office/powerpoint/2010/main" val="127789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851093-5C25-49CF-86F7-4CED1421A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01202E1-B25D-4791-AEC6-B2F8BED77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0ED1EA-47C5-4E3B-9D92-3E6D885A0D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9D455-744F-4433-A6F8-190BBAD8CB0A}" type="datetimeFigureOut">
              <a:rPr lang="en-IN" smtClean="0"/>
              <a:t>22-01-2021</a:t>
            </a:fld>
            <a:endParaRPr lang="en-IN"/>
          </a:p>
        </p:txBody>
      </p:sp>
      <p:sp>
        <p:nvSpPr>
          <p:cNvPr id="5" name="Footer Placeholder 4">
            <a:extLst>
              <a:ext uri="{FF2B5EF4-FFF2-40B4-BE49-F238E27FC236}">
                <a16:creationId xmlns:a16="http://schemas.microsoft.com/office/drawing/2014/main" id="{16091886-EA13-4484-8832-B877E2AE26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530CA42-8FE8-43A3-B0D4-7F5C8B973D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1DEBC-3573-4A37-BB32-A1E67F2F237E}" type="slidenum">
              <a:rPr lang="en-IN" smtClean="0"/>
              <a:t>‹#›</a:t>
            </a:fld>
            <a:endParaRPr lang="en-IN"/>
          </a:p>
        </p:txBody>
      </p:sp>
    </p:spTree>
    <p:extLst>
      <p:ext uri="{BB962C8B-B14F-4D97-AF65-F5344CB8AC3E}">
        <p14:creationId xmlns:p14="http://schemas.microsoft.com/office/powerpoint/2010/main" val="279106687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9BA83DB-AF86-450F-A569-06BB15DF4E65}"/>
              </a:ext>
            </a:extLst>
          </p:cNvPr>
          <p:cNvSpPr>
            <a:spLocks noGrp="1"/>
          </p:cNvSpPr>
          <p:nvPr>
            <p:ph type="subTitle" idx="1"/>
          </p:nvPr>
        </p:nvSpPr>
        <p:spPr>
          <a:xfrm>
            <a:off x="1524000" y="3235569"/>
            <a:ext cx="9144000" cy="3622429"/>
          </a:xfrm>
        </p:spPr>
        <p:txBody>
          <a:bodyPr/>
          <a:lstStyle/>
          <a:p>
            <a:r>
              <a:rPr lang="en-IN" dirty="0">
                <a:latin typeface="Algerian" panose="04020705040A02060702" pitchFamily="82" charset="0"/>
              </a:rPr>
              <a:t>DTC-311 (Chemical Quality Assurance)</a:t>
            </a:r>
          </a:p>
          <a:p>
            <a:endParaRPr lang="en-IN" dirty="0">
              <a:latin typeface="Algerian" panose="04020705040A02060702" pitchFamily="82" charset="0"/>
            </a:endParaRPr>
          </a:p>
          <a:p>
            <a:r>
              <a:rPr lang="en-IN" dirty="0">
                <a:latin typeface="Algerian" panose="04020705040A02060702" pitchFamily="82" charset="0"/>
              </a:rPr>
              <a:t>Binod Kumar Bharti</a:t>
            </a:r>
          </a:p>
          <a:p>
            <a:r>
              <a:rPr lang="en-IN" dirty="0">
                <a:latin typeface="Algerian" panose="04020705040A02060702" pitchFamily="82" charset="0"/>
              </a:rPr>
              <a:t>Assistant Professor cum Jr. Scientist</a:t>
            </a:r>
          </a:p>
          <a:p>
            <a:r>
              <a:rPr lang="en-IN" dirty="0">
                <a:latin typeface="Algerian" panose="04020705040A02060702" pitchFamily="82" charset="0"/>
              </a:rPr>
              <a:t>Department of Dairy Chemistry</a:t>
            </a:r>
          </a:p>
          <a:p>
            <a:r>
              <a:rPr lang="en-IN" dirty="0">
                <a:latin typeface="Algerian" panose="04020705040A02060702" pitchFamily="82" charset="0"/>
              </a:rPr>
              <a:t>S.G.I.D.T. (BASU) Patna</a:t>
            </a:r>
          </a:p>
        </p:txBody>
      </p:sp>
      <p:sp>
        <p:nvSpPr>
          <p:cNvPr id="4" name="Rectangle 3">
            <a:extLst>
              <a:ext uri="{FF2B5EF4-FFF2-40B4-BE49-F238E27FC236}">
                <a16:creationId xmlns:a16="http://schemas.microsoft.com/office/drawing/2014/main" id="{94E79FC4-A5E5-4910-A5D9-77DB4D773072}"/>
              </a:ext>
            </a:extLst>
          </p:cNvPr>
          <p:cNvSpPr/>
          <p:nvPr/>
        </p:nvSpPr>
        <p:spPr>
          <a:xfrm>
            <a:off x="2250830" y="647115"/>
            <a:ext cx="7329268" cy="1561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lgerian" panose="04020705040A02060702" pitchFamily="82" charset="0"/>
              </a:rPr>
              <a:t>SOFT AND HARD WATER, TEMPORARY AND PERMANENT HARDNESS, Treatments of water </a:t>
            </a:r>
            <a:endParaRPr lang="en-IN" sz="2400" dirty="0"/>
          </a:p>
        </p:txBody>
      </p:sp>
    </p:spTree>
    <p:extLst>
      <p:ext uri="{BB962C8B-B14F-4D97-AF65-F5344CB8AC3E}">
        <p14:creationId xmlns:p14="http://schemas.microsoft.com/office/powerpoint/2010/main" val="116965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0BA2F73-EDC3-4668-9735-E903C87D886A}"/>
              </a:ext>
            </a:extLst>
          </p:cNvPr>
          <p:cNvSpPr>
            <a:spLocks noGrp="1"/>
          </p:cNvSpPr>
          <p:nvPr>
            <p:ph type="subTitle" idx="1"/>
          </p:nvPr>
        </p:nvSpPr>
        <p:spPr>
          <a:xfrm>
            <a:off x="1524000" y="1491175"/>
            <a:ext cx="9144000" cy="5366825"/>
          </a:xfrm>
        </p:spPr>
        <p:txBody>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following equilibrium reaction refer to the formation of calcium carbonate scales </a:t>
            </a:r>
          </a:p>
          <a:p>
            <a:pPr algn="just"/>
            <a:r>
              <a:rPr lang="en-US" dirty="0">
                <a:latin typeface="Times New Roman" panose="02020603050405020304" pitchFamily="18" charset="0"/>
                <a:cs typeface="Times New Roman" panose="02020603050405020304" pitchFamily="18" charset="0"/>
              </a:rPr>
              <a:t>CaCO3 + CO2 + H2O ⇋ Ca2+ + 2HCO3-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Hard water, form white precipitate with soap solutions, instead of producing lather.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effect arises because the di- cations destroy the surfactant properties of the soap by forming a solid precipitate.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984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854F-310B-4741-9287-58EA6C8ECADF}"/>
              </a:ext>
            </a:extLst>
          </p:cNvPr>
          <p:cNvSpPr>
            <a:spLocks noGrp="1"/>
          </p:cNvSpPr>
          <p:nvPr>
            <p:ph type="ctrTitle"/>
          </p:nvPr>
        </p:nvSpPr>
        <p:spPr>
          <a:xfrm>
            <a:off x="1524000" y="1"/>
            <a:ext cx="9144000" cy="829993"/>
          </a:xfrm>
        </p:spPr>
        <p:txBody>
          <a:bodyPr>
            <a:normAutofit fontScale="90000"/>
          </a:bodyPr>
          <a:lstStyle/>
          <a:p>
            <a:r>
              <a:rPr lang="en-US" dirty="0"/>
              <a:t> </a:t>
            </a:r>
            <a:r>
              <a:rPr lang="en-US" sz="3100" dirty="0">
                <a:latin typeface="Algerian" panose="04020705040A02060702" pitchFamily="82" charset="0"/>
                <a:cs typeface="Times New Roman" panose="02020603050405020304" pitchFamily="18" charset="0"/>
              </a:rPr>
              <a:t>Physical and Chemical tolerances (BIS, 1981) </a:t>
            </a:r>
            <a:endParaRPr lang="en-IN" sz="3100" dirty="0">
              <a:latin typeface="Algerian" panose="04020705040A02060702" pitchFamily="82"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EBDE8E36-EB5F-4017-81E8-27B69AFFE6D1}"/>
              </a:ext>
            </a:extLst>
          </p:cNvPr>
          <p:cNvGraphicFramePr>
            <a:graphicFrameLocks noGrp="1"/>
          </p:cNvGraphicFramePr>
          <p:nvPr>
            <p:extLst>
              <p:ext uri="{D42A27DB-BD31-4B8C-83A1-F6EECF244321}">
                <p14:modId xmlns:p14="http://schemas.microsoft.com/office/powerpoint/2010/main" val="4184378135"/>
              </p:ext>
            </p:extLst>
          </p:nvPr>
        </p:nvGraphicFramePr>
        <p:xfrm>
          <a:off x="1524000" y="805760"/>
          <a:ext cx="9144000" cy="6052240"/>
        </p:xfrm>
        <a:graphic>
          <a:graphicData uri="http://schemas.openxmlformats.org/drawingml/2006/table">
            <a:tbl>
              <a:tblPr firstRow="1" bandRow="1">
                <a:tableStyleId>{5C22544A-7EE6-4342-B048-85BDC9FD1C3A}</a:tableStyleId>
              </a:tblPr>
              <a:tblGrid>
                <a:gridCol w="1303607">
                  <a:extLst>
                    <a:ext uri="{9D8B030D-6E8A-4147-A177-3AD203B41FA5}">
                      <a16:colId xmlns:a16="http://schemas.microsoft.com/office/drawing/2014/main" val="1065117826"/>
                    </a:ext>
                  </a:extLst>
                </a:gridCol>
                <a:gridCol w="5542670">
                  <a:extLst>
                    <a:ext uri="{9D8B030D-6E8A-4147-A177-3AD203B41FA5}">
                      <a16:colId xmlns:a16="http://schemas.microsoft.com/office/drawing/2014/main" val="3665479165"/>
                    </a:ext>
                  </a:extLst>
                </a:gridCol>
                <a:gridCol w="2297723">
                  <a:extLst>
                    <a:ext uri="{9D8B030D-6E8A-4147-A177-3AD203B41FA5}">
                      <a16:colId xmlns:a16="http://schemas.microsoft.com/office/drawing/2014/main" val="2331024208"/>
                    </a:ext>
                  </a:extLst>
                </a:gridCol>
              </a:tblGrid>
              <a:tr h="424913">
                <a:tc>
                  <a:txBody>
                    <a:bodyPr/>
                    <a:lstStyle/>
                    <a:p>
                      <a:r>
                        <a:rPr lang="en-IN" sz="2400" dirty="0">
                          <a:latin typeface="Times New Roman" panose="02020603050405020304" pitchFamily="18" charset="0"/>
                          <a:cs typeface="Times New Roman" panose="02020603050405020304" pitchFamily="18" charset="0"/>
                        </a:rPr>
                        <a:t>Sl. No.</a:t>
                      </a:r>
                    </a:p>
                  </a:txBody>
                  <a:tcPr/>
                </a:tc>
                <a:tc>
                  <a:txBody>
                    <a:bodyPr/>
                    <a:lstStyle/>
                    <a:p>
                      <a:r>
                        <a:rPr lang="en-IN" sz="2400" dirty="0">
                          <a:latin typeface="Times New Roman" panose="02020603050405020304" pitchFamily="18" charset="0"/>
                          <a:cs typeface="Times New Roman" panose="02020603050405020304" pitchFamily="18" charset="0"/>
                        </a:rPr>
                        <a:t>Characteristics</a:t>
                      </a:r>
                    </a:p>
                  </a:txBody>
                  <a:tcPr/>
                </a:tc>
                <a:tc>
                  <a:txBody>
                    <a:bodyPr/>
                    <a:lstStyle/>
                    <a:p>
                      <a:r>
                        <a:rPr lang="en-IN" sz="2400" dirty="0">
                          <a:latin typeface="Times New Roman" panose="02020603050405020304" pitchFamily="18" charset="0"/>
                          <a:cs typeface="Times New Roman" panose="02020603050405020304" pitchFamily="18" charset="0"/>
                        </a:rPr>
                        <a:t>Tolerance</a:t>
                      </a:r>
                    </a:p>
                  </a:txBody>
                  <a:tcPr/>
                </a:tc>
                <a:extLst>
                  <a:ext uri="{0D108BD9-81ED-4DB2-BD59-A6C34878D82A}">
                    <a16:rowId xmlns:a16="http://schemas.microsoft.com/office/drawing/2014/main" val="2650265966"/>
                  </a:ext>
                </a:extLst>
              </a:tr>
              <a:tr h="508640">
                <a:tc>
                  <a:txBody>
                    <a:bodyPr/>
                    <a:lstStyle/>
                    <a:p>
                      <a:r>
                        <a:rPr lang="en-IN" sz="2400" dirty="0">
                          <a:latin typeface="Times New Roman" panose="02020603050405020304" pitchFamily="18" charset="0"/>
                          <a:cs typeface="Times New Roman" panose="02020603050405020304" pitchFamily="18" charset="0"/>
                        </a:rPr>
                        <a:t>1</a:t>
                      </a:r>
                    </a:p>
                  </a:txBody>
                  <a:tcPr/>
                </a:tc>
                <a:tc>
                  <a:txBody>
                    <a:bodyPr/>
                    <a:lstStyle/>
                    <a:p>
                      <a:r>
                        <a:rPr lang="en-IN" sz="2400" dirty="0">
                          <a:latin typeface="Times New Roman" panose="02020603050405020304" pitchFamily="18" charset="0"/>
                          <a:cs typeface="Times New Roman" panose="02020603050405020304" pitchFamily="18" charset="0"/>
                        </a:rPr>
                        <a:t>Turbidity (units) max.</a:t>
                      </a:r>
                    </a:p>
                  </a:txBody>
                  <a:tcPr/>
                </a:tc>
                <a:tc>
                  <a:txBody>
                    <a:bodyPr/>
                    <a:lstStyle/>
                    <a:p>
                      <a:r>
                        <a:rPr lang="en-IN" sz="24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4163852628"/>
                  </a:ext>
                </a:extLst>
              </a:tr>
              <a:tr h="508640">
                <a:tc>
                  <a:txBody>
                    <a:bodyPr/>
                    <a:lstStyle/>
                    <a:p>
                      <a:r>
                        <a:rPr lang="en-IN" sz="2400" dirty="0">
                          <a:latin typeface="Times New Roman" panose="02020603050405020304" pitchFamily="18" charset="0"/>
                          <a:cs typeface="Times New Roman" panose="02020603050405020304" pitchFamily="18" charset="0"/>
                        </a:rPr>
                        <a:t>2</a:t>
                      </a:r>
                    </a:p>
                  </a:txBody>
                  <a:tcPr/>
                </a:tc>
                <a:tc>
                  <a:txBody>
                    <a:bodyPr/>
                    <a:lstStyle/>
                    <a:p>
                      <a:r>
                        <a:rPr lang="en-IN" sz="2400" dirty="0">
                          <a:latin typeface="Times New Roman" panose="02020603050405020304" pitchFamily="18" charset="0"/>
                          <a:cs typeface="Times New Roman" panose="02020603050405020304" pitchFamily="18" charset="0"/>
                        </a:rPr>
                        <a:t>Odour</a:t>
                      </a:r>
                    </a:p>
                  </a:txBody>
                  <a:tcPr/>
                </a:tc>
                <a:tc>
                  <a:txBody>
                    <a:bodyPr/>
                    <a:lstStyle/>
                    <a:p>
                      <a:r>
                        <a:rPr lang="en-IN" sz="2400" dirty="0">
                          <a:latin typeface="Times New Roman" panose="02020603050405020304" pitchFamily="18" charset="0"/>
                          <a:cs typeface="Times New Roman" panose="02020603050405020304" pitchFamily="18" charset="0"/>
                        </a:rPr>
                        <a:t>None</a:t>
                      </a:r>
                    </a:p>
                  </a:txBody>
                  <a:tcPr/>
                </a:tc>
                <a:extLst>
                  <a:ext uri="{0D108BD9-81ED-4DB2-BD59-A6C34878D82A}">
                    <a16:rowId xmlns:a16="http://schemas.microsoft.com/office/drawing/2014/main" val="1893219429"/>
                  </a:ext>
                </a:extLst>
              </a:tr>
              <a:tr h="508640">
                <a:tc>
                  <a:txBody>
                    <a:bodyPr/>
                    <a:lstStyle/>
                    <a:p>
                      <a:r>
                        <a:rPr lang="en-IN" sz="2400" dirty="0">
                          <a:latin typeface="Times New Roman" panose="02020603050405020304" pitchFamily="18" charset="0"/>
                          <a:cs typeface="Times New Roman" panose="02020603050405020304" pitchFamily="18" charset="0"/>
                        </a:rPr>
                        <a:t>3</a:t>
                      </a:r>
                    </a:p>
                  </a:txBody>
                  <a:tcPr/>
                </a:tc>
                <a:tc>
                  <a:txBody>
                    <a:bodyPr/>
                    <a:lstStyle/>
                    <a:p>
                      <a:r>
                        <a:rPr lang="en-IN" sz="2400" dirty="0">
                          <a:latin typeface="Times New Roman" panose="02020603050405020304" pitchFamily="18" charset="0"/>
                          <a:cs typeface="Times New Roman" panose="02020603050405020304" pitchFamily="18" charset="0"/>
                        </a:rPr>
                        <a:t>pH</a:t>
                      </a:r>
                    </a:p>
                  </a:txBody>
                  <a:tcPr/>
                </a:tc>
                <a:tc>
                  <a:txBody>
                    <a:bodyPr/>
                    <a:lstStyle/>
                    <a:p>
                      <a:r>
                        <a:rPr lang="en-IN" sz="2400" dirty="0">
                          <a:latin typeface="Times New Roman" panose="02020603050405020304" pitchFamily="18" charset="0"/>
                          <a:cs typeface="Times New Roman" panose="02020603050405020304" pitchFamily="18" charset="0"/>
                        </a:rPr>
                        <a:t>6.5-9.2</a:t>
                      </a:r>
                    </a:p>
                  </a:txBody>
                  <a:tcPr/>
                </a:tc>
                <a:extLst>
                  <a:ext uri="{0D108BD9-81ED-4DB2-BD59-A6C34878D82A}">
                    <a16:rowId xmlns:a16="http://schemas.microsoft.com/office/drawing/2014/main" val="1295742708"/>
                  </a:ext>
                </a:extLst>
              </a:tr>
              <a:tr h="508640">
                <a:tc>
                  <a:txBody>
                    <a:bodyPr/>
                    <a:lstStyle/>
                    <a:p>
                      <a:r>
                        <a:rPr lang="en-IN" sz="2400" dirty="0">
                          <a:latin typeface="Times New Roman" panose="02020603050405020304" pitchFamily="18" charset="0"/>
                          <a:cs typeface="Times New Roman" panose="02020603050405020304" pitchFamily="18" charset="0"/>
                        </a:rPr>
                        <a:t>4</a:t>
                      </a:r>
                    </a:p>
                  </a:txBody>
                  <a:tcPr/>
                </a:tc>
                <a:tc>
                  <a:txBody>
                    <a:bodyPr/>
                    <a:lstStyle/>
                    <a:p>
                      <a:r>
                        <a:rPr lang="en-IN" sz="2400" dirty="0">
                          <a:latin typeface="Times New Roman" panose="02020603050405020304" pitchFamily="18" charset="0"/>
                          <a:cs typeface="Times New Roman" panose="02020603050405020304" pitchFamily="18" charset="0"/>
                        </a:rPr>
                        <a:t>Total Solid (mg/L), max.</a:t>
                      </a:r>
                    </a:p>
                  </a:txBody>
                  <a:tcPr/>
                </a:tc>
                <a:tc>
                  <a:txBody>
                    <a:bodyPr/>
                    <a:lstStyle/>
                    <a:p>
                      <a:r>
                        <a:rPr lang="en-IN" sz="2400" dirty="0">
                          <a:latin typeface="Times New Roman" panose="02020603050405020304" pitchFamily="18" charset="0"/>
                          <a:cs typeface="Times New Roman" panose="02020603050405020304" pitchFamily="18" charset="0"/>
                        </a:rPr>
                        <a:t>1000</a:t>
                      </a:r>
                    </a:p>
                  </a:txBody>
                  <a:tcPr/>
                </a:tc>
                <a:extLst>
                  <a:ext uri="{0D108BD9-81ED-4DB2-BD59-A6C34878D82A}">
                    <a16:rowId xmlns:a16="http://schemas.microsoft.com/office/drawing/2014/main" val="50781099"/>
                  </a:ext>
                </a:extLst>
              </a:tr>
              <a:tr h="508640">
                <a:tc>
                  <a:txBody>
                    <a:bodyPr/>
                    <a:lstStyle/>
                    <a:p>
                      <a:r>
                        <a:rPr lang="en-IN" sz="2400" dirty="0">
                          <a:latin typeface="Times New Roman" panose="02020603050405020304" pitchFamily="18" charset="0"/>
                          <a:cs typeface="Times New Roman" panose="02020603050405020304" pitchFamily="18" charset="0"/>
                        </a:rPr>
                        <a:t>5</a:t>
                      </a:r>
                    </a:p>
                  </a:txBody>
                  <a:tcPr/>
                </a:tc>
                <a:tc>
                  <a:txBody>
                    <a:bodyPr/>
                    <a:lstStyle/>
                    <a:p>
                      <a:r>
                        <a:rPr lang="en-IN" sz="2400" dirty="0">
                          <a:latin typeface="Times New Roman" panose="02020603050405020304" pitchFamily="18" charset="0"/>
                          <a:cs typeface="Times New Roman" panose="02020603050405020304" pitchFamily="18" charset="0"/>
                        </a:rPr>
                        <a:t>Total hardness (as CaCO3), mg/L max.</a:t>
                      </a:r>
                    </a:p>
                  </a:txBody>
                  <a:tcPr/>
                </a:tc>
                <a:tc>
                  <a:txBody>
                    <a:bodyPr/>
                    <a:lstStyle/>
                    <a:p>
                      <a:r>
                        <a:rPr lang="en-IN" sz="2400" dirty="0">
                          <a:latin typeface="Times New Roman" panose="02020603050405020304" pitchFamily="18" charset="0"/>
                          <a:cs typeface="Times New Roman" panose="02020603050405020304" pitchFamily="18" charset="0"/>
                        </a:rPr>
                        <a:t>600</a:t>
                      </a:r>
                    </a:p>
                  </a:txBody>
                  <a:tcPr/>
                </a:tc>
                <a:extLst>
                  <a:ext uri="{0D108BD9-81ED-4DB2-BD59-A6C34878D82A}">
                    <a16:rowId xmlns:a16="http://schemas.microsoft.com/office/drawing/2014/main" val="2017202545"/>
                  </a:ext>
                </a:extLst>
              </a:tr>
              <a:tr h="508640">
                <a:tc>
                  <a:txBody>
                    <a:bodyPr/>
                    <a:lstStyle/>
                    <a:p>
                      <a:r>
                        <a:rPr lang="en-IN" sz="2400" dirty="0">
                          <a:latin typeface="Times New Roman" panose="02020603050405020304" pitchFamily="18" charset="0"/>
                          <a:cs typeface="Times New Roman" panose="02020603050405020304" pitchFamily="18" charset="0"/>
                        </a:rPr>
                        <a:t>6</a:t>
                      </a:r>
                    </a:p>
                  </a:txBody>
                  <a:tcPr/>
                </a:tc>
                <a:tc>
                  <a:txBody>
                    <a:bodyPr/>
                    <a:lstStyle/>
                    <a:p>
                      <a:r>
                        <a:rPr lang="en-IN" sz="2400" dirty="0">
                          <a:latin typeface="Times New Roman" panose="02020603050405020304" pitchFamily="18" charset="0"/>
                          <a:cs typeface="Times New Roman" panose="02020603050405020304" pitchFamily="18" charset="0"/>
                        </a:rPr>
                        <a:t>Sulphate (as So3), mg/L, max.</a:t>
                      </a:r>
                    </a:p>
                  </a:txBody>
                  <a:tcPr/>
                </a:tc>
                <a:tc>
                  <a:txBody>
                    <a:bodyPr/>
                    <a:lstStyle/>
                    <a:p>
                      <a:r>
                        <a:rPr lang="en-IN" sz="2400" dirty="0">
                          <a:latin typeface="Times New Roman" panose="02020603050405020304" pitchFamily="18" charset="0"/>
                          <a:cs typeface="Times New Roman" panose="02020603050405020304" pitchFamily="18" charset="0"/>
                        </a:rPr>
                        <a:t>200</a:t>
                      </a:r>
                    </a:p>
                  </a:txBody>
                  <a:tcPr/>
                </a:tc>
                <a:extLst>
                  <a:ext uri="{0D108BD9-81ED-4DB2-BD59-A6C34878D82A}">
                    <a16:rowId xmlns:a16="http://schemas.microsoft.com/office/drawing/2014/main" val="607792992"/>
                  </a:ext>
                </a:extLst>
              </a:tr>
              <a:tr h="508640">
                <a:tc>
                  <a:txBody>
                    <a:bodyPr/>
                    <a:lstStyle/>
                    <a:p>
                      <a:r>
                        <a:rPr lang="en-IN" sz="2400" dirty="0">
                          <a:latin typeface="Times New Roman" panose="02020603050405020304" pitchFamily="18" charset="0"/>
                          <a:cs typeface="Times New Roman" panose="02020603050405020304" pitchFamily="18" charset="0"/>
                        </a:rPr>
                        <a:t>7</a:t>
                      </a:r>
                    </a:p>
                  </a:txBody>
                  <a:tcPr/>
                </a:tc>
                <a:tc>
                  <a:txBody>
                    <a:bodyPr/>
                    <a:lstStyle/>
                    <a:p>
                      <a:r>
                        <a:rPr lang="en-IN" sz="2400" dirty="0">
                          <a:latin typeface="Times New Roman" panose="02020603050405020304" pitchFamily="18" charset="0"/>
                          <a:cs typeface="Times New Roman" panose="02020603050405020304" pitchFamily="18" charset="0"/>
                        </a:rPr>
                        <a:t>Fluoride (as F), mg/, max.</a:t>
                      </a:r>
                    </a:p>
                  </a:txBody>
                  <a:tcPr/>
                </a:tc>
                <a:tc>
                  <a:txBody>
                    <a:bodyPr/>
                    <a:lstStyle/>
                    <a:p>
                      <a:r>
                        <a:rPr lang="en-IN" sz="24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4156138483"/>
                  </a:ext>
                </a:extLst>
              </a:tr>
              <a:tr h="508640">
                <a:tc>
                  <a:txBody>
                    <a:bodyPr/>
                    <a:lstStyle/>
                    <a:p>
                      <a:r>
                        <a:rPr lang="en-IN" sz="2400" dirty="0">
                          <a:latin typeface="Times New Roman" panose="02020603050405020304" pitchFamily="18" charset="0"/>
                          <a:cs typeface="Times New Roman" panose="02020603050405020304" pitchFamily="18" charset="0"/>
                        </a:rPr>
                        <a:t>8</a:t>
                      </a:r>
                    </a:p>
                  </a:txBody>
                  <a:tcPr/>
                </a:tc>
                <a:tc>
                  <a:txBody>
                    <a:bodyPr/>
                    <a:lstStyle/>
                    <a:p>
                      <a:r>
                        <a:rPr lang="en-IN" sz="2400" dirty="0">
                          <a:latin typeface="Times New Roman" panose="02020603050405020304" pitchFamily="18" charset="0"/>
                          <a:cs typeface="Times New Roman" panose="02020603050405020304" pitchFamily="18" charset="0"/>
                        </a:rPr>
                        <a:t>Chloride (as Cl), mg/L, max.</a:t>
                      </a:r>
                    </a:p>
                  </a:txBody>
                  <a:tcPr/>
                </a:tc>
                <a:tc>
                  <a:txBody>
                    <a:bodyPr/>
                    <a:lstStyle/>
                    <a:p>
                      <a:r>
                        <a:rPr lang="en-IN" sz="2400" dirty="0">
                          <a:latin typeface="Times New Roman" panose="02020603050405020304" pitchFamily="18" charset="0"/>
                          <a:cs typeface="Times New Roman" panose="02020603050405020304" pitchFamily="18" charset="0"/>
                        </a:rPr>
                        <a:t>250</a:t>
                      </a:r>
                    </a:p>
                  </a:txBody>
                  <a:tcPr/>
                </a:tc>
                <a:extLst>
                  <a:ext uri="{0D108BD9-81ED-4DB2-BD59-A6C34878D82A}">
                    <a16:rowId xmlns:a16="http://schemas.microsoft.com/office/drawing/2014/main" val="1593758678"/>
                  </a:ext>
                </a:extLst>
              </a:tr>
              <a:tr h="508640">
                <a:tc>
                  <a:txBody>
                    <a:bodyPr/>
                    <a:lstStyle/>
                    <a:p>
                      <a:r>
                        <a:rPr lang="en-IN" sz="2400" dirty="0">
                          <a:latin typeface="Times New Roman" panose="02020603050405020304" pitchFamily="18" charset="0"/>
                          <a:cs typeface="Times New Roman" panose="02020603050405020304" pitchFamily="18" charset="0"/>
                        </a:rPr>
                        <a:t>9</a:t>
                      </a:r>
                    </a:p>
                  </a:txBody>
                  <a:tcPr/>
                </a:tc>
                <a:tc>
                  <a:txBody>
                    <a:bodyPr/>
                    <a:lstStyle/>
                    <a:p>
                      <a:r>
                        <a:rPr lang="en-IN" sz="2400" dirty="0">
                          <a:latin typeface="Times New Roman" panose="02020603050405020304" pitchFamily="18" charset="0"/>
                          <a:cs typeface="Times New Roman" panose="02020603050405020304" pitchFamily="18" charset="0"/>
                        </a:rPr>
                        <a:t>Iron (as Fe), mg/L, max.</a:t>
                      </a:r>
                    </a:p>
                  </a:txBody>
                  <a:tcPr/>
                </a:tc>
                <a:tc>
                  <a:txBody>
                    <a:bodyPr/>
                    <a:lstStyle/>
                    <a:p>
                      <a:r>
                        <a:rPr lang="en-IN" sz="2400" dirty="0">
                          <a:latin typeface="Times New Roman" panose="02020603050405020304" pitchFamily="18" charset="0"/>
                          <a:cs typeface="Times New Roman" panose="02020603050405020304" pitchFamily="18" charset="0"/>
                        </a:rPr>
                        <a:t>0.3</a:t>
                      </a:r>
                    </a:p>
                  </a:txBody>
                  <a:tcPr/>
                </a:tc>
                <a:extLst>
                  <a:ext uri="{0D108BD9-81ED-4DB2-BD59-A6C34878D82A}">
                    <a16:rowId xmlns:a16="http://schemas.microsoft.com/office/drawing/2014/main" val="1168496201"/>
                  </a:ext>
                </a:extLst>
              </a:tr>
              <a:tr h="508640">
                <a:tc>
                  <a:txBody>
                    <a:bodyPr/>
                    <a:lstStyle/>
                    <a:p>
                      <a:r>
                        <a:rPr lang="en-IN" sz="2400" dirty="0">
                          <a:latin typeface="Times New Roman" panose="02020603050405020304" pitchFamily="18" charset="0"/>
                          <a:cs typeface="Times New Roman" panose="02020603050405020304" pitchFamily="18" charset="0"/>
                        </a:rPr>
                        <a:t>10</a:t>
                      </a:r>
                    </a:p>
                  </a:txBody>
                  <a:tcPr/>
                </a:tc>
                <a:tc>
                  <a:txBody>
                    <a:bodyPr/>
                    <a:lstStyle/>
                    <a:p>
                      <a:r>
                        <a:rPr lang="en-IN" sz="2400" dirty="0">
                          <a:latin typeface="Times New Roman" panose="02020603050405020304" pitchFamily="18" charset="0"/>
                          <a:cs typeface="Times New Roman" panose="02020603050405020304" pitchFamily="18" charset="0"/>
                        </a:rPr>
                        <a:t>Arsenic (as As), mg/l, max</a:t>
                      </a:r>
                    </a:p>
                  </a:txBody>
                  <a:tcPr/>
                </a:tc>
                <a:tc>
                  <a:txBody>
                    <a:bodyPr/>
                    <a:lstStyle/>
                    <a:p>
                      <a:r>
                        <a:rPr lang="en-IN" sz="2400" dirty="0">
                          <a:latin typeface="Times New Roman" panose="02020603050405020304" pitchFamily="18" charset="0"/>
                          <a:cs typeface="Times New Roman" panose="02020603050405020304" pitchFamily="18" charset="0"/>
                        </a:rPr>
                        <a:t>0.2</a:t>
                      </a:r>
                    </a:p>
                  </a:txBody>
                  <a:tcPr/>
                </a:tc>
                <a:extLst>
                  <a:ext uri="{0D108BD9-81ED-4DB2-BD59-A6C34878D82A}">
                    <a16:rowId xmlns:a16="http://schemas.microsoft.com/office/drawing/2014/main" val="3302790039"/>
                  </a:ext>
                </a:extLst>
              </a:tr>
              <a:tr h="508640">
                <a:tc>
                  <a:txBody>
                    <a:bodyPr/>
                    <a:lstStyle/>
                    <a:p>
                      <a:r>
                        <a:rPr lang="en-IN" sz="2400" dirty="0">
                          <a:latin typeface="Times New Roman" panose="02020603050405020304" pitchFamily="18" charset="0"/>
                          <a:cs typeface="Times New Roman" panose="02020603050405020304" pitchFamily="18" charset="0"/>
                        </a:rPr>
                        <a:t>11</a:t>
                      </a:r>
                    </a:p>
                  </a:txBody>
                  <a:tcPr/>
                </a:tc>
                <a:tc>
                  <a:txBody>
                    <a:bodyPr/>
                    <a:lstStyle/>
                    <a:p>
                      <a:r>
                        <a:rPr lang="en-IN" sz="2400" dirty="0">
                          <a:latin typeface="Times New Roman" panose="02020603050405020304" pitchFamily="18" charset="0"/>
                          <a:cs typeface="Times New Roman" panose="02020603050405020304" pitchFamily="18" charset="0"/>
                        </a:rPr>
                        <a:t>Mercury (Hg), mg/L, max.</a:t>
                      </a:r>
                    </a:p>
                  </a:txBody>
                  <a:tcPr/>
                </a:tc>
                <a:tc>
                  <a:txBody>
                    <a:bodyPr/>
                    <a:lstStyle/>
                    <a:p>
                      <a:r>
                        <a:rPr lang="en-IN" sz="2400" dirty="0">
                          <a:latin typeface="Times New Roman" panose="02020603050405020304" pitchFamily="18" charset="0"/>
                          <a:cs typeface="Times New Roman" panose="02020603050405020304" pitchFamily="18" charset="0"/>
                        </a:rPr>
                        <a:t>0.001</a:t>
                      </a:r>
                    </a:p>
                  </a:txBody>
                  <a:tcPr/>
                </a:tc>
                <a:extLst>
                  <a:ext uri="{0D108BD9-81ED-4DB2-BD59-A6C34878D82A}">
                    <a16:rowId xmlns:a16="http://schemas.microsoft.com/office/drawing/2014/main" val="2916573082"/>
                  </a:ext>
                </a:extLst>
              </a:tr>
            </a:tbl>
          </a:graphicData>
        </a:graphic>
      </p:graphicFrame>
    </p:spTree>
    <p:extLst>
      <p:ext uri="{BB962C8B-B14F-4D97-AF65-F5344CB8AC3E}">
        <p14:creationId xmlns:p14="http://schemas.microsoft.com/office/powerpoint/2010/main" val="244977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F542-FBB4-420F-AE7B-3FF84DDF2869}"/>
              </a:ext>
            </a:extLst>
          </p:cNvPr>
          <p:cNvSpPr>
            <a:spLocks noGrp="1"/>
          </p:cNvSpPr>
          <p:nvPr>
            <p:ph type="ctrTitle"/>
          </p:nvPr>
        </p:nvSpPr>
        <p:spPr>
          <a:xfrm>
            <a:off x="1524000" y="0"/>
            <a:ext cx="9144000" cy="2560320"/>
          </a:xfrm>
        </p:spPr>
        <p:txBody>
          <a:bodyPr>
            <a:normAutofit fontScale="90000"/>
          </a:bodyPr>
          <a:lstStyle/>
          <a:p>
            <a:r>
              <a:rPr lang="en-US" dirty="0"/>
              <a:t> </a:t>
            </a:r>
            <a:r>
              <a:rPr lang="en-US" sz="3600" dirty="0">
                <a:latin typeface="Algerian" panose="04020705040A02060702" pitchFamily="82" charset="0"/>
              </a:rPr>
              <a:t>Additional tolerances for specific operations  </a:t>
            </a:r>
            <a:br>
              <a:rPr lang="en-US" sz="3600" dirty="0">
                <a:latin typeface="Algerian" panose="04020705040A02060702" pitchFamily="82" charset="0"/>
              </a:rPr>
            </a:br>
            <a:r>
              <a:rPr lang="en-US" sz="3600" dirty="0">
                <a:latin typeface="Algerian" panose="04020705040A02060702" pitchFamily="82" charset="0"/>
              </a:rPr>
              <a:t> </a:t>
            </a:r>
            <a:br>
              <a:rPr lang="en-US" sz="3600" dirty="0">
                <a:latin typeface="Algerian" panose="04020705040A02060702" pitchFamily="82" charset="0"/>
              </a:rPr>
            </a:br>
            <a:r>
              <a:rPr lang="en-US" sz="3600" dirty="0">
                <a:latin typeface="Algerian" panose="04020705040A02060702" pitchFamily="82" charset="0"/>
              </a:rPr>
              <a:t> </a:t>
            </a:r>
            <a:br>
              <a:rPr lang="en-US" sz="3600" dirty="0">
                <a:latin typeface="Algerian" panose="04020705040A02060702" pitchFamily="82" charset="0"/>
              </a:rPr>
            </a:br>
            <a:r>
              <a:rPr lang="en-US" sz="3600" dirty="0">
                <a:latin typeface="Algerian" panose="04020705040A02060702" pitchFamily="82" charset="0"/>
              </a:rPr>
              <a:t> </a:t>
            </a:r>
            <a:endParaRPr lang="en-IN" sz="3600" dirty="0">
              <a:latin typeface="Algerian" panose="04020705040A02060702" pitchFamily="82" charset="0"/>
            </a:endParaRPr>
          </a:p>
        </p:txBody>
      </p:sp>
      <p:graphicFrame>
        <p:nvGraphicFramePr>
          <p:cNvPr id="4" name="Table 4">
            <a:extLst>
              <a:ext uri="{FF2B5EF4-FFF2-40B4-BE49-F238E27FC236}">
                <a16:creationId xmlns:a16="http://schemas.microsoft.com/office/drawing/2014/main" id="{90DD96B4-C385-48A1-81F6-F77DE50D5565}"/>
              </a:ext>
            </a:extLst>
          </p:cNvPr>
          <p:cNvGraphicFramePr>
            <a:graphicFrameLocks noGrp="1"/>
          </p:cNvGraphicFramePr>
          <p:nvPr>
            <p:extLst>
              <p:ext uri="{D42A27DB-BD31-4B8C-83A1-F6EECF244321}">
                <p14:modId xmlns:p14="http://schemas.microsoft.com/office/powerpoint/2010/main" val="3500776176"/>
              </p:ext>
            </p:extLst>
          </p:nvPr>
        </p:nvGraphicFramePr>
        <p:xfrm>
          <a:off x="1524000" y="1388403"/>
          <a:ext cx="9144000" cy="5230447"/>
        </p:xfrm>
        <a:graphic>
          <a:graphicData uri="http://schemas.openxmlformats.org/drawingml/2006/table">
            <a:tbl>
              <a:tblPr firstRow="1" bandRow="1">
                <a:tableStyleId>{5C22544A-7EE6-4342-B048-85BDC9FD1C3A}</a:tableStyleId>
              </a:tblPr>
              <a:tblGrid>
                <a:gridCol w="3287151">
                  <a:extLst>
                    <a:ext uri="{9D8B030D-6E8A-4147-A177-3AD203B41FA5}">
                      <a16:colId xmlns:a16="http://schemas.microsoft.com/office/drawing/2014/main" val="2846627516"/>
                    </a:ext>
                  </a:extLst>
                </a:gridCol>
                <a:gridCol w="1645920">
                  <a:extLst>
                    <a:ext uri="{9D8B030D-6E8A-4147-A177-3AD203B41FA5}">
                      <a16:colId xmlns:a16="http://schemas.microsoft.com/office/drawing/2014/main" val="3168456104"/>
                    </a:ext>
                  </a:extLst>
                </a:gridCol>
                <a:gridCol w="2391507">
                  <a:extLst>
                    <a:ext uri="{9D8B030D-6E8A-4147-A177-3AD203B41FA5}">
                      <a16:colId xmlns:a16="http://schemas.microsoft.com/office/drawing/2014/main" val="753772411"/>
                    </a:ext>
                  </a:extLst>
                </a:gridCol>
                <a:gridCol w="1819422">
                  <a:extLst>
                    <a:ext uri="{9D8B030D-6E8A-4147-A177-3AD203B41FA5}">
                      <a16:colId xmlns:a16="http://schemas.microsoft.com/office/drawing/2014/main" val="3156486237"/>
                    </a:ext>
                  </a:extLst>
                </a:gridCol>
              </a:tblGrid>
              <a:tr h="568527">
                <a:tc>
                  <a:txBody>
                    <a:bodyPr/>
                    <a:lstStyle/>
                    <a:p>
                      <a:r>
                        <a:rPr lang="en-IN" sz="2400" dirty="0">
                          <a:latin typeface="Times New Roman" panose="02020603050405020304" pitchFamily="18" charset="0"/>
                          <a:cs typeface="Times New Roman" panose="02020603050405020304" pitchFamily="18" charset="0"/>
                        </a:rPr>
                        <a:t>Characteristics</a:t>
                      </a:r>
                    </a:p>
                  </a:txBody>
                  <a:tcPr/>
                </a:tc>
                <a:tc gridSpan="3">
                  <a:txBody>
                    <a:bodyPr/>
                    <a:lstStyle/>
                    <a:p>
                      <a:r>
                        <a:rPr lang="en-IN" sz="2400" dirty="0">
                          <a:latin typeface="Times New Roman" panose="02020603050405020304" pitchFamily="18" charset="0"/>
                          <a:cs typeface="Times New Roman" panose="02020603050405020304" pitchFamily="18" charset="0"/>
                        </a:rPr>
                        <a:t>Tolerance for</a:t>
                      </a: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1748553600"/>
                  </a:ext>
                </a:extLst>
              </a:tr>
              <a:tr h="1478170">
                <a:tc>
                  <a:txBody>
                    <a:bodyPr/>
                    <a:lstStyle/>
                    <a:p>
                      <a:r>
                        <a:rPr lang="en-IN" sz="2400" dirty="0">
                          <a:latin typeface="Times New Roman" panose="02020603050405020304" pitchFamily="18" charset="0"/>
                          <a:cs typeface="Times New Roman" panose="02020603050405020304" pitchFamily="18" charset="0"/>
                        </a:rPr>
                        <a:t>Total Hardness (as CaCO3), mg/L, max</a:t>
                      </a:r>
                    </a:p>
                  </a:txBody>
                  <a:tcPr/>
                </a:tc>
                <a:tc>
                  <a:txBody>
                    <a:bodyPr/>
                    <a:lstStyle/>
                    <a:p>
                      <a:r>
                        <a:rPr lang="en-IN" sz="2400" dirty="0">
                          <a:latin typeface="Times New Roman" panose="02020603050405020304" pitchFamily="18" charset="0"/>
                          <a:cs typeface="Times New Roman" panose="02020603050405020304" pitchFamily="18" charset="0"/>
                        </a:rPr>
                        <a:t>Cooling</a:t>
                      </a:r>
                    </a:p>
                  </a:txBody>
                  <a:tcPr/>
                </a:tc>
                <a:tc>
                  <a:txBody>
                    <a:bodyPr/>
                    <a:lstStyle/>
                    <a:p>
                      <a:r>
                        <a:rPr lang="en-IN" sz="2400" dirty="0">
                          <a:latin typeface="Times New Roman" panose="02020603050405020304" pitchFamily="18" charset="0"/>
                          <a:cs typeface="Times New Roman" panose="02020603050405020304" pitchFamily="18" charset="0"/>
                        </a:rPr>
                        <a:t>Washing, flushing and general purpose</a:t>
                      </a:r>
                    </a:p>
                  </a:txBody>
                  <a:tcPr/>
                </a:tc>
                <a:tc>
                  <a:txBody>
                    <a:bodyPr/>
                    <a:lstStyle/>
                    <a:p>
                      <a:r>
                        <a:rPr lang="en-IN" sz="2400" dirty="0">
                          <a:latin typeface="Times New Roman" panose="02020603050405020304" pitchFamily="18" charset="0"/>
                          <a:cs typeface="Times New Roman" panose="02020603050405020304" pitchFamily="18" charset="0"/>
                        </a:rPr>
                        <a:t>Processing</a:t>
                      </a:r>
                    </a:p>
                  </a:txBody>
                  <a:tcPr/>
                </a:tc>
                <a:extLst>
                  <a:ext uri="{0D108BD9-81ED-4DB2-BD59-A6C34878D82A}">
                    <a16:rowId xmlns:a16="http://schemas.microsoft.com/office/drawing/2014/main" val="2695945913"/>
                  </a:ext>
                </a:extLst>
              </a:tr>
              <a:tr h="568527">
                <a:tc>
                  <a:txBody>
                    <a:bodyPr/>
                    <a:lstStyle/>
                    <a:p>
                      <a:endParaRPr lang="en-IN" sz="2400" dirty="0">
                        <a:latin typeface="Times New Roman" panose="02020603050405020304" pitchFamily="18" charset="0"/>
                        <a:cs typeface="Times New Roman" panose="02020603050405020304" pitchFamily="18" charset="0"/>
                      </a:endParaRPr>
                    </a:p>
                  </a:txBody>
                  <a:tcPr/>
                </a:tc>
                <a:tc>
                  <a:txBody>
                    <a:bodyPr/>
                    <a:lstStyle/>
                    <a:p>
                      <a:r>
                        <a:rPr lang="en-IN" sz="2400" dirty="0">
                          <a:latin typeface="Times New Roman" panose="02020603050405020304" pitchFamily="18" charset="0"/>
                          <a:cs typeface="Times New Roman" panose="02020603050405020304" pitchFamily="18" charset="0"/>
                        </a:rPr>
                        <a:t>30</a:t>
                      </a:r>
                    </a:p>
                  </a:txBody>
                  <a:tcPr/>
                </a:tc>
                <a:tc>
                  <a:txBody>
                    <a:bodyPr/>
                    <a:lstStyle/>
                    <a:p>
                      <a:r>
                        <a:rPr lang="en-IN" sz="2400" dirty="0">
                          <a:latin typeface="Times New Roman" panose="02020603050405020304" pitchFamily="18" charset="0"/>
                          <a:cs typeface="Times New Roman" panose="02020603050405020304" pitchFamily="18" charset="0"/>
                        </a:rPr>
                        <a:t>30</a:t>
                      </a:r>
                    </a:p>
                  </a:txBody>
                  <a:tcPr/>
                </a:tc>
                <a:tc>
                  <a:txBody>
                    <a:bodyPr/>
                    <a:lstStyle/>
                    <a:p>
                      <a:r>
                        <a:rPr lang="en-IN" sz="2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850233602"/>
                  </a:ext>
                </a:extLst>
              </a:tr>
              <a:tr h="1023348">
                <a:tc>
                  <a:txBody>
                    <a:bodyPr/>
                    <a:lstStyle/>
                    <a:p>
                      <a:r>
                        <a:rPr lang="en-IN" sz="2400" dirty="0">
                          <a:latin typeface="Times New Roman" panose="02020603050405020304" pitchFamily="18" charset="0"/>
                          <a:cs typeface="Times New Roman" panose="02020603050405020304" pitchFamily="18" charset="0"/>
                        </a:rPr>
                        <a:t>Iron (as Fe), mg/L, max</a:t>
                      </a:r>
                    </a:p>
                  </a:txBody>
                  <a:tcPr/>
                </a:tc>
                <a:tc>
                  <a:txBody>
                    <a:bodyPr/>
                    <a:lstStyle/>
                    <a:p>
                      <a:r>
                        <a:rPr lang="en-IN" sz="2400" dirty="0">
                          <a:latin typeface="Times New Roman" panose="02020603050405020304" pitchFamily="18" charset="0"/>
                          <a:cs typeface="Times New Roman" panose="02020603050405020304" pitchFamily="18" charset="0"/>
                        </a:rPr>
                        <a:t>-</a:t>
                      </a:r>
                    </a:p>
                  </a:txBody>
                  <a:tcPr/>
                </a:tc>
                <a:tc>
                  <a:txBody>
                    <a:bodyPr/>
                    <a:lstStyle/>
                    <a:p>
                      <a:r>
                        <a:rPr lang="en-IN" sz="2400" dirty="0">
                          <a:latin typeface="Times New Roman" panose="02020603050405020304" pitchFamily="18" charset="0"/>
                          <a:cs typeface="Times New Roman" panose="02020603050405020304" pitchFamily="18" charset="0"/>
                        </a:rPr>
                        <a:t>0.1</a:t>
                      </a:r>
                    </a:p>
                  </a:txBody>
                  <a:tcPr/>
                </a:tc>
                <a:tc>
                  <a:txBody>
                    <a:bodyPr/>
                    <a:lstStyle/>
                    <a:p>
                      <a:r>
                        <a:rPr lang="en-IN" sz="2400" dirty="0">
                          <a:latin typeface="Times New Roman" panose="02020603050405020304" pitchFamily="18" charset="0"/>
                          <a:cs typeface="Times New Roman" panose="02020603050405020304" pitchFamily="18" charset="0"/>
                        </a:rPr>
                        <a:t>0.1</a:t>
                      </a:r>
                    </a:p>
                  </a:txBody>
                  <a:tcPr/>
                </a:tc>
                <a:extLst>
                  <a:ext uri="{0D108BD9-81ED-4DB2-BD59-A6C34878D82A}">
                    <a16:rowId xmlns:a16="http://schemas.microsoft.com/office/drawing/2014/main" val="3857148984"/>
                  </a:ext>
                </a:extLst>
              </a:tr>
              <a:tr h="1023348">
                <a:tc>
                  <a:txBody>
                    <a:bodyPr/>
                    <a:lstStyle/>
                    <a:p>
                      <a:r>
                        <a:rPr lang="en-IN" sz="2400" dirty="0">
                          <a:latin typeface="Times New Roman" panose="02020603050405020304" pitchFamily="18" charset="0"/>
                          <a:cs typeface="Times New Roman" panose="02020603050405020304" pitchFamily="18" charset="0"/>
                        </a:rPr>
                        <a:t>Manganese </a:t>
                      </a:r>
                      <a:r>
                        <a:rPr lang="pt-BR" sz="2400" dirty="0">
                          <a:latin typeface="Times New Roman" panose="02020603050405020304" pitchFamily="18" charset="0"/>
                          <a:cs typeface="Times New Roman" panose="02020603050405020304" pitchFamily="18" charset="0"/>
                        </a:rPr>
                        <a:t>(as Mn), mg/L, max</a:t>
                      </a:r>
                      <a:endParaRPr lang="en-IN" sz="2400" dirty="0">
                        <a:latin typeface="Times New Roman" panose="02020603050405020304" pitchFamily="18" charset="0"/>
                        <a:cs typeface="Times New Roman" panose="02020603050405020304" pitchFamily="18" charset="0"/>
                      </a:endParaRPr>
                    </a:p>
                  </a:txBody>
                  <a:tcPr/>
                </a:tc>
                <a:tc>
                  <a:txBody>
                    <a:bodyPr/>
                    <a:lstStyle/>
                    <a:p>
                      <a:r>
                        <a:rPr lang="en-IN" sz="2400" dirty="0">
                          <a:latin typeface="Times New Roman" panose="02020603050405020304" pitchFamily="18" charset="0"/>
                          <a:cs typeface="Times New Roman" panose="02020603050405020304" pitchFamily="18" charset="0"/>
                        </a:rPr>
                        <a:t>-</a:t>
                      </a:r>
                    </a:p>
                  </a:txBody>
                  <a:tcPr/>
                </a:tc>
                <a:tc>
                  <a:txBody>
                    <a:bodyPr/>
                    <a:lstStyle/>
                    <a:p>
                      <a:r>
                        <a:rPr lang="en-IN" sz="2400" dirty="0">
                          <a:latin typeface="Times New Roman" panose="02020603050405020304" pitchFamily="18" charset="0"/>
                          <a:cs typeface="Times New Roman" panose="02020603050405020304" pitchFamily="18" charset="0"/>
                        </a:rPr>
                        <a:t>-</a:t>
                      </a:r>
                    </a:p>
                  </a:txBody>
                  <a:tcPr/>
                </a:tc>
                <a:tc>
                  <a:txBody>
                    <a:bodyPr/>
                    <a:lstStyle/>
                    <a:p>
                      <a:endParaRPr lang="en-IN" sz="24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54853134"/>
                  </a:ext>
                </a:extLst>
              </a:tr>
              <a:tr h="568527">
                <a:tc>
                  <a:txBody>
                    <a:bodyPr/>
                    <a:lstStyle/>
                    <a:p>
                      <a:endParaRPr lang="en-IN" sz="2400">
                        <a:latin typeface="Times New Roman" panose="02020603050405020304" pitchFamily="18" charset="0"/>
                        <a:cs typeface="Times New Roman" panose="02020603050405020304" pitchFamily="18" charset="0"/>
                      </a:endParaRPr>
                    </a:p>
                  </a:txBody>
                  <a:tcPr/>
                </a:tc>
                <a:tc>
                  <a:txBody>
                    <a:bodyPr/>
                    <a:lstStyle/>
                    <a:p>
                      <a:endParaRPr lang="en-IN" sz="2400">
                        <a:latin typeface="Times New Roman" panose="02020603050405020304" pitchFamily="18" charset="0"/>
                        <a:cs typeface="Times New Roman" panose="02020603050405020304" pitchFamily="18" charset="0"/>
                      </a:endParaRPr>
                    </a:p>
                  </a:txBody>
                  <a:tcPr/>
                </a:tc>
                <a:tc>
                  <a:txBody>
                    <a:bodyPr/>
                    <a:lstStyle/>
                    <a:p>
                      <a:endParaRPr lang="en-IN" sz="2400">
                        <a:latin typeface="Times New Roman" panose="02020603050405020304" pitchFamily="18" charset="0"/>
                        <a:cs typeface="Times New Roman" panose="02020603050405020304" pitchFamily="18" charset="0"/>
                      </a:endParaRPr>
                    </a:p>
                  </a:txBody>
                  <a:tcPr/>
                </a:tc>
                <a:tc>
                  <a:txBody>
                    <a:bodyPr/>
                    <a:lstStyle/>
                    <a:p>
                      <a:endParaRPr lang="en-IN"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0970994"/>
                  </a:ext>
                </a:extLst>
              </a:tr>
            </a:tbl>
          </a:graphicData>
        </a:graphic>
      </p:graphicFrame>
    </p:spTree>
    <p:extLst>
      <p:ext uri="{BB962C8B-B14F-4D97-AF65-F5344CB8AC3E}">
        <p14:creationId xmlns:p14="http://schemas.microsoft.com/office/powerpoint/2010/main" val="135571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CC32-1FBD-416C-A242-96B8742E1F9E}"/>
              </a:ext>
            </a:extLst>
          </p:cNvPr>
          <p:cNvSpPr>
            <a:spLocks noGrp="1"/>
          </p:cNvSpPr>
          <p:nvPr>
            <p:ph type="ctrTitle"/>
          </p:nvPr>
        </p:nvSpPr>
        <p:spPr/>
        <p:txBody>
          <a:bodyPr/>
          <a:lstStyle/>
          <a:p>
            <a:r>
              <a:rPr lang="en-IN" dirty="0">
                <a:solidFill>
                  <a:srgbClr val="00B050"/>
                </a:solidFill>
                <a:latin typeface="Algerian" panose="04020705040A02060702" pitchFamily="82" charset="0"/>
              </a:rPr>
              <a:t>Treatments of water</a:t>
            </a:r>
          </a:p>
        </p:txBody>
      </p:sp>
    </p:spTree>
    <p:extLst>
      <p:ext uri="{BB962C8B-B14F-4D97-AF65-F5344CB8AC3E}">
        <p14:creationId xmlns:p14="http://schemas.microsoft.com/office/powerpoint/2010/main" val="2693522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D4A14B7-1A89-4D0F-BDB0-28F505ED76BE}"/>
              </a:ext>
            </a:extLst>
          </p:cNvPr>
          <p:cNvSpPr>
            <a:spLocks noGrp="1"/>
          </p:cNvSpPr>
          <p:nvPr>
            <p:ph type="subTitle" idx="1"/>
          </p:nvPr>
        </p:nvSpPr>
        <p:spPr>
          <a:xfrm>
            <a:off x="1524000" y="998806"/>
            <a:ext cx="9144000" cy="5859194"/>
          </a:xfrm>
        </p:spPr>
        <p:txBody>
          <a:bodyPr>
            <a:normAutofit/>
          </a:bodyPr>
          <a:lstStyle/>
          <a:p>
            <a:pPr marL="342900" indent="-342900" algn="just">
              <a:buFont typeface="Wingdings" panose="05000000000000000000" pitchFamily="2" charset="2"/>
              <a:buChar char="Ø"/>
            </a:pPr>
            <a:r>
              <a:rPr lang="en-US" b="0" i="0" dirty="0">
                <a:effectLst/>
                <a:latin typeface="Times New Roman" panose="02020603050405020304" pitchFamily="18" charset="0"/>
                <a:cs typeface="Times New Roman" panose="02020603050405020304" pitchFamily="18" charset="0"/>
              </a:rPr>
              <a:t>Water treatment is the process of making water suitable or acceptable for an end-use.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b="0" i="0" dirty="0">
                <a:effectLst/>
                <a:latin typeface="Times New Roman" panose="02020603050405020304" pitchFamily="18" charset="0"/>
                <a:cs typeface="Times New Roman" panose="02020603050405020304" pitchFamily="18" charset="0"/>
              </a:rPr>
              <a:t>It removes existing water contaminants and so reduces their concentration that the water becomes fit for its desired application.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b="0" i="0" dirty="0">
                <a:effectLst/>
                <a:latin typeface="Times New Roman" panose="02020603050405020304" pitchFamily="18" charset="0"/>
                <a:cs typeface="Times New Roman" panose="02020603050405020304" pitchFamily="18" charset="0"/>
              </a:rPr>
              <a:t>The amount &amp; type of treatment process (Treatment Train ) depends upon quality of raw water and various standards required after treatment.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82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D384-0B29-44B0-BD2B-B8C1E4D97255}"/>
              </a:ext>
            </a:extLst>
          </p:cNvPr>
          <p:cNvSpPr>
            <a:spLocks noGrp="1"/>
          </p:cNvSpPr>
          <p:nvPr>
            <p:ph type="ctrTitle"/>
          </p:nvPr>
        </p:nvSpPr>
        <p:spPr>
          <a:xfrm>
            <a:off x="1524000" y="1"/>
            <a:ext cx="9144000" cy="872196"/>
          </a:xfrm>
        </p:spPr>
        <p:txBody>
          <a:bodyPr>
            <a:normAutofit/>
          </a:bodyPr>
          <a:lstStyle/>
          <a:p>
            <a:r>
              <a:rPr lang="en-IN" sz="3200" dirty="0">
                <a:solidFill>
                  <a:srgbClr val="FF0000"/>
                </a:solidFill>
                <a:latin typeface="Algerian" panose="04020705040A02060702" pitchFamily="82" charset="0"/>
              </a:rPr>
              <a:t>SOFTENING OF HARD WATER </a:t>
            </a:r>
          </a:p>
        </p:txBody>
      </p:sp>
      <p:sp>
        <p:nvSpPr>
          <p:cNvPr id="3" name="Subtitle 2">
            <a:extLst>
              <a:ext uri="{FF2B5EF4-FFF2-40B4-BE49-F238E27FC236}">
                <a16:creationId xmlns:a16="http://schemas.microsoft.com/office/drawing/2014/main" id="{B796B9FE-DC1C-4478-A99C-0E4640757128}"/>
              </a:ext>
            </a:extLst>
          </p:cNvPr>
          <p:cNvSpPr>
            <a:spLocks noGrp="1"/>
          </p:cNvSpPr>
          <p:nvPr>
            <p:ph type="subTitle" idx="1"/>
          </p:nvPr>
        </p:nvSpPr>
        <p:spPr>
          <a:xfrm>
            <a:off x="1524000" y="984738"/>
            <a:ext cx="9144000" cy="5873261"/>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Dairy and Food processors always treat at least some of the water used in the plants. This is due to the special requirements for use in boilers, cooling towers, heat exchanger and similar equipment.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Treatment of water may be done to control corrosion and formation of scale on equipment, to remove the turbidity caused by solids, to eliminate staining, odor and flavor problems, and also to assure safety for consumption.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Satisfactory procedure for water supply may be inadequate for another. Designing a water treatment system for a food plant must be considered on an individual plant basis. </a:t>
            </a:r>
          </a:p>
        </p:txBody>
      </p:sp>
    </p:spTree>
    <p:extLst>
      <p:ext uri="{BB962C8B-B14F-4D97-AF65-F5344CB8AC3E}">
        <p14:creationId xmlns:p14="http://schemas.microsoft.com/office/powerpoint/2010/main" val="137804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99EF2-0212-4E7A-A1A5-C34E334AD664}"/>
              </a:ext>
            </a:extLst>
          </p:cNvPr>
          <p:cNvSpPr>
            <a:spLocks noGrp="1"/>
          </p:cNvSpPr>
          <p:nvPr>
            <p:ph type="ctrTitle"/>
          </p:nvPr>
        </p:nvSpPr>
        <p:spPr>
          <a:xfrm>
            <a:off x="1524000" y="1"/>
            <a:ext cx="9144000" cy="900331"/>
          </a:xfrm>
        </p:spPr>
        <p:txBody>
          <a:bodyPr>
            <a:normAutofit fontScale="90000"/>
          </a:bodyPr>
          <a:lstStyle/>
          <a:p>
            <a:r>
              <a:rPr lang="en-IN" dirty="0"/>
              <a:t> </a:t>
            </a:r>
            <a:r>
              <a:rPr lang="en-IN" sz="3600" dirty="0">
                <a:solidFill>
                  <a:srgbClr val="FF0000"/>
                </a:solidFill>
                <a:latin typeface="Algerian" panose="04020705040A02060702" pitchFamily="82" charset="0"/>
              </a:rPr>
              <a:t>Turbidity-Solids Removed </a:t>
            </a:r>
          </a:p>
        </p:txBody>
      </p:sp>
      <p:sp>
        <p:nvSpPr>
          <p:cNvPr id="3" name="Subtitle 2">
            <a:extLst>
              <a:ext uri="{FF2B5EF4-FFF2-40B4-BE49-F238E27FC236}">
                <a16:creationId xmlns:a16="http://schemas.microsoft.com/office/drawing/2014/main" id="{67632266-E9F3-4129-9EA5-A04D227E1C2E}"/>
              </a:ext>
            </a:extLst>
          </p:cNvPr>
          <p:cNvSpPr>
            <a:spLocks noGrp="1"/>
          </p:cNvSpPr>
          <p:nvPr>
            <p:ph type="subTitle" idx="1"/>
          </p:nvPr>
        </p:nvSpPr>
        <p:spPr>
          <a:xfrm>
            <a:off x="1524000" y="1012873"/>
            <a:ext cx="9144000" cy="5845125"/>
          </a:xfrm>
        </p:spPr>
        <p:txBody>
          <a:bodyPr>
            <a:normAutofit lnSpcReduction="10000"/>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Turbidity process results from suspended particles in water. The particles may range in size from 100,000 millimicrons in diameter for fine sand to colloidal suspensions with particle sizes between 1 to 200 millimicrons.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produce clear water, removal of particles in colloidal suspension is usually essential.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Since colloidal suspensions are relatively stable, a coagulant is used to cause aggregation of particles of sufficiently high density to promote settling out for clarification.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 inorganic chemicals are used as coagulants are Ferric sulfate, Ferrous sulfate, Filter alum, Sodium aluminate. </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752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EA449-2464-4900-A0F4-4C7D8C175BDB}"/>
              </a:ext>
            </a:extLst>
          </p:cNvPr>
          <p:cNvSpPr>
            <a:spLocks noGrp="1"/>
          </p:cNvSpPr>
          <p:nvPr>
            <p:ph type="ctrTitle"/>
          </p:nvPr>
        </p:nvSpPr>
        <p:spPr>
          <a:xfrm>
            <a:off x="1524000" y="0"/>
            <a:ext cx="9144000" cy="942535"/>
          </a:xfrm>
        </p:spPr>
        <p:txBody>
          <a:bodyPr>
            <a:normAutofit/>
          </a:bodyPr>
          <a:lstStyle/>
          <a:p>
            <a:r>
              <a:rPr lang="en-IN" sz="3200" dirty="0">
                <a:latin typeface="Algerian" panose="04020705040A02060702" pitchFamily="82" charset="0"/>
              </a:rPr>
              <a:t> </a:t>
            </a:r>
            <a:r>
              <a:rPr lang="en-IN" sz="3200" dirty="0">
                <a:solidFill>
                  <a:srgbClr val="FF0000"/>
                </a:solidFill>
                <a:latin typeface="Algerian" panose="04020705040A02060702" pitchFamily="82" charset="0"/>
              </a:rPr>
              <a:t>Softening</a:t>
            </a:r>
            <a:r>
              <a:rPr lang="en-IN" sz="3200" dirty="0">
                <a:latin typeface="Algerian" panose="04020705040A02060702" pitchFamily="82" charset="0"/>
              </a:rPr>
              <a:t> </a:t>
            </a:r>
          </a:p>
        </p:txBody>
      </p:sp>
      <p:sp>
        <p:nvSpPr>
          <p:cNvPr id="3" name="Subtitle 2">
            <a:extLst>
              <a:ext uri="{FF2B5EF4-FFF2-40B4-BE49-F238E27FC236}">
                <a16:creationId xmlns:a16="http://schemas.microsoft.com/office/drawing/2014/main" id="{B397AB8F-E7B9-4B59-BA00-00CE193E49F9}"/>
              </a:ext>
            </a:extLst>
          </p:cNvPr>
          <p:cNvSpPr>
            <a:spLocks noGrp="1"/>
          </p:cNvSpPr>
          <p:nvPr>
            <p:ph type="subTitle" idx="1"/>
          </p:nvPr>
        </p:nvSpPr>
        <p:spPr>
          <a:xfrm>
            <a:off x="1524000" y="1181686"/>
            <a:ext cx="9144000" cy="5676314"/>
          </a:xfrm>
        </p:spPr>
        <p:txBody>
          <a:bodyPr>
            <a:normAutofit fontScale="25000" lnSpcReduction="20000"/>
          </a:bodyPr>
          <a:lstStyle/>
          <a:p>
            <a:pPr marL="342900" indent="-342900" algn="just">
              <a:buFont typeface="Wingdings" panose="05000000000000000000" pitchFamily="2" charset="2"/>
              <a:buChar char="Ø"/>
            </a:pPr>
            <a:r>
              <a:rPr lang="en-US" sz="12800" dirty="0">
                <a:latin typeface="Times New Roman" panose="02020603050405020304" pitchFamily="18" charset="0"/>
                <a:cs typeface="Times New Roman" panose="02020603050405020304" pitchFamily="18" charset="0"/>
              </a:rPr>
              <a:t>Softening of water is done to remove the hardness of water due to deposition of minerals. </a:t>
            </a:r>
          </a:p>
          <a:p>
            <a:pPr algn="just"/>
            <a:endParaRPr lang="en-US" sz="12800" dirty="0">
              <a:latin typeface="Times New Roman" panose="02020603050405020304" pitchFamily="18" charset="0"/>
              <a:cs typeface="Times New Roman" panose="02020603050405020304" pitchFamily="18" charset="0"/>
            </a:endParaRPr>
          </a:p>
          <a:p>
            <a:pPr algn="just"/>
            <a:r>
              <a:rPr lang="en-US" sz="12800" dirty="0">
                <a:latin typeface="Times New Roman" panose="02020603050405020304" pitchFamily="18" charset="0"/>
                <a:cs typeface="Times New Roman" panose="02020603050405020304" pitchFamily="18" charset="0"/>
              </a:rPr>
              <a:t>Different methods are applied for water softening as: </a:t>
            </a:r>
          </a:p>
          <a:p>
            <a:pPr algn="just"/>
            <a:r>
              <a:rPr lang="en-US" sz="12800" dirty="0">
                <a:latin typeface="Times New Roman" panose="02020603050405020304" pitchFamily="18" charset="0"/>
                <a:cs typeface="Times New Roman" panose="02020603050405020304" pitchFamily="18" charset="0"/>
              </a:rPr>
              <a:t> </a:t>
            </a:r>
          </a:p>
          <a:p>
            <a:pPr algn="just"/>
            <a:r>
              <a:rPr lang="en-US" sz="12800" dirty="0">
                <a:latin typeface="Times New Roman" panose="02020603050405020304" pitchFamily="18" charset="0"/>
                <a:cs typeface="Times New Roman" panose="02020603050405020304" pitchFamily="18" charset="0"/>
              </a:rPr>
              <a:t>1. </a:t>
            </a:r>
            <a:r>
              <a:rPr lang="en-US" sz="12800" dirty="0">
                <a:solidFill>
                  <a:srgbClr val="FF0000"/>
                </a:solidFill>
                <a:latin typeface="Times New Roman" panose="02020603050405020304" pitchFamily="18" charset="0"/>
                <a:cs typeface="Times New Roman" panose="02020603050405020304" pitchFamily="18" charset="0"/>
              </a:rPr>
              <a:t>Cold lime method </a:t>
            </a:r>
          </a:p>
          <a:p>
            <a:pPr algn="just"/>
            <a:r>
              <a:rPr lang="en-US" sz="12800" dirty="0">
                <a:solidFill>
                  <a:srgbClr val="FF0000"/>
                </a:solidFill>
                <a:latin typeface="Times New Roman" panose="02020603050405020304" pitchFamily="18" charset="0"/>
                <a:cs typeface="Times New Roman" panose="02020603050405020304" pitchFamily="18" charset="0"/>
              </a:rPr>
              <a:t>2. Base exchange softening method</a:t>
            </a:r>
          </a:p>
          <a:p>
            <a:pPr algn="just"/>
            <a:r>
              <a:rPr lang="en-US" sz="12800" dirty="0">
                <a:solidFill>
                  <a:srgbClr val="FF0000"/>
                </a:solidFill>
                <a:latin typeface="Times New Roman" panose="02020603050405020304" pitchFamily="18" charset="0"/>
                <a:cs typeface="Times New Roman" panose="02020603050405020304" pitchFamily="18" charset="0"/>
              </a:rPr>
              <a:t>3. Demineralizing (Deionizing) water supplies</a:t>
            </a:r>
          </a:p>
          <a:p>
            <a:pPr algn="just"/>
            <a:r>
              <a:rPr lang="en-US" sz="12800" dirty="0">
                <a:solidFill>
                  <a:srgbClr val="FF0000"/>
                </a:solidFill>
                <a:latin typeface="Times New Roman" panose="02020603050405020304" pitchFamily="18" charset="0"/>
                <a:cs typeface="Times New Roman" panose="02020603050405020304" pitchFamily="18" charset="0"/>
              </a:rPr>
              <a:t>4. Filtration</a:t>
            </a:r>
          </a:p>
          <a:p>
            <a:pPr algn="just"/>
            <a:r>
              <a:rPr lang="en-US" sz="12800" dirty="0">
                <a:solidFill>
                  <a:srgbClr val="FF0000"/>
                </a:solidFill>
                <a:latin typeface="Times New Roman" panose="02020603050405020304" pitchFamily="18" charset="0"/>
                <a:cs typeface="Times New Roman" panose="02020603050405020304" pitchFamily="18" charset="0"/>
              </a:rPr>
              <a:t>5. Reverse osmosis (RO) system</a:t>
            </a:r>
          </a:p>
          <a:p>
            <a:pPr algn="just"/>
            <a:endParaRPr lang="en-US" sz="12800" dirty="0">
              <a:latin typeface="Times New Roman" panose="02020603050405020304" pitchFamily="18" charset="0"/>
              <a:cs typeface="Times New Roman" panose="02020603050405020304" pitchFamily="18" charset="0"/>
            </a:endParaRPr>
          </a:p>
          <a:p>
            <a:pPr algn="just"/>
            <a:r>
              <a:rPr lang="en-US" sz="12800" dirty="0">
                <a:latin typeface="Times New Roman" panose="02020603050405020304" pitchFamily="18" charset="0"/>
                <a:cs typeface="Times New Roman" panose="02020603050405020304" pitchFamily="18" charset="0"/>
              </a:rPr>
              <a:t> </a:t>
            </a:r>
            <a:br>
              <a:rPr lang="en-US" sz="12800" dirty="0">
                <a:latin typeface="Times New Roman" panose="02020603050405020304" pitchFamily="18" charset="0"/>
                <a:cs typeface="Times New Roman" panose="02020603050405020304" pitchFamily="18" charset="0"/>
              </a:rPr>
            </a:br>
            <a:endParaRPr lang="en-US" sz="128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94863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79B63-6DBA-4AC1-9D0A-77D58E9939E3}"/>
              </a:ext>
            </a:extLst>
          </p:cNvPr>
          <p:cNvSpPr>
            <a:spLocks noGrp="1"/>
          </p:cNvSpPr>
          <p:nvPr>
            <p:ph type="ctrTitle"/>
          </p:nvPr>
        </p:nvSpPr>
        <p:spPr>
          <a:xfrm>
            <a:off x="1524000" y="0"/>
            <a:ext cx="9144000" cy="604911"/>
          </a:xfrm>
        </p:spPr>
        <p:txBody>
          <a:bodyPr>
            <a:normAutofit/>
          </a:bodyPr>
          <a:lstStyle/>
          <a:p>
            <a:r>
              <a:rPr lang="en-US" sz="2400" dirty="0">
                <a:solidFill>
                  <a:srgbClr val="FF0000"/>
                </a:solidFill>
                <a:latin typeface="Algerian" panose="04020705040A02060702" pitchFamily="82" charset="0"/>
              </a:rPr>
              <a:t>Functions of Water Treatment Units</a:t>
            </a:r>
            <a:endParaRPr lang="en-IN" sz="2400" dirty="0">
              <a:solidFill>
                <a:srgbClr val="FF0000"/>
              </a:solidFill>
              <a:latin typeface="Algerian" panose="04020705040A02060702" pitchFamily="82" charset="0"/>
            </a:endParaRPr>
          </a:p>
        </p:txBody>
      </p:sp>
      <p:graphicFrame>
        <p:nvGraphicFramePr>
          <p:cNvPr id="5" name="Table 4">
            <a:extLst>
              <a:ext uri="{FF2B5EF4-FFF2-40B4-BE49-F238E27FC236}">
                <a16:creationId xmlns:a16="http://schemas.microsoft.com/office/drawing/2014/main" id="{FFCA80AF-3740-4128-9021-E2F5DA2677B5}"/>
              </a:ext>
            </a:extLst>
          </p:cNvPr>
          <p:cNvGraphicFramePr>
            <a:graphicFrameLocks noGrp="1"/>
          </p:cNvGraphicFramePr>
          <p:nvPr>
            <p:extLst>
              <p:ext uri="{D42A27DB-BD31-4B8C-83A1-F6EECF244321}">
                <p14:modId xmlns:p14="http://schemas.microsoft.com/office/powerpoint/2010/main" val="2639262716"/>
              </p:ext>
            </p:extLst>
          </p:nvPr>
        </p:nvGraphicFramePr>
        <p:xfrm>
          <a:off x="1818640" y="729302"/>
          <a:ext cx="8718062" cy="6128697"/>
        </p:xfrm>
        <a:graphic>
          <a:graphicData uri="http://schemas.openxmlformats.org/drawingml/2006/table">
            <a:tbl>
              <a:tblPr firstRow="1" bandRow="1">
                <a:tableStyleId>{5C22544A-7EE6-4342-B048-85BDC9FD1C3A}</a:tableStyleId>
              </a:tblPr>
              <a:tblGrid>
                <a:gridCol w="3667760">
                  <a:extLst>
                    <a:ext uri="{9D8B030D-6E8A-4147-A177-3AD203B41FA5}">
                      <a16:colId xmlns:a16="http://schemas.microsoft.com/office/drawing/2014/main" val="2653008983"/>
                    </a:ext>
                  </a:extLst>
                </a:gridCol>
                <a:gridCol w="5050302">
                  <a:extLst>
                    <a:ext uri="{9D8B030D-6E8A-4147-A177-3AD203B41FA5}">
                      <a16:colId xmlns:a16="http://schemas.microsoft.com/office/drawing/2014/main" val="1314688519"/>
                    </a:ext>
                  </a:extLst>
                </a:gridCol>
              </a:tblGrid>
              <a:tr h="537605">
                <a:tc>
                  <a:txBody>
                    <a:bodyPr/>
                    <a:lstStyle/>
                    <a:p>
                      <a:r>
                        <a:rPr lang="en-IN" sz="2400" b="1" dirty="0">
                          <a:latin typeface="Times New Roman" panose="02020603050405020304" pitchFamily="18" charset="0"/>
                          <a:cs typeface="Times New Roman" panose="02020603050405020304" pitchFamily="18" charset="0"/>
                        </a:rPr>
                        <a:t>Unit Treatment</a:t>
                      </a:r>
                    </a:p>
                  </a:txBody>
                  <a:tcPr/>
                </a:tc>
                <a:tc>
                  <a:txBody>
                    <a:bodyPr/>
                    <a:lstStyle/>
                    <a:p>
                      <a:r>
                        <a:rPr lang="en-IN" sz="2400" b="1" dirty="0">
                          <a:latin typeface="Times New Roman" panose="02020603050405020304" pitchFamily="18" charset="0"/>
                          <a:cs typeface="Times New Roman" panose="02020603050405020304" pitchFamily="18" charset="0"/>
                        </a:rPr>
                        <a:t>Function (Removal)</a:t>
                      </a:r>
                    </a:p>
                  </a:txBody>
                  <a:tcPr/>
                </a:tc>
                <a:extLst>
                  <a:ext uri="{0D108BD9-81ED-4DB2-BD59-A6C34878D82A}">
                    <a16:rowId xmlns:a16="http://schemas.microsoft.com/office/drawing/2014/main" val="132280606"/>
                  </a:ext>
                </a:extLst>
              </a:tr>
              <a:tr h="537605">
                <a:tc>
                  <a:txBody>
                    <a:bodyPr/>
                    <a:lstStyle/>
                    <a:p>
                      <a:r>
                        <a:rPr lang="en-IN" sz="2400" dirty="0">
                          <a:latin typeface="Times New Roman" panose="02020603050405020304" pitchFamily="18" charset="0"/>
                          <a:cs typeface="Times New Roman" panose="02020603050405020304" pitchFamily="18" charset="0"/>
                        </a:rPr>
                        <a:t>Aeration, chemical use</a:t>
                      </a:r>
                    </a:p>
                  </a:txBody>
                  <a:tcPr/>
                </a:tc>
                <a:tc>
                  <a:txBody>
                    <a:bodyPr/>
                    <a:lstStyle/>
                    <a:p>
                      <a:r>
                        <a:rPr lang="en-IN" sz="2400" dirty="0">
                          <a:latin typeface="Times New Roman" panose="02020603050405020304" pitchFamily="18" charset="0"/>
                          <a:cs typeface="Times New Roman" panose="02020603050405020304" pitchFamily="18" charset="0"/>
                        </a:rPr>
                        <a:t>Colour, Odour, Taste</a:t>
                      </a:r>
                    </a:p>
                  </a:txBody>
                  <a:tcPr/>
                </a:tc>
                <a:extLst>
                  <a:ext uri="{0D108BD9-81ED-4DB2-BD59-A6C34878D82A}">
                    <a16:rowId xmlns:a16="http://schemas.microsoft.com/office/drawing/2014/main" val="3916565048"/>
                  </a:ext>
                </a:extLst>
              </a:tr>
              <a:tr h="537605">
                <a:tc>
                  <a:txBody>
                    <a:bodyPr/>
                    <a:lstStyle/>
                    <a:p>
                      <a:r>
                        <a:rPr lang="en-IN" sz="2400" dirty="0">
                          <a:latin typeface="Times New Roman" panose="02020603050405020304" pitchFamily="18" charset="0"/>
                          <a:cs typeface="Times New Roman" panose="02020603050405020304" pitchFamily="18" charset="0"/>
                        </a:rPr>
                        <a:t>Screening</a:t>
                      </a:r>
                    </a:p>
                  </a:txBody>
                  <a:tcPr/>
                </a:tc>
                <a:tc>
                  <a:txBody>
                    <a:bodyPr/>
                    <a:lstStyle/>
                    <a:p>
                      <a:r>
                        <a:rPr lang="en-IN" sz="2400" dirty="0">
                          <a:latin typeface="Times New Roman" panose="02020603050405020304" pitchFamily="18" charset="0"/>
                          <a:cs typeface="Times New Roman" panose="02020603050405020304" pitchFamily="18" charset="0"/>
                        </a:rPr>
                        <a:t>Floating matter</a:t>
                      </a:r>
                    </a:p>
                  </a:txBody>
                  <a:tcPr/>
                </a:tc>
                <a:extLst>
                  <a:ext uri="{0D108BD9-81ED-4DB2-BD59-A6C34878D82A}">
                    <a16:rowId xmlns:a16="http://schemas.microsoft.com/office/drawing/2014/main" val="4126689783"/>
                  </a:ext>
                </a:extLst>
              </a:tr>
              <a:tr h="537605">
                <a:tc>
                  <a:txBody>
                    <a:bodyPr/>
                    <a:lstStyle/>
                    <a:p>
                      <a:r>
                        <a:rPr lang="en-IN" sz="2400" dirty="0">
                          <a:latin typeface="Times New Roman" panose="02020603050405020304" pitchFamily="18" charset="0"/>
                          <a:cs typeface="Times New Roman" panose="02020603050405020304" pitchFamily="18" charset="0"/>
                        </a:rPr>
                        <a:t>Chemical methods</a:t>
                      </a:r>
                    </a:p>
                  </a:txBody>
                  <a:tcPr/>
                </a:tc>
                <a:tc>
                  <a:txBody>
                    <a:bodyPr/>
                    <a:lstStyle/>
                    <a:p>
                      <a:r>
                        <a:rPr lang="en-IN" sz="2400" dirty="0">
                          <a:latin typeface="Times New Roman" panose="02020603050405020304" pitchFamily="18" charset="0"/>
                          <a:cs typeface="Times New Roman" panose="02020603050405020304" pitchFamily="18" charset="0"/>
                        </a:rPr>
                        <a:t>Iron, manganese</a:t>
                      </a:r>
                    </a:p>
                  </a:txBody>
                  <a:tcPr/>
                </a:tc>
                <a:extLst>
                  <a:ext uri="{0D108BD9-81ED-4DB2-BD59-A6C34878D82A}">
                    <a16:rowId xmlns:a16="http://schemas.microsoft.com/office/drawing/2014/main" val="1980411440"/>
                  </a:ext>
                </a:extLst>
              </a:tr>
              <a:tr h="537605">
                <a:tc>
                  <a:txBody>
                    <a:bodyPr/>
                    <a:lstStyle/>
                    <a:p>
                      <a:r>
                        <a:rPr lang="en-IN" sz="2400" dirty="0">
                          <a:latin typeface="Times New Roman" panose="02020603050405020304" pitchFamily="18" charset="0"/>
                          <a:cs typeface="Times New Roman" panose="02020603050405020304" pitchFamily="18" charset="0"/>
                        </a:rPr>
                        <a:t>Softening</a:t>
                      </a:r>
                    </a:p>
                  </a:txBody>
                  <a:tcPr/>
                </a:tc>
                <a:tc>
                  <a:txBody>
                    <a:bodyPr/>
                    <a:lstStyle/>
                    <a:p>
                      <a:r>
                        <a:rPr lang="en-IN" sz="2400" dirty="0">
                          <a:latin typeface="Times New Roman" panose="02020603050405020304" pitchFamily="18" charset="0"/>
                          <a:cs typeface="Times New Roman" panose="02020603050405020304" pitchFamily="18" charset="0"/>
                        </a:rPr>
                        <a:t>Hardness</a:t>
                      </a:r>
                    </a:p>
                  </a:txBody>
                  <a:tcPr/>
                </a:tc>
                <a:extLst>
                  <a:ext uri="{0D108BD9-81ED-4DB2-BD59-A6C34878D82A}">
                    <a16:rowId xmlns:a16="http://schemas.microsoft.com/office/drawing/2014/main" val="3925986044"/>
                  </a:ext>
                </a:extLst>
              </a:tr>
              <a:tr h="537605">
                <a:tc>
                  <a:txBody>
                    <a:bodyPr/>
                    <a:lstStyle/>
                    <a:p>
                      <a:r>
                        <a:rPr lang="en-IN" sz="2400" dirty="0">
                          <a:latin typeface="Times New Roman" panose="02020603050405020304" pitchFamily="18" charset="0"/>
                          <a:cs typeface="Times New Roman" panose="02020603050405020304" pitchFamily="18" charset="0"/>
                        </a:rPr>
                        <a:t>Sedimentation</a:t>
                      </a:r>
                    </a:p>
                  </a:txBody>
                  <a:tcPr/>
                </a:tc>
                <a:tc>
                  <a:txBody>
                    <a:bodyPr/>
                    <a:lstStyle/>
                    <a:p>
                      <a:r>
                        <a:rPr lang="en-IN" sz="2400" dirty="0">
                          <a:latin typeface="Times New Roman" panose="02020603050405020304" pitchFamily="18" charset="0"/>
                          <a:cs typeface="Times New Roman" panose="02020603050405020304" pitchFamily="18" charset="0"/>
                        </a:rPr>
                        <a:t>Suspended matter</a:t>
                      </a:r>
                    </a:p>
                  </a:txBody>
                  <a:tcPr/>
                </a:tc>
                <a:extLst>
                  <a:ext uri="{0D108BD9-81ED-4DB2-BD59-A6C34878D82A}">
                    <a16:rowId xmlns:a16="http://schemas.microsoft.com/office/drawing/2014/main" val="1863906433"/>
                  </a:ext>
                </a:extLst>
              </a:tr>
              <a:tr h="967689">
                <a:tc>
                  <a:txBody>
                    <a:bodyPr/>
                    <a:lstStyle/>
                    <a:p>
                      <a:r>
                        <a:rPr lang="en-IN" sz="2400" dirty="0">
                          <a:latin typeface="Times New Roman" panose="02020603050405020304" pitchFamily="18" charset="0"/>
                          <a:cs typeface="Times New Roman" panose="02020603050405020304" pitchFamily="18" charset="0"/>
                        </a:rPr>
                        <a:t>Coagulation</a:t>
                      </a:r>
                    </a:p>
                  </a:txBody>
                  <a:tcPr/>
                </a:tc>
                <a:tc>
                  <a:txBody>
                    <a:bodyPr/>
                    <a:lstStyle/>
                    <a:p>
                      <a:r>
                        <a:rPr lang="en-IN" sz="2400" dirty="0">
                          <a:latin typeface="Times New Roman" panose="02020603050405020304" pitchFamily="18" charset="0"/>
                          <a:cs typeface="Times New Roman" panose="02020603050405020304" pitchFamily="18" charset="0"/>
                        </a:rPr>
                        <a:t>Suspended matter, a part of colloidal matter and bacteria</a:t>
                      </a:r>
                    </a:p>
                  </a:txBody>
                  <a:tcPr/>
                </a:tc>
                <a:extLst>
                  <a:ext uri="{0D108BD9-81ED-4DB2-BD59-A6C34878D82A}">
                    <a16:rowId xmlns:a16="http://schemas.microsoft.com/office/drawing/2014/main" val="778615272"/>
                  </a:ext>
                </a:extLst>
              </a:tr>
              <a:tr h="967689">
                <a:tc>
                  <a:txBody>
                    <a:bodyPr/>
                    <a:lstStyle/>
                    <a:p>
                      <a:r>
                        <a:rPr lang="en-IN" sz="2400" dirty="0">
                          <a:latin typeface="Times New Roman" panose="02020603050405020304" pitchFamily="18" charset="0"/>
                          <a:cs typeface="Times New Roman" panose="02020603050405020304" pitchFamily="18" charset="0"/>
                        </a:rPr>
                        <a:t>Filtration</a:t>
                      </a:r>
                    </a:p>
                  </a:txBody>
                  <a:tcPr/>
                </a:tc>
                <a:tc>
                  <a:txBody>
                    <a:bodyPr/>
                    <a:lstStyle/>
                    <a:p>
                      <a:r>
                        <a:rPr lang="en-IN" sz="2400" dirty="0">
                          <a:latin typeface="Times New Roman" panose="02020603050405020304" pitchFamily="18" charset="0"/>
                          <a:cs typeface="Times New Roman" panose="02020603050405020304" pitchFamily="18" charset="0"/>
                        </a:rPr>
                        <a:t>Remaining colloidal dissolved matter and bacteria</a:t>
                      </a:r>
                    </a:p>
                  </a:txBody>
                  <a:tcPr/>
                </a:tc>
                <a:extLst>
                  <a:ext uri="{0D108BD9-81ED-4DB2-BD59-A6C34878D82A}">
                    <a16:rowId xmlns:a16="http://schemas.microsoft.com/office/drawing/2014/main" val="2596146802"/>
                  </a:ext>
                </a:extLst>
              </a:tr>
              <a:tr h="967689">
                <a:tc>
                  <a:txBody>
                    <a:bodyPr/>
                    <a:lstStyle/>
                    <a:p>
                      <a:r>
                        <a:rPr lang="en-IN" sz="2400" dirty="0">
                          <a:latin typeface="Times New Roman" panose="02020603050405020304" pitchFamily="18" charset="0"/>
                          <a:cs typeface="Times New Roman" panose="02020603050405020304" pitchFamily="18" charset="0"/>
                        </a:rPr>
                        <a:t>Disinfection</a:t>
                      </a:r>
                    </a:p>
                  </a:txBody>
                  <a:tcPr/>
                </a:tc>
                <a:tc>
                  <a:txBody>
                    <a:bodyPr/>
                    <a:lstStyle/>
                    <a:p>
                      <a:r>
                        <a:rPr lang="en-IN" sz="2400" dirty="0">
                          <a:latin typeface="Times New Roman" panose="02020603050405020304" pitchFamily="18" charset="0"/>
                          <a:cs typeface="Times New Roman" panose="02020603050405020304" pitchFamily="18" charset="0"/>
                        </a:rPr>
                        <a:t>Pathogenic bacteria, Organic matter and reducing substance</a:t>
                      </a:r>
                    </a:p>
                  </a:txBody>
                  <a:tcPr/>
                </a:tc>
                <a:extLst>
                  <a:ext uri="{0D108BD9-81ED-4DB2-BD59-A6C34878D82A}">
                    <a16:rowId xmlns:a16="http://schemas.microsoft.com/office/drawing/2014/main" val="2833070362"/>
                  </a:ext>
                </a:extLst>
              </a:tr>
            </a:tbl>
          </a:graphicData>
        </a:graphic>
      </p:graphicFrame>
    </p:spTree>
    <p:extLst>
      <p:ext uri="{BB962C8B-B14F-4D97-AF65-F5344CB8AC3E}">
        <p14:creationId xmlns:p14="http://schemas.microsoft.com/office/powerpoint/2010/main" val="3277009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DF7C-2461-4923-A1F4-E393339F7B1B}"/>
              </a:ext>
            </a:extLst>
          </p:cNvPr>
          <p:cNvSpPr>
            <a:spLocks noGrp="1"/>
          </p:cNvSpPr>
          <p:nvPr>
            <p:ph type="ctrTitle"/>
          </p:nvPr>
        </p:nvSpPr>
        <p:spPr>
          <a:xfrm>
            <a:off x="1524000" y="0"/>
            <a:ext cx="9144000" cy="1322363"/>
          </a:xfrm>
        </p:spPr>
        <p:txBody>
          <a:bodyPr>
            <a:normAutofit/>
          </a:bodyPr>
          <a:lstStyle/>
          <a:p>
            <a:r>
              <a:rPr lang="en-US" sz="3200" dirty="0">
                <a:solidFill>
                  <a:srgbClr val="FF0000"/>
                </a:solidFill>
                <a:latin typeface="Aharoni" panose="02010803020104030203" pitchFamily="2" charset="-79"/>
                <a:cs typeface="Aharoni" panose="02010803020104030203" pitchFamily="2" charset="-79"/>
              </a:rPr>
              <a:t>1. Cold lime method </a:t>
            </a:r>
            <a:br>
              <a:rPr lang="en-US" sz="3200" dirty="0">
                <a:latin typeface="Aharoni" panose="02010803020104030203" pitchFamily="2" charset="-79"/>
                <a:cs typeface="Aharoni" panose="02010803020104030203" pitchFamily="2" charset="-79"/>
              </a:rPr>
            </a:br>
            <a:endParaRPr lang="en-IN" sz="3200"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DE4DBBE0-335E-45F6-BF0C-2E69ABB9D4EA}"/>
              </a:ext>
            </a:extLst>
          </p:cNvPr>
          <p:cNvSpPr>
            <a:spLocks noGrp="1"/>
          </p:cNvSpPr>
          <p:nvPr>
            <p:ph type="subTitle" idx="1"/>
          </p:nvPr>
        </p:nvSpPr>
        <p:spPr>
          <a:xfrm>
            <a:off x="1524000" y="1322363"/>
            <a:ext cx="9144000" cy="5535637"/>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Many municipal water treatment plants use the cold lime softening method.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this method, calcium oxide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is added to the hard water to form calcium hydroxide, which reacts with magnesium and calcium bicarbonates and free CO2 to form insoluble calcium carbonate and magnesium hydroxide.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Magnesium hydroxide is used a good flocculating agent which aids in precipitating the calcium carbonate particles.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treatment will usually result in water with about 70 to 85 ppm of calcium (4 to 5 grains per gallon) when discharged from the final filtration unit.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Sand and gravel filters are commonly used for removing the precipitated salts by the cold lime softening method.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5593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B970-BEE9-48CA-84CB-C0155CED4BB3}"/>
              </a:ext>
            </a:extLst>
          </p:cNvPr>
          <p:cNvSpPr>
            <a:spLocks noGrp="1"/>
          </p:cNvSpPr>
          <p:nvPr>
            <p:ph type="ctrTitle"/>
          </p:nvPr>
        </p:nvSpPr>
        <p:spPr>
          <a:xfrm>
            <a:off x="1524000" y="1"/>
            <a:ext cx="9144000" cy="1097279"/>
          </a:xfrm>
        </p:spPr>
        <p:txBody>
          <a:bodyPr>
            <a:normAutofit/>
          </a:bodyPr>
          <a:lstStyle/>
          <a:p>
            <a:r>
              <a:rPr lang="en-IN" sz="3200" dirty="0">
                <a:latin typeface="Algerian" panose="04020705040A02060702" pitchFamily="82" charset="0"/>
              </a:rPr>
              <a:t>Contents</a:t>
            </a:r>
          </a:p>
        </p:txBody>
      </p:sp>
      <p:sp>
        <p:nvSpPr>
          <p:cNvPr id="3" name="Subtitle 2">
            <a:extLst>
              <a:ext uri="{FF2B5EF4-FFF2-40B4-BE49-F238E27FC236}">
                <a16:creationId xmlns:a16="http://schemas.microsoft.com/office/drawing/2014/main" id="{962737C1-CE6F-48DA-9273-099B5EFDFFE6}"/>
              </a:ext>
            </a:extLst>
          </p:cNvPr>
          <p:cNvSpPr>
            <a:spLocks noGrp="1"/>
          </p:cNvSpPr>
          <p:nvPr>
            <p:ph type="subTitle" idx="1"/>
          </p:nvPr>
        </p:nvSpPr>
        <p:spPr>
          <a:xfrm>
            <a:off x="1709530" y="1655764"/>
            <a:ext cx="8767860" cy="5012322"/>
          </a:xfrm>
        </p:spPr>
        <p:txBody>
          <a:bodyPr>
            <a:normAutofit/>
          </a:bodyPr>
          <a:lstStyle/>
          <a:p>
            <a:pPr marL="457200" indent="-457200" algn="just">
              <a:buAutoNum type="arabicPeriod"/>
            </a:pPr>
            <a:r>
              <a:rPr lang="en-IN" dirty="0">
                <a:latin typeface="Times New Roman" panose="02020603050405020304" pitchFamily="18" charset="0"/>
                <a:cs typeface="Times New Roman" panose="02020603050405020304" pitchFamily="18" charset="0"/>
              </a:rPr>
              <a:t>Introduction</a:t>
            </a:r>
          </a:p>
          <a:p>
            <a:pPr marL="457200" indent="-457200" algn="just">
              <a:buAutoNum type="arabicPeriod"/>
            </a:pPr>
            <a:r>
              <a:rPr lang="en-IN" dirty="0">
                <a:latin typeface="Times New Roman" panose="02020603050405020304" pitchFamily="18" charset="0"/>
                <a:cs typeface="Times New Roman" panose="02020603050405020304" pitchFamily="18" charset="0"/>
              </a:rPr>
              <a:t>Types of Water</a:t>
            </a:r>
          </a:p>
          <a:p>
            <a:pPr marL="457200" indent="-457200" algn="just">
              <a:buAutoNum type="arabicPeriod"/>
            </a:pPr>
            <a:r>
              <a:rPr lang="en-IN" dirty="0">
                <a:latin typeface="Times New Roman" panose="02020603050405020304" pitchFamily="18" charset="0"/>
                <a:cs typeface="Times New Roman" panose="02020603050405020304" pitchFamily="18" charset="0"/>
              </a:rPr>
              <a:t>Treatments of water </a:t>
            </a:r>
          </a:p>
          <a:p>
            <a:pPr algn="just"/>
            <a:r>
              <a:rPr lang="en-US" dirty="0">
                <a:latin typeface="Times New Roman" panose="02020603050405020304" pitchFamily="18" charset="0"/>
                <a:cs typeface="Times New Roman" panose="02020603050405020304" pitchFamily="18" charset="0"/>
              </a:rPr>
              <a:t>a. Cold lime method </a:t>
            </a:r>
          </a:p>
          <a:p>
            <a:pPr algn="just"/>
            <a:r>
              <a:rPr lang="en-US" dirty="0">
                <a:latin typeface="Times New Roman" panose="02020603050405020304" pitchFamily="18" charset="0"/>
                <a:cs typeface="Times New Roman" panose="02020603050405020304" pitchFamily="18" charset="0"/>
              </a:rPr>
              <a:t>b. Base exchange softening method</a:t>
            </a:r>
          </a:p>
          <a:p>
            <a:pPr algn="just"/>
            <a:r>
              <a:rPr lang="en-US" dirty="0">
                <a:latin typeface="Times New Roman" panose="02020603050405020304" pitchFamily="18" charset="0"/>
                <a:cs typeface="Times New Roman" panose="02020603050405020304" pitchFamily="18" charset="0"/>
              </a:rPr>
              <a:t>c. Demineralizing (Deionizing) water supplies</a:t>
            </a:r>
          </a:p>
          <a:p>
            <a:pPr algn="just"/>
            <a:r>
              <a:rPr lang="en-US" dirty="0">
                <a:latin typeface="Times New Roman" panose="02020603050405020304" pitchFamily="18" charset="0"/>
                <a:cs typeface="Times New Roman" panose="02020603050405020304" pitchFamily="18" charset="0"/>
              </a:rPr>
              <a:t>c. Filtration</a:t>
            </a:r>
          </a:p>
          <a:p>
            <a:pPr algn="just"/>
            <a:r>
              <a:rPr lang="en-US" dirty="0">
                <a:latin typeface="Times New Roman" panose="02020603050405020304" pitchFamily="18" charset="0"/>
                <a:cs typeface="Times New Roman" panose="02020603050405020304" pitchFamily="18" charset="0"/>
              </a:rPr>
              <a:t>d. Reverse osmosis systems</a:t>
            </a:r>
          </a:p>
          <a:p>
            <a:pPr algn="just"/>
            <a:r>
              <a:rPr lang="en-US" dirty="0">
                <a:latin typeface="Times New Roman" panose="02020603050405020304" pitchFamily="18" charset="0"/>
                <a:cs typeface="Times New Roman" panose="02020603050405020304" pitchFamily="18" charset="0"/>
              </a:rPr>
              <a:t>4. Chlorination</a:t>
            </a:r>
          </a:p>
          <a:p>
            <a:pPr algn="just"/>
            <a:r>
              <a:rPr lang="en-US" dirty="0">
                <a:latin typeface="Times New Roman" panose="02020603050405020304" pitchFamily="18" charset="0"/>
                <a:cs typeface="Times New Roman" panose="02020603050405020304" pitchFamily="18" charset="0"/>
              </a:rPr>
              <a:t>5. Conclusion</a:t>
            </a:r>
          </a:p>
          <a:p>
            <a:endParaRPr lang="en-US" dirty="0"/>
          </a:p>
          <a:p>
            <a:pPr marL="457200" indent="-457200">
              <a:buAutoNum type="arabicPeriod"/>
            </a:pPr>
            <a:endParaRPr lang="en-IN" dirty="0"/>
          </a:p>
          <a:p>
            <a:pPr marL="457200" indent="-457200">
              <a:buAutoNum type="arabicPeriod"/>
            </a:pPr>
            <a:endParaRPr lang="en-IN" dirty="0"/>
          </a:p>
        </p:txBody>
      </p:sp>
    </p:spTree>
    <p:extLst>
      <p:ext uri="{BB962C8B-B14F-4D97-AF65-F5344CB8AC3E}">
        <p14:creationId xmlns:p14="http://schemas.microsoft.com/office/powerpoint/2010/main" val="3011917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F95C1-467F-4CBE-966E-1E359DE40508}"/>
              </a:ext>
            </a:extLst>
          </p:cNvPr>
          <p:cNvSpPr>
            <a:spLocks noGrp="1"/>
          </p:cNvSpPr>
          <p:nvPr>
            <p:ph type="ctrTitle"/>
          </p:nvPr>
        </p:nvSpPr>
        <p:spPr>
          <a:xfrm>
            <a:off x="1524000" y="1"/>
            <a:ext cx="9144000" cy="1655762"/>
          </a:xfrm>
        </p:spPr>
        <p:txBody>
          <a:bodyPr>
            <a:normAutofit/>
          </a:bodyPr>
          <a:lstStyle/>
          <a:p>
            <a:r>
              <a:rPr lang="en-IN" sz="3600" dirty="0">
                <a:latin typeface="Algerian" panose="04020705040A02060702" pitchFamily="82" charset="0"/>
              </a:rPr>
              <a:t>2. </a:t>
            </a:r>
            <a:r>
              <a:rPr lang="en-IN" sz="3600" dirty="0">
                <a:solidFill>
                  <a:srgbClr val="FF0000"/>
                </a:solidFill>
                <a:latin typeface="Algerian" panose="04020705040A02060702" pitchFamily="82" charset="0"/>
              </a:rPr>
              <a:t>Base exchange softening method </a:t>
            </a:r>
            <a:br>
              <a:rPr lang="en-IN" dirty="0"/>
            </a:br>
            <a:endParaRPr lang="en-IN" dirty="0"/>
          </a:p>
        </p:txBody>
      </p:sp>
      <p:sp>
        <p:nvSpPr>
          <p:cNvPr id="3" name="Subtitle 2">
            <a:extLst>
              <a:ext uri="{FF2B5EF4-FFF2-40B4-BE49-F238E27FC236}">
                <a16:creationId xmlns:a16="http://schemas.microsoft.com/office/drawing/2014/main" id="{2338D90F-FE56-4600-A109-25DCC138B24C}"/>
              </a:ext>
            </a:extLst>
          </p:cNvPr>
          <p:cNvSpPr>
            <a:spLocks noGrp="1"/>
          </p:cNvSpPr>
          <p:nvPr>
            <p:ph type="subTitle" idx="1"/>
          </p:nvPr>
        </p:nvSpPr>
        <p:spPr>
          <a:xfrm>
            <a:off x="1524000" y="928467"/>
            <a:ext cx="9144000" cy="5929531"/>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Most food plants uses the base-exchange process for softening the water for cleaning and other uses. </a:t>
            </a:r>
          </a:p>
          <a:p>
            <a:pPr marL="342900" indent="-342900"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main materials used in the ion exchange are natural or synthetic zeolites which often are hydrous silicate or styrene based resins. </a:t>
            </a:r>
          </a:p>
          <a:p>
            <a:pPr marL="342900" indent="-342900"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Mostly Sodium zeolite softening is use of ion exchange. </a:t>
            </a:r>
          </a:p>
          <a:p>
            <a:pPr marL="342900" indent="-342900"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zeolite softening, water containing scale-forming ions, like calcium and magnesium, it passes through a resin bed containing strong Acid Cation resin in the sodium form. </a:t>
            </a:r>
          </a:p>
          <a:p>
            <a:pPr marL="342900" indent="-342900"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Softening water with a sodium cycle ion-exchanger is most commonly found in processing plants.</a:t>
            </a:r>
            <a:endParaRPr lang="en-IN" dirty="0"/>
          </a:p>
        </p:txBody>
      </p:sp>
    </p:spTree>
    <p:extLst>
      <p:ext uri="{BB962C8B-B14F-4D97-AF65-F5344CB8AC3E}">
        <p14:creationId xmlns:p14="http://schemas.microsoft.com/office/powerpoint/2010/main" val="218850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DBCC-CFED-4F47-9A5A-E835BBA07DF2}"/>
              </a:ext>
            </a:extLst>
          </p:cNvPr>
          <p:cNvSpPr>
            <a:spLocks noGrp="1"/>
          </p:cNvSpPr>
          <p:nvPr>
            <p:ph type="ctrTitle"/>
          </p:nvPr>
        </p:nvSpPr>
        <p:spPr>
          <a:xfrm>
            <a:off x="1524000" y="1"/>
            <a:ext cx="9144000" cy="1406768"/>
          </a:xfrm>
        </p:spPr>
        <p:txBody>
          <a:bodyPr>
            <a:noAutofit/>
          </a:bodyPr>
          <a:lstStyle/>
          <a:p>
            <a:r>
              <a:rPr lang="en-US" sz="2800" dirty="0">
                <a:latin typeface="Algerian" panose="04020705040A02060702" pitchFamily="82" charset="0"/>
              </a:rPr>
              <a:t>3. </a:t>
            </a:r>
            <a:r>
              <a:rPr lang="en-US" sz="2800" dirty="0">
                <a:solidFill>
                  <a:srgbClr val="FF0000"/>
                </a:solidFill>
                <a:latin typeface="Algerian" panose="04020705040A02060702" pitchFamily="82" charset="0"/>
              </a:rPr>
              <a:t>Demineralizing (Deionizing) water supplies  </a:t>
            </a:r>
            <a:br>
              <a:rPr lang="en-US" sz="2800" dirty="0">
                <a:latin typeface="Algerian" panose="04020705040A02060702" pitchFamily="82" charset="0"/>
              </a:rPr>
            </a:br>
            <a:endParaRPr lang="en-IN" sz="2800" dirty="0">
              <a:latin typeface="Algerian" panose="04020705040A02060702" pitchFamily="82" charset="0"/>
            </a:endParaRPr>
          </a:p>
        </p:txBody>
      </p:sp>
      <p:sp>
        <p:nvSpPr>
          <p:cNvPr id="3" name="Subtitle 2">
            <a:extLst>
              <a:ext uri="{FF2B5EF4-FFF2-40B4-BE49-F238E27FC236}">
                <a16:creationId xmlns:a16="http://schemas.microsoft.com/office/drawing/2014/main" id="{FB339FD5-0363-4099-B258-91AA15B71D4D}"/>
              </a:ext>
            </a:extLst>
          </p:cNvPr>
          <p:cNvSpPr>
            <a:spLocks noGrp="1"/>
          </p:cNvSpPr>
          <p:nvPr>
            <p:ph type="subTitle" idx="1"/>
          </p:nvPr>
        </p:nvSpPr>
        <p:spPr>
          <a:xfrm>
            <a:off x="1524000" y="1153551"/>
            <a:ext cx="9144000" cy="5704447"/>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demineralized (deionized) water treatments are used for beverage industry.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Several variations are found in demineralization systems depending on the analysis of the untreated water and the desired purity of the treated water.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Systems for demineralizing water are basically of two types- multi-bed and mixed-bed.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Mixed-bed units offer the advantage of less space required, and they will also produce high quality water.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Multi-bed and mixed-bed ion ex-changers are sometimes sequenced into a system to produce very high quality demineralized water.  </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655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1045-BF56-4134-A21A-649B8A46525C}"/>
              </a:ext>
            </a:extLst>
          </p:cNvPr>
          <p:cNvSpPr>
            <a:spLocks noGrp="1"/>
          </p:cNvSpPr>
          <p:nvPr>
            <p:ph type="ctrTitle"/>
          </p:nvPr>
        </p:nvSpPr>
        <p:spPr>
          <a:xfrm>
            <a:off x="1524000" y="0"/>
            <a:ext cx="9144000" cy="1772529"/>
          </a:xfrm>
        </p:spPr>
        <p:txBody>
          <a:bodyPr>
            <a:normAutofit/>
          </a:bodyPr>
          <a:lstStyle/>
          <a:p>
            <a:r>
              <a:rPr lang="en-US" sz="3600" dirty="0">
                <a:latin typeface="Algerian" panose="04020705040A02060702" pitchFamily="82" charset="0"/>
              </a:rPr>
              <a:t>4. </a:t>
            </a:r>
            <a:r>
              <a:rPr lang="en-US" sz="3600" dirty="0">
                <a:solidFill>
                  <a:srgbClr val="FF0000"/>
                </a:solidFill>
                <a:latin typeface="Algerian" panose="04020705040A02060702" pitchFamily="82" charset="0"/>
              </a:rPr>
              <a:t>Filtration </a:t>
            </a:r>
            <a:br>
              <a:rPr lang="en-US" dirty="0">
                <a:solidFill>
                  <a:srgbClr val="FF0000"/>
                </a:solidFill>
              </a:rPr>
            </a:br>
            <a:endParaRPr lang="en-IN" dirty="0">
              <a:solidFill>
                <a:srgbClr val="FF0000"/>
              </a:solidFill>
            </a:endParaRPr>
          </a:p>
        </p:txBody>
      </p:sp>
      <p:sp>
        <p:nvSpPr>
          <p:cNvPr id="3" name="Subtitle 2">
            <a:extLst>
              <a:ext uri="{FF2B5EF4-FFF2-40B4-BE49-F238E27FC236}">
                <a16:creationId xmlns:a16="http://schemas.microsoft.com/office/drawing/2014/main" id="{3263AA65-9C4A-41D9-B638-4F9BCB2E2228}"/>
              </a:ext>
            </a:extLst>
          </p:cNvPr>
          <p:cNvSpPr>
            <a:spLocks noGrp="1"/>
          </p:cNvSpPr>
          <p:nvPr>
            <p:ph type="subTitle" idx="1"/>
          </p:nvPr>
        </p:nvSpPr>
        <p:spPr>
          <a:xfrm>
            <a:off x="1524000" y="900332"/>
            <a:ext cx="9144000" cy="5957669"/>
          </a:xfrm>
        </p:spPr>
        <p:txBody>
          <a:bodyPr>
            <a:normAutofit/>
          </a:bodyPr>
          <a:lstStyle/>
          <a:p>
            <a:pPr marL="342900" indent="-342900" algn="just">
              <a:buFont typeface="Wingdings" panose="05000000000000000000" pitchFamily="2" charset="2"/>
              <a:buChar char="Ø"/>
            </a:pPr>
            <a:r>
              <a:rPr lang="en-US" dirty="0"/>
              <a:t> </a:t>
            </a:r>
            <a:r>
              <a:rPr lang="en-US" dirty="0">
                <a:latin typeface="Times New Roman" panose="02020603050405020304" pitchFamily="18" charset="0"/>
                <a:cs typeface="Times New Roman" panose="02020603050405020304" pitchFamily="18" charset="0"/>
              </a:rPr>
              <a:t>Filtering is almost common methods in a water treatment system.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many cases, water is filtered before </a:t>
            </a:r>
            <a:r>
              <a:rPr lang="en-US" dirty="0">
                <a:solidFill>
                  <a:srgbClr val="FF0000"/>
                </a:solidFill>
                <a:latin typeface="Times New Roman" panose="02020603050405020304" pitchFamily="18" charset="0"/>
                <a:cs typeface="Times New Roman" panose="02020603050405020304" pitchFamily="18" charset="0"/>
              </a:rPr>
              <a:t>softening or demineralizing process</a:t>
            </a:r>
            <a:r>
              <a:rPr lang="en-US" dirty="0">
                <a:latin typeface="Times New Roman" panose="02020603050405020304" pitchFamily="18" charset="0"/>
                <a:cs typeface="Times New Roman" panose="02020603050405020304" pitchFamily="18" charset="0"/>
              </a:rPr>
              <a:t>. It depending upon the system and quality of water desired, the final step may be filtration.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Large water treatment plants for municipalities will regularly use by </a:t>
            </a:r>
            <a:r>
              <a:rPr lang="en-US" dirty="0">
                <a:solidFill>
                  <a:srgbClr val="FF0000"/>
                </a:solidFill>
                <a:latin typeface="Times New Roman" panose="02020603050405020304" pitchFamily="18" charset="0"/>
                <a:cs typeface="Times New Roman" panose="02020603050405020304" pitchFamily="18" charset="0"/>
              </a:rPr>
              <a:t>gravity type filters.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Generally, food processing plants will usually find the enclosed </a:t>
            </a:r>
            <a:r>
              <a:rPr lang="en-US" dirty="0">
                <a:solidFill>
                  <a:srgbClr val="FF0000"/>
                </a:solidFill>
                <a:latin typeface="Times New Roman" panose="02020603050405020304" pitchFamily="18" charset="0"/>
                <a:cs typeface="Times New Roman" panose="02020603050405020304" pitchFamily="18" charset="0"/>
              </a:rPr>
              <a:t>pressure type filters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with</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more satisfactory.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27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15D4-770E-4965-A893-69D47246DE0E}"/>
              </a:ext>
            </a:extLst>
          </p:cNvPr>
          <p:cNvSpPr>
            <a:spLocks noGrp="1"/>
          </p:cNvSpPr>
          <p:nvPr>
            <p:ph type="ctrTitle"/>
          </p:nvPr>
        </p:nvSpPr>
        <p:spPr>
          <a:xfrm>
            <a:off x="1524000" y="1"/>
            <a:ext cx="9144000" cy="829994"/>
          </a:xfrm>
        </p:spPr>
        <p:txBody>
          <a:bodyPr>
            <a:normAutofit/>
          </a:bodyPr>
          <a:lstStyle/>
          <a:p>
            <a:r>
              <a:rPr lang="en-US" sz="3200" dirty="0">
                <a:latin typeface="Algerian" panose="04020705040A02060702" pitchFamily="82" charset="0"/>
              </a:rPr>
              <a:t>5.</a:t>
            </a:r>
            <a:r>
              <a:rPr lang="en-US" sz="3200" dirty="0">
                <a:solidFill>
                  <a:srgbClr val="FF0000"/>
                </a:solidFill>
                <a:latin typeface="Algerian" panose="04020705040A02060702" pitchFamily="82" charset="0"/>
              </a:rPr>
              <a:t>Reverse osmosis systems</a:t>
            </a:r>
            <a:endParaRPr lang="en-IN" sz="3200" dirty="0">
              <a:solidFill>
                <a:srgbClr val="FF0000"/>
              </a:solidFill>
              <a:latin typeface="Algerian" panose="04020705040A02060702" pitchFamily="82" charset="0"/>
            </a:endParaRPr>
          </a:p>
        </p:txBody>
      </p:sp>
      <p:sp>
        <p:nvSpPr>
          <p:cNvPr id="3" name="Subtitle 2">
            <a:extLst>
              <a:ext uri="{FF2B5EF4-FFF2-40B4-BE49-F238E27FC236}">
                <a16:creationId xmlns:a16="http://schemas.microsoft.com/office/drawing/2014/main" id="{C8EFAE6F-990A-4576-91D3-B498A9DC73D7}"/>
              </a:ext>
            </a:extLst>
          </p:cNvPr>
          <p:cNvSpPr>
            <a:spLocks noGrp="1"/>
          </p:cNvSpPr>
          <p:nvPr>
            <p:ph type="subTitle" idx="1"/>
          </p:nvPr>
        </p:nvSpPr>
        <p:spPr>
          <a:xfrm>
            <a:off x="1524000" y="829995"/>
            <a:ext cx="9144000" cy="6028005"/>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The reverse osmosis (RO) technology is advancing rapidly.</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Reverse osmosis separates one component of a solution from another by placing the solution under pressure against a semi permeable membrane.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Normally the pores of the semi permeable membranes used in RO are 5 to 20 Angstrom units (5 to 20 x 10-8 cm) in diameter.</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 number of membranes have been developed, and generally cellulose acetate is used.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Reverse osmosis is a method of purifying water to a high degree, especially when used in conjunction with a prefilter and an ion-exchanger. </a:t>
            </a:r>
          </a:p>
          <a:p>
            <a:pPr algn="just"/>
            <a:r>
              <a:rPr lang="en-US" dirty="0">
                <a:solidFill>
                  <a:srgbClr val="FF0000"/>
                </a:solidFill>
                <a:latin typeface="Times New Roman" panose="02020603050405020304" pitchFamily="18" charset="0"/>
                <a:cs typeface="Times New Roman" panose="02020603050405020304" pitchFamily="18" charset="0"/>
              </a:rPr>
              <a:t>Advantages-</a:t>
            </a:r>
          </a:p>
          <a:p>
            <a:pPr algn="just"/>
            <a:r>
              <a:rPr lang="en-US" dirty="0">
                <a:latin typeface="Times New Roman" panose="02020603050405020304" pitchFamily="18" charset="0"/>
                <a:cs typeface="Times New Roman" panose="02020603050405020304" pitchFamily="18" charset="0"/>
              </a:rPr>
              <a:t>Chemicals are unnecessary, membrane life is normally 1-3 years, low maintenance requirements, pressure is the only energy requirement.</a:t>
            </a:r>
          </a:p>
        </p:txBody>
      </p:sp>
    </p:spTree>
    <p:extLst>
      <p:ext uri="{BB962C8B-B14F-4D97-AF65-F5344CB8AC3E}">
        <p14:creationId xmlns:p14="http://schemas.microsoft.com/office/powerpoint/2010/main" val="3443285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1D69-6C2D-4DCF-B3EB-C3F6D979B78A}"/>
              </a:ext>
            </a:extLst>
          </p:cNvPr>
          <p:cNvSpPr>
            <a:spLocks noGrp="1"/>
          </p:cNvSpPr>
          <p:nvPr>
            <p:ph type="ctrTitle"/>
          </p:nvPr>
        </p:nvSpPr>
        <p:spPr>
          <a:xfrm>
            <a:off x="1524000" y="0"/>
            <a:ext cx="9144000" cy="1237957"/>
          </a:xfrm>
        </p:spPr>
        <p:txBody>
          <a:bodyPr>
            <a:normAutofit/>
          </a:bodyPr>
          <a:lstStyle/>
          <a:p>
            <a:r>
              <a:rPr lang="en-US" sz="3200" dirty="0">
                <a:solidFill>
                  <a:srgbClr val="FF0000"/>
                </a:solidFill>
                <a:latin typeface="Algerian" panose="04020705040A02060702" pitchFamily="82" charset="0"/>
                <a:cs typeface="Times New Roman" panose="02020603050405020304" pitchFamily="18" charset="0"/>
              </a:rPr>
              <a:t>Chlorination of Water Supplies </a:t>
            </a:r>
            <a:br>
              <a:rPr lang="en-US" sz="3200" dirty="0">
                <a:latin typeface="Algerian" panose="04020705040A02060702" pitchFamily="82" charset="0"/>
                <a:cs typeface="Times New Roman" panose="02020603050405020304" pitchFamily="18" charset="0"/>
              </a:rPr>
            </a:br>
            <a:endParaRPr lang="en-IN" sz="3200" dirty="0">
              <a:latin typeface="Algerian" panose="04020705040A02060702" pitchFamily="82" charset="0"/>
              <a:cs typeface="Times New Roman" panose="02020603050405020304" pitchFamily="18" charset="0"/>
            </a:endParaRPr>
          </a:p>
        </p:txBody>
      </p:sp>
      <p:sp>
        <p:nvSpPr>
          <p:cNvPr id="3" name="Subtitle 2">
            <a:extLst>
              <a:ext uri="{FF2B5EF4-FFF2-40B4-BE49-F238E27FC236}">
                <a16:creationId xmlns:a16="http://schemas.microsoft.com/office/drawing/2014/main" id="{AC0ED5CF-12CF-4075-A524-DD789932FEDE}"/>
              </a:ext>
            </a:extLst>
          </p:cNvPr>
          <p:cNvSpPr>
            <a:spLocks noGrp="1"/>
          </p:cNvSpPr>
          <p:nvPr>
            <p:ph type="subTitle" idx="1"/>
          </p:nvPr>
        </p:nvSpPr>
        <p:spPr>
          <a:xfrm>
            <a:off x="1524000" y="1083212"/>
            <a:ext cx="9144000" cy="5774788"/>
          </a:xfrm>
        </p:spPr>
        <p:txBody>
          <a:bodyPr>
            <a:normAutofit/>
          </a:bodyPr>
          <a:lstStyle/>
          <a:p>
            <a:pPr marL="342900" indent="-342900" algn="just">
              <a:buFont typeface="Wingdings" panose="05000000000000000000" pitchFamily="2" charset="2"/>
              <a:buChar char="Ø"/>
            </a:pPr>
            <a:r>
              <a:rPr lang="en-US" dirty="0"/>
              <a:t> </a:t>
            </a:r>
            <a:r>
              <a:rPr lang="en-US" dirty="0">
                <a:latin typeface="Times New Roman" panose="02020603050405020304" pitchFamily="18" charset="0"/>
                <a:cs typeface="Times New Roman" panose="02020603050405020304" pitchFamily="18" charset="0"/>
              </a:rPr>
              <a:t>Addition of small amounts of </a:t>
            </a:r>
            <a:r>
              <a:rPr lang="en-US" dirty="0">
                <a:solidFill>
                  <a:srgbClr val="FF0000"/>
                </a:solidFill>
                <a:latin typeface="Times New Roman" panose="02020603050405020304" pitchFamily="18" charset="0"/>
                <a:cs typeface="Times New Roman" panose="02020603050405020304" pitchFamily="18" charset="0"/>
              </a:rPr>
              <a:t>chlorine</a:t>
            </a:r>
            <a:r>
              <a:rPr lang="en-US" dirty="0">
                <a:latin typeface="Times New Roman" panose="02020603050405020304" pitchFamily="18" charset="0"/>
                <a:cs typeface="Times New Roman" panose="02020603050405020304" pitchFamily="18" charset="0"/>
              </a:rPr>
              <a:t> to water supplies acts as a </a:t>
            </a:r>
            <a:r>
              <a:rPr lang="en-US" dirty="0">
                <a:solidFill>
                  <a:srgbClr val="FF0000"/>
                </a:solidFill>
                <a:latin typeface="Times New Roman" panose="02020603050405020304" pitchFamily="18" charset="0"/>
                <a:cs typeface="Times New Roman" panose="02020603050405020304" pitchFamily="18" charset="0"/>
              </a:rPr>
              <a:t>safeguard against water-borne diseases.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Food processing plants unit have increasingly been chlorinating water to </a:t>
            </a:r>
            <a:r>
              <a:rPr lang="en-US" dirty="0">
                <a:solidFill>
                  <a:srgbClr val="FF0000"/>
                </a:solidFill>
                <a:latin typeface="Times New Roman" panose="02020603050405020304" pitchFamily="18" charset="0"/>
                <a:cs typeface="Times New Roman" panose="02020603050405020304" pitchFamily="18" charset="0"/>
              </a:rPr>
              <a:t>improve sanitation</a:t>
            </a:r>
            <a:r>
              <a:rPr lang="en-US"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Chlorine may be added to water systems in food plants as type of gas or as a solution of </a:t>
            </a:r>
            <a:r>
              <a:rPr lang="en-US" dirty="0">
                <a:solidFill>
                  <a:srgbClr val="FF0000"/>
                </a:solidFill>
                <a:latin typeface="Times New Roman" panose="02020603050405020304" pitchFamily="18" charset="0"/>
                <a:cs typeface="Times New Roman" panose="02020603050405020304" pitchFamily="18" charset="0"/>
              </a:rPr>
              <a:t>chlorine compounds </a:t>
            </a:r>
            <a:r>
              <a:rPr lang="en-US" dirty="0">
                <a:latin typeface="Times New Roman" panose="02020603050405020304" pitchFamily="18" charset="0"/>
                <a:cs typeface="Times New Roman" panose="02020603050405020304" pitchFamily="18" charset="0"/>
              </a:rPr>
              <a:t>which are mainly hypo chlorites of sodium or calcium.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 plant operators have found chlorine dioxide to be very satisfactory where considerable organic matter is present, such as in recycled water systems.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r>
              <a:rPr lang="en-US" dirty="0"/>
              <a:t> </a:t>
            </a:r>
          </a:p>
          <a:p>
            <a:r>
              <a:rPr lang="en-US" dirty="0"/>
              <a:t> </a:t>
            </a:r>
            <a:endParaRPr lang="en-IN" dirty="0"/>
          </a:p>
        </p:txBody>
      </p:sp>
    </p:spTree>
    <p:extLst>
      <p:ext uri="{BB962C8B-B14F-4D97-AF65-F5344CB8AC3E}">
        <p14:creationId xmlns:p14="http://schemas.microsoft.com/office/powerpoint/2010/main" val="475092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B07D2-B0F6-4689-A923-C759A69BAEFD}"/>
              </a:ext>
            </a:extLst>
          </p:cNvPr>
          <p:cNvSpPr>
            <a:spLocks noGrp="1"/>
          </p:cNvSpPr>
          <p:nvPr>
            <p:ph type="ctrTitle"/>
          </p:nvPr>
        </p:nvSpPr>
        <p:spPr>
          <a:xfrm>
            <a:off x="1524000" y="1"/>
            <a:ext cx="9144000" cy="1266092"/>
          </a:xfrm>
        </p:spPr>
        <p:txBody>
          <a:bodyPr>
            <a:normAutofit/>
          </a:bodyPr>
          <a:lstStyle/>
          <a:p>
            <a:r>
              <a:rPr lang="en-US" sz="3200" dirty="0">
                <a:solidFill>
                  <a:srgbClr val="FF0000"/>
                </a:solidFill>
                <a:latin typeface="Algerian" panose="04020705040A02060702" pitchFamily="82" charset="0"/>
                <a:cs typeface="Times New Roman" panose="02020603050405020304" pitchFamily="18" charset="0"/>
              </a:rPr>
              <a:t>Chlorine Dose rates for specific purposes </a:t>
            </a:r>
            <a:br>
              <a:rPr lang="en-US" sz="3200" dirty="0">
                <a:latin typeface="Algerian" panose="04020705040A02060702" pitchFamily="82" charset="0"/>
                <a:cs typeface="Times New Roman" panose="02020603050405020304" pitchFamily="18" charset="0"/>
              </a:rPr>
            </a:br>
            <a:endParaRPr lang="en-IN" sz="3200" dirty="0">
              <a:latin typeface="Algerian" panose="04020705040A02060702" pitchFamily="82" charset="0"/>
            </a:endParaRPr>
          </a:p>
        </p:txBody>
      </p:sp>
      <p:graphicFrame>
        <p:nvGraphicFramePr>
          <p:cNvPr id="4" name="Table 4">
            <a:extLst>
              <a:ext uri="{FF2B5EF4-FFF2-40B4-BE49-F238E27FC236}">
                <a16:creationId xmlns:a16="http://schemas.microsoft.com/office/drawing/2014/main" id="{FA8F2435-4F6B-4188-BE84-3938A26BE0F7}"/>
              </a:ext>
            </a:extLst>
          </p:cNvPr>
          <p:cNvGraphicFramePr>
            <a:graphicFrameLocks noGrp="1"/>
          </p:cNvGraphicFramePr>
          <p:nvPr>
            <p:extLst>
              <p:ext uri="{D42A27DB-BD31-4B8C-83A1-F6EECF244321}">
                <p14:modId xmlns:p14="http://schemas.microsoft.com/office/powerpoint/2010/main" val="742768545"/>
              </p:ext>
            </p:extLst>
          </p:nvPr>
        </p:nvGraphicFramePr>
        <p:xfrm>
          <a:off x="1955408" y="1097280"/>
          <a:ext cx="8595360" cy="5148780"/>
        </p:xfrm>
        <a:graphic>
          <a:graphicData uri="http://schemas.openxmlformats.org/drawingml/2006/table">
            <a:tbl>
              <a:tblPr firstRow="1" bandRow="1">
                <a:tableStyleId>{5C22544A-7EE6-4342-B048-85BDC9FD1C3A}</a:tableStyleId>
              </a:tblPr>
              <a:tblGrid>
                <a:gridCol w="4297680">
                  <a:extLst>
                    <a:ext uri="{9D8B030D-6E8A-4147-A177-3AD203B41FA5}">
                      <a16:colId xmlns:a16="http://schemas.microsoft.com/office/drawing/2014/main" val="2667832980"/>
                    </a:ext>
                  </a:extLst>
                </a:gridCol>
                <a:gridCol w="4297680">
                  <a:extLst>
                    <a:ext uri="{9D8B030D-6E8A-4147-A177-3AD203B41FA5}">
                      <a16:colId xmlns:a16="http://schemas.microsoft.com/office/drawing/2014/main" val="1179733181"/>
                    </a:ext>
                  </a:extLst>
                </a:gridCol>
              </a:tblGrid>
              <a:tr h="858130">
                <a:tc>
                  <a:txBody>
                    <a:bodyPr/>
                    <a:lstStyle/>
                    <a:p>
                      <a:r>
                        <a:rPr lang="en-IN" sz="2400" dirty="0">
                          <a:latin typeface="Times New Roman" panose="02020603050405020304" pitchFamily="18" charset="0"/>
                          <a:cs typeface="Times New Roman" panose="02020603050405020304" pitchFamily="18" charset="0"/>
                        </a:rPr>
                        <a:t>Purpose of water</a:t>
                      </a:r>
                    </a:p>
                  </a:txBody>
                  <a:tcPr/>
                </a:tc>
                <a:tc>
                  <a:txBody>
                    <a:bodyPr/>
                    <a:lstStyle/>
                    <a:p>
                      <a:r>
                        <a:rPr lang="en-IN" sz="2400" dirty="0">
                          <a:latin typeface="Times New Roman" panose="02020603050405020304" pitchFamily="18" charset="0"/>
                          <a:cs typeface="Times New Roman" panose="02020603050405020304" pitchFamily="18" charset="0"/>
                        </a:rPr>
                        <a:t>Dose rate (ppm)</a:t>
                      </a:r>
                    </a:p>
                  </a:txBody>
                  <a:tcPr/>
                </a:tc>
                <a:extLst>
                  <a:ext uri="{0D108BD9-81ED-4DB2-BD59-A6C34878D82A}">
                    <a16:rowId xmlns:a16="http://schemas.microsoft.com/office/drawing/2014/main" val="2157543072"/>
                  </a:ext>
                </a:extLst>
              </a:tr>
              <a:tr h="858130">
                <a:tc>
                  <a:txBody>
                    <a:bodyPr/>
                    <a:lstStyle/>
                    <a:p>
                      <a:r>
                        <a:rPr lang="en-IN" sz="2400" dirty="0">
                          <a:latin typeface="Times New Roman" panose="02020603050405020304" pitchFamily="18" charset="0"/>
                          <a:cs typeface="Times New Roman" panose="02020603050405020304" pitchFamily="18" charset="0"/>
                        </a:rPr>
                        <a:t>Well</a:t>
                      </a:r>
                    </a:p>
                  </a:txBody>
                  <a:tcPr/>
                </a:tc>
                <a:tc>
                  <a:txBody>
                    <a:bodyPr/>
                    <a:lstStyle/>
                    <a:p>
                      <a:r>
                        <a:rPr lang="en-IN" sz="24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964543825"/>
                  </a:ext>
                </a:extLst>
              </a:tr>
              <a:tr h="858130">
                <a:tc>
                  <a:txBody>
                    <a:bodyPr/>
                    <a:lstStyle/>
                    <a:p>
                      <a:r>
                        <a:rPr lang="en-IN" sz="2400" dirty="0">
                          <a:latin typeface="Times New Roman" panose="02020603050405020304" pitchFamily="18" charset="0"/>
                          <a:cs typeface="Times New Roman" panose="02020603050405020304" pitchFamily="18" charset="0"/>
                        </a:rPr>
                        <a:t>Surface</a:t>
                      </a:r>
                    </a:p>
                  </a:txBody>
                  <a:tcPr/>
                </a:tc>
                <a:tc>
                  <a:txBody>
                    <a:bodyPr/>
                    <a:lstStyle/>
                    <a:p>
                      <a:r>
                        <a:rPr lang="en-IN" sz="2400" dirty="0">
                          <a:latin typeface="Times New Roman" panose="02020603050405020304" pitchFamily="18" charset="0"/>
                          <a:cs typeface="Times New Roman" panose="02020603050405020304" pitchFamily="18" charset="0"/>
                        </a:rPr>
                        <a:t>110</a:t>
                      </a:r>
                    </a:p>
                  </a:txBody>
                  <a:tcPr/>
                </a:tc>
                <a:extLst>
                  <a:ext uri="{0D108BD9-81ED-4DB2-BD59-A6C34878D82A}">
                    <a16:rowId xmlns:a16="http://schemas.microsoft.com/office/drawing/2014/main" val="3065842166"/>
                  </a:ext>
                </a:extLst>
              </a:tr>
              <a:tr h="858130">
                <a:tc>
                  <a:txBody>
                    <a:bodyPr/>
                    <a:lstStyle/>
                    <a:p>
                      <a:r>
                        <a:rPr lang="en-IN" sz="2400" dirty="0">
                          <a:latin typeface="Times New Roman" panose="02020603050405020304" pitchFamily="18" charset="0"/>
                          <a:cs typeface="Times New Roman" panose="02020603050405020304" pitchFamily="18" charset="0"/>
                        </a:rPr>
                        <a:t>cooling</a:t>
                      </a:r>
                    </a:p>
                  </a:txBody>
                  <a:tcPr/>
                </a:tc>
                <a:tc>
                  <a:txBody>
                    <a:bodyPr/>
                    <a:lstStyle/>
                    <a:p>
                      <a:r>
                        <a:rPr lang="en-IN" sz="2400" dirty="0">
                          <a:latin typeface="Times New Roman" panose="02020603050405020304" pitchFamily="18" charset="0"/>
                          <a:cs typeface="Times New Roman" panose="02020603050405020304" pitchFamily="18" charset="0"/>
                        </a:rPr>
                        <a:t>3-5</a:t>
                      </a:r>
                    </a:p>
                  </a:txBody>
                  <a:tcPr/>
                </a:tc>
                <a:extLst>
                  <a:ext uri="{0D108BD9-81ED-4DB2-BD59-A6C34878D82A}">
                    <a16:rowId xmlns:a16="http://schemas.microsoft.com/office/drawing/2014/main" val="785489312"/>
                  </a:ext>
                </a:extLst>
              </a:tr>
              <a:tr h="858130">
                <a:tc>
                  <a:txBody>
                    <a:bodyPr/>
                    <a:lstStyle/>
                    <a:p>
                      <a:r>
                        <a:rPr lang="en-IN" sz="2400" dirty="0">
                          <a:latin typeface="Times New Roman" panose="02020603050405020304" pitchFamily="18" charset="0"/>
                          <a:cs typeface="Times New Roman" panose="02020603050405020304" pitchFamily="18" charset="0"/>
                        </a:rPr>
                        <a:t>chilling</a:t>
                      </a:r>
                    </a:p>
                  </a:txBody>
                  <a:tcPr/>
                </a:tc>
                <a:tc>
                  <a:txBody>
                    <a:bodyPr/>
                    <a:lstStyle/>
                    <a:p>
                      <a:r>
                        <a:rPr lang="en-IN" sz="24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246755742"/>
                  </a:ext>
                </a:extLst>
              </a:tr>
              <a:tr h="858130">
                <a:tc>
                  <a:txBody>
                    <a:bodyPr/>
                    <a:lstStyle/>
                    <a:p>
                      <a:r>
                        <a:rPr lang="en-IN" sz="2400" dirty="0">
                          <a:latin typeface="Times New Roman" panose="02020603050405020304" pitchFamily="18" charset="0"/>
                          <a:cs typeface="Times New Roman" panose="02020603050405020304" pitchFamily="18" charset="0"/>
                        </a:rPr>
                        <a:t>Washing</a:t>
                      </a:r>
                    </a:p>
                  </a:txBody>
                  <a:tcPr/>
                </a:tc>
                <a:tc>
                  <a:txBody>
                    <a:bodyPr/>
                    <a:lstStyle/>
                    <a:p>
                      <a:r>
                        <a:rPr lang="en-IN" sz="2400" dirty="0">
                          <a:latin typeface="Times New Roman" panose="02020603050405020304" pitchFamily="18" charset="0"/>
                          <a:cs typeface="Times New Roman" panose="02020603050405020304" pitchFamily="18" charset="0"/>
                        </a:rPr>
                        <a:t>50</a:t>
                      </a:r>
                    </a:p>
                  </a:txBody>
                  <a:tcPr/>
                </a:tc>
                <a:extLst>
                  <a:ext uri="{0D108BD9-81ED-4DB2-BD59-A6C34878D82A}">
                    <a16:rowId xmlns:a16="http://schemas.microsoft.com/office/drawing/2014/main" val="2888790187"/>
                  </a:ext>
                </a:extLst>
              </a:tr>
            </a:tbl>
          </a:graphicData>
        </a:graphic>
      </p:graphicFrame>
    </p:spTree>
    <p:extLst>
      <p:ext uri="{BB962C8B-B14F-4D97-AF65-F5344CB8AC3E}">
        <p14:creationId xmlns:p14="http://schemas.microsoft.com/office/powerpoint/2010/main" val="201341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3666-34BA-4D67-A21A-F936E951BD73}"/>
              </a:ext>
            </a:extLst>
          </p:cNvPr>
          <p:cNvSpPr>
            <a:spLocks noGrp="1"/>
          </p:cNvSpPr>
          <p:nvPr>
            <p:ph type="ctrTitle"/>
          </p:nvPr>
        </p:nvSpPr>
        <p:spPr>
          <a:xfrm>
            <a:off x="1524000" y="1"/>
            <a:ext cx="9144000" cy="998806"/>
          </a:xfrm>
        </p:spPr>
        <p:txBody>
          <a:bodyPr>
            <a:normAutofit/>
          </a:bodyPr>
          <a:lstStyle/>
          <a:p>
            <a:r>
              <a:rPr lang="en-IN" sz="3200" dirty="0">
                <a:latin typeface="Algerian" panose="04020705040A02060702" pitchFamily="82" charset="0"/>
              </a:rPr>
              <a:t>Conclusion</a:t>
            </a:r>
          </a:p>
        </p:txBody>
      </p:sp>
      <p:sp>
        <p:nvSpPr>
          <p:cNvPr id="3" name="Subtitle 2">
            <a:extLst>
              <a:ext uri="{FF2B5EF4-FFF2-40B4-BE49-F238E27FC236}">
                <a16:creationId xmlns:a16="http://schemas.microsoft.com/office/drawing/2014/main" id="{36859E5B-649E-4F9D-872E-CCE510B8C0C1}"/>
              </a:ext>
            </a:extLst>
          </p:cNvPr>
          <p:cNvSpPr>
            <a:spLocks noGrp="1"/>
          </p:cNvSpPr>
          <p:nvPr>
            <p:ph type="subTitle" idx="1"/>
          </p:nvPr>
        </p:nvSpPr>
        <p:spPr>
          <a:xfrm>
            <a:off x="1524000" y="1125415"/>
            <a:ext cx="9144000" cy="5732585"/>
          </a:xfrm>
        </p:spPr>
        <p:txBody>
          <a:bodyPr>
            <a:normAutofit/>
          </a:bodyPr>
          <a:lstStyle/>
          <a:p>
            <a:pPr algn="just"/>
            <a:r>
              <a:rPr lang="en-US" dirty="0">
                <a:latin typeface="Times New Roman" panose="02020603050405020304" pitchFamily="18" charset="0"/>
                <a:cs typeface="Times New Roman" panose="02020603050405020304" pitchFamily="18" charset="0"/>
              </a:rPr>
              <a:t>Water is an essential to the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food supply </a:t>
            </a:r>
            <a:r>
              <a:rPr lang="en-US" dirty="0">
                <a:latin typeface="Times New Roman" panose="02020603050405020304" pitchFamily="18" charset="0"/>
                <a:cs typeface="Times New Roman" panose="02020603050405020304" pitchFamily="18" charset="0"/>
              </a:rPr>
              <a:t>and habitat of all other living organisms. The dairy and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food industry </a:t>
            </a:r>
            <a:r>
              <a:rPr lang="en-US" dirty="0">
                <a:latin typeface="Times New Roman" panose="02020603050405020304" pitchFamily="18" charset="0"/>
                <a:cs typeface="Times New Roman" panose="02020603050405020304" pitchFamily="18" charset="0"/>
              </a:rPr>
              <a:t>uses large quantities of water. Water is used for generating steam, for cleaning plant and equipment, for condensing vapors, for sanitizing, for drinking, for waste disposal etc. Generally,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Hard water and Soft water are found. </a:t>
            </a:r>
            <a:r>
              <a:rPr lang="en-US" dirty="0">
                <a:latin typeface="Times New Roman" panose="02020603050405020304" pitchFamily="18" charset="0"/>
                <a:cs typeface="Times New Roman" panose="02020603050405020304" pitchFamily="18" charset="0"/>
              </a:rPr>
              <a:t>Water hardness is due to the presence of di- cations including Ca2+ and Mg2+. Temporary hardness is mainly caused by the carbonates and bicarbonates of calcium and magnesium. It can be easily removed by boiling of water. Permanent hardness is due to presence of sulfates and chlorides of calcium and magnesium in water. It can not removed by simple boiling of water but it  requires some complex operations. There are various methods are uses for treatments of hard water such as cold lime, Base exchange softening, Demineralizing (Deionizing) water supplies, Filtration, Reverse osmosis (RO) system  and chlorination methods.</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132538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19E1-2BD3-4759-A466-D7D1FDF48464}"/>
              </a:ext>
            </a:extLst>
          </p:cNvPr>
          <p:cNvSpPr>
            <a:spLocks noGrp="1"/>
          </p:cNvSpPr>
          <p:nvPr>
            <p:ph type="ctrTitle"/>
          </p:nvPr>
        </p:nvSpPr>
        <p:spPr/>
        <p:txBody>
          <a:bodyPr/>
          <a:lstStyle/>
          <a:p>
            <a:r>
              <a:rPr lang="en-IN" dirty="0">
                <a:solidFill>
                  <a:srgbClr val="00B050"/>
                </a:solidFill>
                <a:latin typeface="Algerian" panose="04020705040A02060702" pitchFamily="82" charset="0"/>
              </a:rPr>
              <a:t>Thank You</a:t>
            </a:r>
          </a:p>
        </p:txBody>
      </p:sp>
    </p:spTree>
    <p:extLst>
      <p:ext uri="{BB962C8B-B14F-4D97-AF65-F5344CB8AC3E}">
        <p14:creationId xmlns:p14="http://schemas.microsoft.com/office/powerpoint/2010/main" val="1503639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31B0-DFC9-4830-B185-C7D2E615B6D8}"/>
              </a:ext>
            </a:extLst>
          </p:cNvPr>
          <p:cNvSpPr>
            <a:spLocks noGrp="1"/>
          </p:cNvSpPr>
          <p:nvPr>
            <p:ph type="ctrTitle"/>
          </p:nvPr>
        </p:nvSpPr>
        <p:spPr>
          <a:xfrm>
            <a:off x="1109980" y="267287"/>
            <a:ext cx="9966960" cy="759656"/>
          </a:xfrm>
        </p:spPr>
        <p:txBody>
          <a:bodyPr>
            <a:normAutofit fontScale="90000"/>
          </a:bodyPr>
          <a:lstStyle/>
          <a:p>
            <a:r>
              <a:rPr lang="en-IN" dirty="0"/>
              <a:t> </a:t>
            </a:r>
            <a:r>
              <a:rPr lang="en-IN" sz="3200" dirty="0">
                <a:solidFill>
                  <a:srgbClr val="FF0000"/>
                </a:solidFill>
                <a:latin typeface="Algerian" panose="04020705040A02060702" pitchFamily="82" charset="0"/>
              </a:rPr>
              <a:t>Introduction</a:t>
            </a:r>
          </a:p>
        </p:txBody>
      </p:sp>
      <p:sp>
        <p:nvSpPr>
          <p:cNvPr id="3" name="Subtitle 2">
            <a:extLst>
              <a:ext uri="{FF2B5EF4-FFF2-40B4-BE49-F238E27FC236}">
                <a16:creationId xmlns:a16="http://schemas.microsoft.com/office/drawing/2014/main" id="{EBBEF3BF-E015-40B1-BF06-1216975552C3}"/>
              </a:ext>
            </a:extLst>
          </p:cNvPr>
          <p:cNvSpPr>
            <a:spLocks noGrp="1"/>
          </p:cNvSpPr>
          <p:nvPr>
            <p:ph type="subTitle" idx="1"/>
          </p:nvPr>
        </p:nvSpPr>
        <p:spPr>
          <a:xfrm>
            <a:off x="1709530" y="1252025"/>
            <a:ext cx="8767860" cy="5605975"/>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Water as an </a:t>
            </a:r>
            <a:r>
              <a:rPr lang="en-US" dirty="0">
                <a:solidFill>
                  <a:srgbClr val="FF0000"/>
                </a:solidFill>
                <a:latin typeface="Times New Roman" panose="02020603050405020304" pitchFamily="18" charset="0"/>
                <a:cs typeface="Times New Roman" panose="02020603050405020304" pitchFamily="18" charset="0"/>
              </a:rPr>
              <a:t>essential nutrient </a:t>
            </a:r>
            <a:r>
              <a:rPr lang="en-US" dirty="0">
                <a:latin typeface="Times New Roman" panose="02020603050405020304" pitchFamily="18" charset="0"/>
                <a:cs typeface="Times New Roman" panose="02020603050405020304" pitchFamily="18" charset="0"/>
              </a:rPr>
              <a:t>is second only to oxygen in importance to sustain life and optimize growth, lactation, and reproduction of dairy cattle.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Water is a basic renewable natural resource upon which the survival and well being of living organisms depend.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Water is also essential to the </a:t>
            </a:r>
            <a:r>
              <a:rPr lang="en-US" dirty="0">
                <a:solidFill>
                  <a:srgbClr val="FF0000"/>
                </a:solidFill>
                <a:latin typeface="Times New Roman" panose="02020603050405020304" pitchFamily="18" charset="0"/>
                <a:cs typeface="Times New Roman" panose="02020603050405020304" pitchFamily="18" charset="0"/>
              </a:rPr>
              <a:t>food supply </a:t>
            </a:r>
            <a:r>
              <a:rPr lang="en-US" dirty="0">
                <a:latin typeface="Times New Roman" panose="02020603050405020304" pitchFamily="18" charset="0"/>
                <a:cs typeface="Times New Roman" panose="02020603050405020304" pitchFamily="18" charset="0"/>
              </a:rPr>
              <a:t>and habitat of all other living organisms.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food industry </a:t>
            </a:r>
            <a:r>
              <a:rPr lang="en-US" dirty="0">
                <a:latin typeface="Times New Roman" panose="02020603050405020304" pitchFamily="18" charset="0"/>
                <a:cs typeface="Times New Roman" panose="02020603050405020304" pitchFamily="18" charset="0"/>
              </a:rPr>
              <a:t>uses large quantities of water.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the most necessary item of the dairy and food industry.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83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6202E5-C932-4E2A-A86E-40704DC1CF16}"/>
              </a:ext>
            </a:extLst>
          </p:cNvPr>
          <p:cNvSpPr>
            <a:spLocks noGrp="1"/>
          </p:cNvSpPr>
          <p:nvPr>
            <p:ph type="subTitle" idx="1"/>
          </p:nvPr>
        </p:nvSpPr>
        <p:spPr>
          <a:xfrm>
            <a:off x="1524000" y="0"/>
            <a:ext cx="9144000" cy="6858000"/>
          </a:xfrm>
        </p:spPr>
        <p:txBody>
          <a:bodyPr>
            <a:normAutofit/>
          </a:bodyPr>
          <a:lstStyle/>
          <a:p>
            <a:pPr algn="just"/>
            <a:endParaRPr lang="en-US" dirty="0">
              <a:latin typeface="Times New Roman" panose="02020603050405020304" pitchFamily="18" charset="0"/>
              <a:cs typeface="Times New Roman" panose="02020603050405020304" pitchFamily="18" charset="0"/>
            </a:endParaRPr>
          </a:p>
          <a:p>
            <a:pPr algn="just"/>
            <a:r>
              <a:rPr lang="en-US" b="1" dirty="0">
                <a:solidFill>
                  <a:srgbClr val="FF0000"/>
                </a:solidFill>
                <a:latin typeface="Times New Roman" panose="02020603050405020304" pitchFamily="18" charset="0"/>
                <a:cs typeface="Times New Roman" panose="02020603050405020304" pitchFamily="18" charset="0"/>
              </a:rPr>
              <a:t>Uses of water-</a:t>
            </a:r>
          </a:p>
          <a:p>
            <a:pPr algn="just"/>
            <a:endParaRPr lang="en-US" b="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Water is used for generating steam, cleaning, grading, and conveying products, as a heat exchange medium in heating and cooling operations,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cleaning plant and equipment,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condensing vapors,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the fire protection,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sanitizing,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drinking,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an ingredient in the finished products and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a waste disposal.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0586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091DDC-F1E0-40FC-8503-75CC29C4FD45}"/>
              </a:ext>
            </a:extLst>
          </p:cNvPr>
          <p:cNvSpPr>
            <a:spLocks noGrp="1"/>
          </p:cNvSpPr>
          <p:nvPr>
            <p:ph type="subTitle" idx="1"/>
          </p:nvPr>
        </p:nvSpPr>
        <p:spPr>
          <a:xfrm>
            <a:off x="1524000" y="365760"/>
            <a:ext cx="9144000" cy="6492240"/>
          </a:xfrm>
        </p:spPr>
        <p:txBody>
          <a:bodyPr>
            <a:normAutofit/>
          </a:bodyPr>
          <a:lstStyle/>
          <a:p>
            <a:pPr algn="just"/>
            <a:r>
              <a:rPr lang="en-US" dirty="0"/>
              <a: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Water plays a versatile role in food industry, so water must be in adequate supply, safer and of high quality.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supply of adequate quantity and safe quality of water is of vital importance to the food industry particularly to dairy industry.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Management of water in food industry consists of three main components such as</a:t>
            </a:r>
          </a:p>
          <a:p>
            <a:pPr marL="514350" indent="-514350" algn="just">
              <a:buAutoNum type="romanLcParenR"/>
            </a:pPr>
            <a:r>
              <a:rPr lang="en-US" dirty="0">
                <a:latin typeface="Times New Roman" panose="02020603050405020304" pitchFamily="18" charset="0"/>
                <a:cs typeface="Times New Roman" panose="02020603050405020304" pitchFamily="18" charset="0"/>
              </a:rPr>
              <a:t>quality at entry level, </a:t>
            </a:r>
          </a:p>
          <a:p>
            <a:pPr marL="514350" indent="-514350" algn="just">
              <a:buAutoNum type="romanLcParenR"/>
            </a:pPr>
            <a:r>
              <a:rPr lang="en-US" dirty="0">
                <a:latin typeface="Times New Roman" panose="02020603050405020304" pitchFamily="18" charset="0"/>
                <a:cs typeface="Times New Roman" panose="02020603050405020304" pitchFamily="18" charset="0"/>
              </a:rPr>
              <a:t>water conservation and </a:t>
            </a:r>
          </a:p>
          <a:p>
            <a:pPr marL="514350" indent="-514350" algn="just">
              <a:buAutoNum type="romanLcParenR"/>
            </a:pPr>
            <a:r>
              <a:rPr lang="en-US" dirty="0">
                <a:latin typeface="Times New Roman" panose="02020603050405020304" pitchFamily="18" charset="0"/>
                <a:cs typeface="Times New Roman" panose="02020603050405020304" pitchFamily="18" charset="0"/>
              </a:rPr>
              <a:t>waste management. </a:t>
            </a:r>
          </a:p>
          <a:p>
            <a:pPr algn="just"/>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76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0172-0BA5-45C4-B6D1-92204DC04523}"/>
              </a:ext>
            </a:extLst>
          </p:cNvPr>
          <p:cNvSpPr>
            <a:spLocks noGrp="1"/>
          </p:cNvSpPr>
          <p:nvPr>
            <p:ph type="ctrTitle"/>
          </p:nvPr>
        </p:nvSpPr>
        <p:spPr>
          <a:xfrm>
            <a:off x="1524000" y="1"/>
            <a:ext cx="9144000" cy="1083212"/>
          </a:xfrm>
        </p:spPr>
        <p:txBody>
          <a:bodyPr>
            <a:normAutofit/>
          </a:bodyPr>
          <a:lstStyle/>
          <a:p>
            <a:r>
              <a:rPr lang="en-IN" sz="3200" dirty="0">
                <a:latin typeface="Algerian" panose="04020705040A02060702" pitchFamily="82" charset="0"/>
              </a:rPr>
              <a:t>Types of Water </a:t>
            </a:r>
          </a:p>
        </p:txBody>
      </p:sp>
      <p:sp>
        <p:nvSpPr>
          <p:cNvPr id="3" name="Subtitle 2">
            <a:extLst>
              <a:ext uri="{FF2B5EF4-FFF2-40B4-BE49-F238E27FC236}">
                <a16:creationId xmlns:a16="http://schemas.microsoft.com/office/drawing/2014/main" id="{51DDB706-90B2-4EF9-94E4-D07F2F08C9BC}"/>
              </a:ext>
            </a:extLst>
          </p:cNvPr>
          <p:cNvSpPr>
            <a:spLocks noGrp="1"/>
          </p:cNvSpPr>
          <p:nvPr>
            <p:ph type="subTitle" idx="1"/>
          </p:nvPr>
        </p:nvSpPr>
        <p:spPr>
          <a:xfrm>
            <a:off x="1524000" y="1083213"/>
            <a:ext cx="9144000" cy="5774786"/>
          </a:xfrm>
        </p:spPr>
        <p:txBody>
          <a:bodyPr>
            <a:normAutofit/>
          </a:bodyPr>
          <a:lstStyle/>
          <a:p>
            <a:pPr algn="just"/>
            <a:r>
              <a:rPr lang="en-US" dirty="0">
                <a:latin typeface="Times New Roman" panose="02020603050405020304" pitchFamily="18" charset="0"/>
                <a:cs typeface="Times New Roman" panose="02020603050405020304" pitchFamily="18" charset="0"/>
              </a:rPr>
              <a:t>Normally water is classified into two groups- </a:t>
            </a:r>
          </a:p>
          <a:p>
            <a:pPr marL="514350" indent="-514350" algn="just">
              <a:buAutoNum type="romanLcParenR"/>
            </a:pPr>
            <a:r>
              <a:rPr lang="en-US" dirty="0">
                <a:solidFill>
                  <a:srgbClr val="FF0000"/>
                </a:solidFill>
                <a:latin typeface="Times New Roman" panose="02020603050405020304" pitchFamily="18" charset="0"/>
                <a:cs typeface="Times New Roman" panose="02020603050405020304" pitchFamily="18" charset="0"/>
              </a:rPr>
              <a:t>Hard water and </a:t>
            </a:r>
          </a:p>
          <a:p>
            <a:pPr marL="514350" indent="-514350" algn="just">
              <a:buAutoNum type="romanLcParenR"/>
            </a:pPr>
            <a:r>
              <a:rPr lang="en-US" dirty="0">
                <a:solidFill>
                  <a:srgbClr val="FF0000"/>
                </a:solidFill>
                <a:latin typeface="Times New Roman" panose="02020603050405020304" pitchFamily="18" charset="0"/>
                <a:cs typeface="Times New Roman" panose="02020603050405020304" pitchFamily="18" charset="0"/>
              </a:rPr>
              <a:t>Soft water.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Water hardness is due to the presence of di- cations including Ca2+ and Mg2+.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Water hardness is further classified into two types: </a:t>
            </a:r>
          </a:p>
          <a:p>
            <a:pPr marL="514350" indent="-514350" algn="just">
              <a:buAutoNum type="romanLcParenR"/>
            </a:pPr>
            <a:r>
              <a:rPr lang="en-US" dirty="0">
                <a:solidFill>
                  <a:srgbClr val="FF0000"/>
                </a:solidFill>
                <a:latin typeface="Times New Roman" panose="02020603050405020304" pitchFamily="18" charset="0"/>
                <a:cs typeface="Times New Roman" panose="02020603050405020304" pitchFamily="18" charset="0"/>
              </a:rPr>
              <a:t>Temporary hardness and </a:t>
            </a:r>
          </a:p>
          <a:p>
            <a:pPr marL="514350" indent="-514350" algn="just">
              <a:buAutoNum type="romanLcParenR"/>
            </a:pPr>
            <a:r>
              <a:rPr lang="en-US" dirty="0">
                <a:solidFill>
                  <a:srgbClr val="FF0000"/>
                </a:solidFill>
                <a:latin typeface="Times New Roman" panose="02020603050405020304" pitchFamily="18" charset="0"/>
                <a:cs typeface="Times New Roman" panose="02020603050405020304" pitchFamily="18" charset="0"/>
              </a:rPr>
              <a:t>Permanent hardness. </a:t>
            </a:r>
            <a:endParaRPr lang="en-I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556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55355F6-5F00-4D15-BC14-42C9856D7968}"/>
              </a:ext>
            </a:extLst>
          </p:cNvPr>
          <p:cNvSpPr>
            <a:spLocks noGrp="1"/>
          </p:cNvSpPr>
          <p:nvPr>
            <p:ph type="subTitle" idx="1"/>
          </p:nvPr>
        </p:nvSpPr>
        <p:spPr>
          <a:xfrm>
            <a:off x="1524000" y="253218"/>
            <a:ext cx="9144000" cy="6604782"/>
          </a:xfrm>
        </p:spPr>
        <p:txBody>
          <a:bodyPr>
            <a:normAutofit/>
          </a:bodyPr>
          <a:lstStyle/>
          <a:p>
            <a:pPr algn="just"/>
            <a:endParaRPr lang="en-US" dirty="0">
              <a:solidFill>
                <a:srgbClr val="FF0000"/>
              </a:solidFill>
              <a:latin typeface="Times New Roman" panose="02020603050405020304" pitchFamily="18" charset="0"/>
              <a:cs typeface="Times New Roman" panose="02020603050405020304" pitchFamily="18" charset="0"/>
            </a:endParaRPr>
          </a:p>
          <a:p>
            <a:pPr algn="just"/>
            <a:r>
              <a:rPr lang="en-US" dirty="0">
                <a:solidFill>
                  <a:srgbClr val="FF0000"/>
                </a:solidFill>
                <a:latin typeface="Times New Roman" panose="02020603050405020304" pitchFamily="18" charset="0"/>
                <a:cs typeface="Times New Roman" panose="02020603050405020304" pitchFamily="18" charset="0"/>
              </a:rPr>
              <a:t>Temporary hardness</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Temporary hardness is mainly caused by the carbonates and bicarbonates of calcium and magnesium.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can be easily removed by boiling of water. </a:t>
            </a:r>
          </a:p>
          <a:p>
            <a:pPr algn="just"/>
            <a:endParaRPr lang="en-US" dirty="0">
              <a:solidFill>
                <a:srgbClr val="FF0000"/>
              </a:solidFill>
              <a:latin typeface="Times New Roman" panose="02020603050405020304" pitchFamily="18" charset="0"/>
              <a:cs typeface="Times New Roman" panose="02020603050405020304" pitchFamily="18" charset="0"/>
            </a:endParaRPr>
          </a:p>
          <a:p>
            <a:pPr algn="just"/>
            <a:r>
              <a:rPr lang="en-US" dirty="0">
                <a:solidFill>
                  <a:srgbClr val="FF0000"/>
                </a:solidFill>
                <a:latin typeface="Times New Roman" panose="02020603050405020304" pitchFamily="18" charset="0"/>
                <a:cs typeface="Times New Roman" panose="02020603050405020304" pitchFamily="18" charset="0"/>
              </a:rPr>
              <a:t>Permanent hardness</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Permanent hardness is due to presence of sulfates and chlorides of calcium and magnesium in water.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Permanent hardness is not removed by simple boiling of water but it  requires some complex operations.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82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2E7ED6B-47ED-47E9-BB5D-DAA06EC2C638}"/>
              </a:ext>
            </a:extLst>
          </p:cNvPr>
          <p:cNvSpPr>
            <a:spLocks noGrp="1"/>
          </p:cNvSpPr>
          <p:nvPr>
            <p:ph type="subTitle" idx="1"/>
          </p:nvPr>
        </p:nvSpPr>
        <p:spPr>
          <a:xfrm>
            <a:off x="1524000" y="0"/>
            <a:ext cx="9144000" cy="6858000"/>
          </a:xfrm>
        </p:spPr>
        <p:txBody>
          <a:bodyPr/>
          <a:lstStyle/>
          <a:p>
            <a:pPr marL="342900" indent="-342900" algn="just">
              <a:buFont typeface="Wingdings" panose="05000000000000000000" pitchFamily="2" charset="2"/>
              <a:buChar char="Ø"/>
            </a:pPr>
            <a:endParaRPr lang="en-US" dirty="0">
              <a:solidFill>
                <a:srgbClr val="00B05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solidFill>
                  <a:srgbClr val="00B050"/>
                </a:solidFill>
                <a:latin typeface="Times New Roman" panose="02020603050405020304" pitchFamily="18" charset="0"/>
                <a:cs typeface="Times New Roman" panose="02020603050405020304" pitchFamily="18" charset="0"/>
              </a:rPr>
              <a:t>The combined effect of temporary and permanent hardness is called as total hardness of the water.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Temporary hardness is also known as carbonate hardness and permanent hardness is also known as non- carbonate hardness. Conventionally hardness of water is </a:t>
            </a:r>
            <a:r>
              <a:rPr lang="en-US" dirty="0">
                <a:solidFill>
                  <a:srgbClr val="FF0000"/>
                </a:solidFill>
                <a:latin typeface="Times New Roman" panose="02020603050405020304" pitchFamily="18" charset="0"/>
                <a:cs typeface="Times New Roman" panose="02020603050405020304" pitchFamily="18" charset="0"/>
              </a:rPr>
              <a:t>expressed in terms of ppm of calcium carbonate. </a:t>
            </a:r>
            <a:endParaRPr lang="en-IN" dirty="0">
              <a:solidFill>
                <a:srgbClr val="FF000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0995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453DCAC-3340-4CF8-96FC-526F2FB68DE8}"/>
              </a:ext>
            </a:extLst>
          </p:cNvPr>
          <p:cNvSpPr>
            <a:spLocks noGrp="1"/>
          </p:cNvSpPr>
          <p:nvPr>
            <p:ph type="subTitle" idx="1"/>
          </p:nvPr>
        </p:nvSpPr>
        <p:spPr>
          <a:xfrm>
            <a:off x="1524000" y="393895"/>
            <a:ext cx="9144000" cy="6464105"/>
          </a:xfrm>
        </p:spPr>
        <p:txBody>
          <a:bodyPr>
            <a:normAutofit/>
          </a:bodyPr>
          <a:lstStyle/>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Dairy and food industry, the major problem caused by hard water is the deposition of scales in and on the pipes which can clog plumbing and interfere with heat exchangers.</a:t>
            </a:r>
          </a:p>
          <a:p>
            <a:pPr algn="just"/>
            <a:r>
              <a:rPr lang="en-US" dirty="0">
                <a:latin typeface="Times New Roman" panose="02020603050405020304" pitchFamily="18" charset="0"/>
                <a:cs typeface="Times New Roman" panose="02020603050405020304" pitchFamily="18" charset="0"/>
              </a:rPr>
              <a:t> </a:t>
            </a: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These scale problem, are caused mainly of calcium carbonate (CaCO3), magnesium hydroxide [Mg(OH)2], and calcium sulfate (CaSO4).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Calcium and magnesium carbonates tend to precipitate out as hard deposits to the surfaces of pipes and heat exchanger surfaces. </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boilers, the deposits act as an insulation that damages the flow of heat into water, reducing the heating efficiency and allowing the metal boiler components to overheat.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891999"/>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TotalTime>
  <Words>2062</Words>
  <Application>Microsoft Office PowerPoint</Application>
  <PresentationFormat>Widescreen</PresentationFormat>
  <Paragraphs>258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Aharoni</vt:lpstr>
      <vt:lpstr>Algerian</vt:lpstr>
      <vt:lpstr>Arial</vt:lpstr>
      <vt:lpstr>Calibri</vt:lpstr>
      <vt:lpstr>Calibri Light</vt:lpstr>
      <vt:lpstr>Times New Roman</vt:lpstr>
      <vt:lpstr>Wingdings</vt:lpstr>
      <vt:lpstr>Office Theme</vt:lpstr>
      <vt:lpstr>PowerPoint Presentation</vt:lpstr>
      <vt:lpstr>Contents</vt:lpstr>
      <vt:lpstr> Introduction</vt:lpstr>
      <vt:lpstr>PowerPoint Presentation</vt:lpstr>
      <vt:lpstr>PowerPoint Presentation</vt:lpstr>
      <vt:lpstr>Types of Water </vt:lpstr>
      <vt:lpstr>PowerPoint Presentation</vt:lpstr>
      <vt:lpstr>PowerPoint Presentation</vt:lpstr>
      <vt:lpstr>PowerPoint Presentation</vt:lpstr>
      <vt:lpstr>PowerPoint Presentation</vt:lpstr>
      <vt:lpstr> Physical and Chemical tolerances (BIS, 1981) </vt:lpstr>
      <vt:lpstr> Additional tolerances for specific operations        </vt:lpstr>
      <vt:lpstr>Treatments of water</vt:lpstr>
      <vt:lpstr>PowerPoint Presentation</vt:lpstr>
      <vt:lpstr>SOFTENING OF HARD WATER </vt:lpstr>
      <vt:lpstr> Turbidity-Solids Removed </vt:lpstr>
      <vt:lpstr> Softening </vt:lpstr>
      <vt:lpstr>Functions of Water Treatment Units</vt:lpstr>
      <vt:lpstr>1. Cold lime method  </vt:lpstr>
      <vt:lpstr>2. Base exchange softening method  </vt:lpstr>
      <vt:lpstr>3. Demineralizing (Deionizing) water supplies   </vt:lpstr>
      <vt:lpstr>4. Filtration  </vt:lpstr>
      <vt:lpstr>5.Reverse osmosis systems</vt:lpstr>
      <vt:lpstr>Chlorination of Water Supplies  </vt:lpstr>
      <vt:lpstr>Chlorine Dose rates for specific purposes  </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AND HARD WATER, TEMPORARY AND PERMANENT HARDNESS </dc:title>
  <dc:creator>B.K.BHARTI</dc:creator>
  <cp:lastModifiedBy>B.K.BHARTI</cp:lastModifiedBy>
  <cp:revision>69</cp:revision>
  <dcterms:created xsi:type="dcterms:W3CDTF">2021-01-17T11:31:24Z</dcterms:created>
  <dcterms:modified xsi:type="dcterms:W3CDTF">2021-01-22T09:50:42Z</dcterms:modified>
</cp:coreProperties>
</file>