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0" r:id="rId3"/>
    <p:sldId id="287" r:id="rId4"/>
    <p:sldId id="281" r:id="rId5"/>
    <p:sldId id="282" r:id="rId6"/>
    <p:sldId id="28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86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4D2-E816-4151-8A8A-3DFDE12586B2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3F6E-9C2B-4E79-BEA5-58ED36E54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4D2-E816-4151-8A8A-3DFDE12586B2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3F6E-9C2B-4E79-BEA5-58ED36E54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0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4D2-E816-4151-8A8A-3DFDE12586B2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3F6E-9C2B-4E79-BEA5-58ED36E54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9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4D2-E816-4151-8A8A-3DFDE12586B2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3F6E-9C2B-4E79-BEA5-58ED36E54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4D2-E816-4151-8A8A-3DFDE12586B2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3F6E-9C2B-4E79-BEA5-58ED36E54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2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4D2-E816-4151-8A8A-3DFDE12586B2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3F6E-9C2B-4E79-BEA5-58ED36E54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0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4D2-E816-4151-8A8A-3DFDE12586B2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3F6E-9C2B-4E79-BEA5-58ED36E54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1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4D2-E816-4151-8A8A-3DFDE12586B2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3F6E-9C2B-4E79-BEA5-58ED36E54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1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4D2-E816-4151-8A8A-3DFDE12586B2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3F6E-9C2B-4E79-BEA5-58ED36E54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7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4D2-E816-4151-8A8A-3DFDE12586B2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3F6E-9C2B-4E79-BEA5-58ED36E54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7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4D2-E816-4151-8A8A-3DFDE12586B2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3F6E-9C2B-4E79-BEA5-58ED36E54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0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64D2-E816-4151-8A8A-3DFDE12586B2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E3F6E-9C2B-4E79-BEA5-58ED36E54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5DC989-BDB5-49BD-929D-CF9F3851B7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Aparajita" panose="01010601010101010101" pitchFamily="2"/>
              </a:rPr>
              <a:t>Mr.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cs typeface="Aparajita" panose="01010601010101010101" pitchFamily="2"/>
              </a:rPr>
              <a:t>Bhartendu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Aparajita" panose="01010601010101010101" pitchFamily="2"/>
              </a:rPr>
              <a:t> Vimal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Aparajita" panose="01010601010101010101" pitchFamily="2"/>
              </a:rPr>
              <a:t>Guest Faculty – Assistant Professor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Aparajita" panose="01010601010101010101" pitchFamily="2"/>
              </a:rPr>
              <a:t>College of Fisheries,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cs typeface="Aparajita" panose="01010601010101010101" pitchFamily="2"/>
              </a:rPr>
              <a:t>Kishanganj</a:t>
            </a:r>
            <a:endParaRPr lang="en-US" b="1" dirty="0">
              <a:solidFill>
                <a:schemeClr val="accent2">
                  <a:lumMod val="75000"/>
                </a:schemeClr>
              </a:solidFill>
              <a:cs typeface="Aparajita" panose="01010601010101010101" pitchFamily="2"/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Aparajita" panose="01010601010101010101" pitchFamily="2"/>
              </a:rPr>
              <a:t>BASU, Patna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E87AD84-5574-44A3-8936-664EED094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LYMPHOID ORGANS OF FINFISH &amp; SHELLFISH</a:t>
            </a:r>
          </a:p>
        </p:txBody>
      </p:sp>
    </p:spTree>
    <p:extLst>
      <p:ext uri="{BB962C8B-B14F-4D97-AF65-F5344CB8AC3E}">
        <p14:creationId xmlns:p14="http://schemas.microsoft.com/office/powerpoint/2010/main" val="3662211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	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-</a:t>
            </a:r>
            <a:r>
              <a:rPr lang="en-US" sz="2300" dirty="0"/>
              <a:t>in rainbow trout, thymus appears before hatching and becomes 	 fully lymphoid at the time of hatching</a:t>
            </a:r>
          </a:p>
          <a:p>
            <a:pPr marL="0" indent="0">
              <a:buNone/>
            </a:pPr>
            <a:r>
              <a:rPr lang="en-US" sz="2300" dirty="0"/>
              <a:t>	</a:t>
            </a:r>
          </a:p>
          <a:p>
            <a:pPr marL="0" indent="0">
              <a:buNone/>
            </a:pPr>
            <a:r>
              <a:rPr lang="en-US" sz="2300" dirty="0"/>
              <a:t>	-In marine fishes - head kidney, spleen, and thymus</a:t>
            </a:r>
          </a:p>
          <a:p>
            <a:pPr marL="0" indent="0">
              <a:buNone/>
            </a:pPr>
            <a:r>
              <a:rPr lang="en-US" sz="2300" dirty="0"/>
              <a:t>	-small lymphocytes appear first in thymus and later in head 	 	 kidney &amp; spleen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	-seems to originate from </a:t>
            </a:r>
            <a:r>
              <a:rPr lang="en-US" sz="2300" dirty="0" err="1"/>
              <a:t>haematopoietic</a:t>
            </a:r>
            <a:r>
              <a:rPr lang="en-US" sz="2300" dirty="0"/>
              <a:t> stem cells migrating 	 from the head region of the kidney</a:t>
            </a:r>
          </a:p>
        </p:txBody>
      </p:sp>
    </p:spTree>
    <p:extLst>
      <p:ext uri="{BB962C8B-B14F-4D97-AF65-F5344CB8AC3E}">
        <p14:creationId xmlns:p14="http://schemas.microsoft.com/office/powerpoint/2010/main" val="198771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Anterior Kidney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>
            <a:normAutofit/>
          </a:bodyPr>
          <a:lstStyle/>
          <a:p>
            <a:pPr algn="just"/>
            <a:r>
              <a:rPr lang="en-US" sz="2300" dirty="0"/>
              <a:t>Like other vertebrates, the kidney is situated </a:t>
            </a:r>
            <a:r>
              <a:rPr lang="en-US" sz="2300" dirty="0" err="1"/>
              <a:t>retroperitoneally</a:t>
            </a:r>
            <a:r>
              <a:rPr lang="en-US" sz="2300" dirty="0"/>
              <a:t> and exterior to the dorsal wall or body cavity</a:t>
            </a:r>
          </a:p>
          <a:p>
            <a:pPr algn="just"/>
            <a:endParaRPr lang="en-US" sz="2300" dirty="0"/>
          </a:p>
          <a:p>
            <a:pPr algn="just"/>
            <a:r>
              <a:rPr lang="en-US" sz="2300" dirty="0"/>
              <a:t>Anatomy varies from species to species</a:t>
            </a:r>
          </a:p>
          <a:p>
            <a:pPr algn="just"/>
            <a:endParaRPr lang="en-US" sz="2300" dirty="0"/>
          </a:p>
          <a:p>
            <a:pPr algn="just"/>
            <a:r>
              <a:rPr lang="en-US" sz="2300" dirty="0"/>
              <a:t>Broadly classified into two parts : </a:t>
            </a:r>
          </a:p>
          <a:p>
            <a:pPr marL="0" indent="0" algn="just">
              <a:buNone/>
            </a:pPr>
            <a:r>
              <a:rPr lang="en-US" sz="2300" dirty="0"/>
              <a:t>                 •head or anterior kidney or pronephros</a:t>
            </a:r>
          </a:p>
          <a:p>
            <a:pPr marL="0" indent="0" algn="just">
              <a:buNone/>
            </a:pPr>
            <a:r>
              <a:rPr lang="en-US" sz="2300" dirty="0"/>
              <a:t>                 •posterior or trunk kidney or </a:t>
            </a:r>
            <a:r>
              <a:rPr lang="en-US" sz="2300" dirty="0" err="1"/>
              <a:t>opisthonephros</a:t>
            </a:r>
            <a:endParaRPr lang="en-US" sz="2300" dirty="0"/>
          </a:p>
          <a:p>
            <a:pPr algn="just"/>
            <a:endParaRPr lang="en-US" sz="2300" dirty="0"/>
          </a:p>
          <a:p>
            <a:pPr algn="just"/>
            <a:r>
              <a:rPr lang="en-US" sz="2300" dirty="0"/>
              <a:t>The anterior kidney losses its excretory role once the fish matures</a:t>
            </a:r>
          </a:p>
          <a:p>
            <a:pPr algn="just"/>
            <a:endParaRPr lang="en-US" sz="2300" dirty="0"/>
          </a:p>
          <a:p>
            <a:pPr algn="just"/>
            <a:r>
              <a:rPr lang="en-US" sz="2300" dirty="0"/>
              <a:t>It contains only </a:t>
            </a:r>
            <a:r>
              <a:rPr lang="en-US" sz="2300" dirty="0" err="1"/>
              <a:t>haematopoietic</a:t>
            </a:r>
            <a:r>
              <a:rPr lang="en-US" sz="2300" dirty="0"/>
              <a:t> tissue</a:t>
            </a:r>
          </a:p>
          <a:p>
            <a:pPr algn="just"/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19546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76200"/>
            <a:ext cx="8229600" cy="1984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6019800"/>
          </a:xfrm>
        </p:spPr>
        <p:txBody>
          <a:bodyPr>
            <a:normAutofit/>
          </a:bodyPr>
          <a:lstStyle/>
          <a:p>
            <a:r>
              <a:rPr lang="en-US" sz="2300" dirty="0"/>
              <a:t>Predominantly a </a:t>
            </a:r>
            <a:r>
              <a:rPr lang="en-US" sz="2300" dirty="0" err="1"/>
              <a:t>lympho</a:t>
            </a:r>
            <a:r>
              <a:rPr lang="en-US" sz="2300" dirty="0"/>
              <a:t>-myeloid compartment</a:t>
            </a:r>
          </a:p>
          <a:p>
            <a:endParaRPr lang="en-US" sz="2300" dirty="0"/>
          </a:p>
          <a:p>
            <a:r>
              <a:rPr lang="en-US" sz="2300" dirty="0"/>
              <a:t>Lymphoid precursor tissue and mostly the generation and maturation of B lymphocytes occur in this tissue</a:t>
            </a:r>
          </a:p>
          <a:p>
            <a:endParaRPr lang="en-US" sz="2300" dirty="0"/>
          </a:p>
          <a:p>
            <a:r>
              <a:rPr lang="en-US" sz="2300" dirty="0"/>
              <a:t>Act as both primary as well as secondary lymphoid organs</a:t>
            </a:r>
          </a:p>
          <a:p>
            <a:endParaRPr lang="en-US" sz="2300" dirty="0"/>
          </a:p>
          <a:p>
            <a:r>
              <a:rPr lang="en-US" sz="2300" dirty="0"/>
              <a:t>Serves as a lymph node analogue, important in the induction and elaboration of immune responses</a:t>
            </a:r>
          </a:p>
          <a:p>
            <a:endParaRPr lang="en-US" sz="2300" dirty="0"/>
          </a:p>
          <a:p>
            <a:r>
              <a:rPr lang="en-US" sz="2400" dirty="0"/>
              <a:t>Indicate the importance of innate immune system during early stage of development</a:t>
            </a:r>
          </a:p>
          <a:p>
            <a:r>
              <a:rPr lang="en-US" sz="2400" dirty="0"/>
              <a:t>plays important role in non-specific immunity and the clearance of debris and damaged cells</a:t>
            </a:r>
          </a:p>
          <a:p>
            <a:pPr marL="0" indent="0"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51112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/>
              <a:t>THE SECONDARY LYMPHOID ORGANS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>
            <a:normAutofit fontScale="92500"/>
          </a:bodyPr>
          <a:lstStyle/>
          <a:p>
            <a:pPr marL="457200" lvl="1" indent="0" algn="just">
              <a:buNone/>
            </a:pPr>
            <a:r>
              <a:rPr lang="en-US" sz="2000" dirty="0"/>
              <a:t>Provide structural organization for trapping  and processing them in suitable ways for the cell that are capable of reacting to them </a:t>
            </a:r>
          </a:p>
          <a:p>
            <a:pPr marL="457200" lvl="1" indent="0" algn="just">
              <a:buNone/>
            </a:pPr>
            <a:endParaRPr lang="en-US" sz="2000" dirty="0"/>
          </a:p>
          <a:p>
            <a:pPr marL="457200" lvl="1" indent="0" algn="just">
              <a:buNone/>
            </a:pPr>
            <a:r>
              <a:rPr lang="en-US" sz="2000" dirty="0"/>
              <a:t>Include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spleen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70C0"/>
                </a:solidFill>
              </a:rPr>
              <a:t>Gut Associated Lymphoid Tissue </a:t>
            </a:r>
            <a:r>
              <a:rPr lang="en-US" sz="2000" dirty="0"/>
              <a:t>(GALT) and </a:t>
            </a:r>
            <a:r>
              <a:rPr lang="en-US" sz="2000" dirty="0">
                <a:solidFill>
                  <a:srgbClr val="7030A0"/>
                </a:solidFill>
              </a:rPr>
              <a:t>mucosal </a:t>
            </a:r>
          </a:p>
          <a:p>
            <a:pPr marL="457200" lvl="1" indent="0" algn="just">
              <a:buNone/>
            </a:pPr>
            <a:r>
              <a:rPr lang="en-US" sz="2000" dirty="0">
                <a:solidFill>
                  <a:srgbClr val="7030A0"/>
                </a:solidFill>
              </a:rPr>
              <a:t>		immune system (MIS), </a:t>
            </a:r>
            <a:r>
              <a:rPr lang="en-US" sz="2000" dirty="0">
                <a:solidFill>
                  <a:srgbClr val="00B050"/>
                </a:solidFill>
              </a:rPr>
              <a:t>epigonal organs</a:t>
            </a:r>
            <a:r>
              <a:rPr lang="en-US" sz="2000" dirty="0"/>
              <a:t> in </a:t>
            </a:r>
            <a:r>
              <a:rPr lang="en-US" sz="2000" dirty="0" err="1"/>
              <a:t>elashmobranch</a:t>
            </a:r>
            <a:endParaRPr lang="en-US" sz="2000" dirty="0"/>
          </a:p>
          <a:p>
            <a:pPr marL="457200" lvl="1" indent="0" algn="just"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marL="457200" lvl="1" indent="0" algn="just">
              <a:buNone/>
            </a:pPr>
            <a:r>
              <a:rPr lang="en-US" dirty="0">
                <a:solidFill>
                  <a:srgbClr val="7030A0"/>
                </a:solidFill>
              </a:rPr>
              <a:t>SPLEEN: </a:t>
            </a:r>
            <a:endParaRPr lang="en-US" sz="2400" dirty="0">
              <a:solidFill>
                <a:srgbClr val="7030A0"/>
              </a:solidFill>
            </a:endParaRPr>
          </a:p>
          <a:p>
            <a:pPr marL="457200" lvl="1" indent="0" algn="just">
              <a:buNone/>
            </a:pPr>
            <a:r>
              <a:rPr lang="en-US" sz="2400" dirty="0"/>
              <a:t>The major peripheral lymphoid organ of all </a:t>
            </a:r>
            <a:r>
              <a:rPr lang="en-US" sz="2400" dirty="0" err="1"/>
              <a:t>gnathostomus</a:t>
            </a:r>
            <a:r>
              <a:rPr lang="en-US" sz="2400" dirty="0"/>
              <a:t> vertebrates</a:t>
            </a:r>
          </a:p>
          <a:p>
            <a:pPr marL="457200" lvl="1" indent="0" algn="just">
              <a:buNone/>
            </a:pPr>
            <a:r>
              <a:rPr lang="en-US" sz="2400" dirty="0"/>
              <a:t>Last organ to develop during </a:t>
            </a:r>
            <a:r>
              <a:rPr lang="en-US" sz="2400" dirty="0" err="1"/>
              <a:t>histeogenesis</a:t>
            </a:r>
            <a:r>
              <a:rPr lang="en-US" sz="2400" dirty="0"/>
              <a:t> of the lymphoid organs of teleost</a:t>
            </a:r>
          </a:p>
          <a:p>
            <a:pPr marL="457200" lvl="1" indent="0" algn="just">
              <a:buNone/>
            </a:pPr>
            <a:r>
              <a:rPr lang="en-US" sz="2400" dirty="0"/>
              <a:t>Has a fibrous capsule and small tubercles extend into the parenchyma- divide spleen into red and white pulp</a:t>
            </a:r>
          </a:p>
          <a:p>
            <a:pPr marL="457200" lvl="1" indent="0" algn="just">
              <a:buNone/>
            </a:pPr>
            <a:r>
              <a:rPr lang="en-US" sz="2400" dirty="0"/>
              <a:t>White pulp poorly developed &amp; contains </a:t>
            </a:r>
            <a:r>
              <a:rPr lang="en-US" sz="2400" dirty="0" err="1"/>
              <a:t>melano</a:t>
            </a:r>
            <a:r>
              <a:rPr lang="en-US" sz="2400" dirty="0"/>
              <a:t>-macrophages</a:t>
            </a:r>
          </a:p>
          <a:p>
            <a:pPr marL="457200" lvl="1" indent="0" algn="just">
              <a:buNone/>
            </a:pPr>
            <a:r>
              <a:rPr lang="en-US" sz="2400" dirty="0"/>
              <a:t>Plays role in both </a:t>
            </a:r>
            <a:r>
              <a:rPr lang="en-US" sz="2400" dirty="0" err="1"/>
              <a:t>haematopoiesis</a:t>
            </a:r>
            <a:r>
              <a:rPr lang="en-US" sz="2400" dirty="0"/>
              <a:t> and immune reactivity</a:t>
            </a:r>
            <a:endParaRPr lang="en-US" dirty="0"/>
          </a:p>
          <a:p>
            <a:pPr algn="just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4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82000" cy="6019800"/>
          </a:xfrm>
        </p:spPr>
        <p:txBody>
          <a:bodyPr>
            <a:normAutofit/>
          </a:bodyPr>
          <a:lstStyle/>
          <a:p>
            <a:r>
              <a:rPr lang="en-US" sz="2400" dirty="0"/>
              <a:t>When the filtration happen, the foreign substances are retained in the ellipsoidal wall and subsequently taken up by macrophages surrounding the vessels</a:t>
            </a:r>
          </a:p>
          <a:p>
            <a:endParaRPr lang="en-US" sz="2400" dirty="0"/>
          </a:p>
          <a:p>
            <a:r>
              <a:rPr lang="en-US" sz="2400" dirty="0"/>
              <a:t>These cells then migrate into </a:t>
            </a:r>
            <a:r>
              <a:rPr lang="en-US" sz="2400" dirty="0" err="1"/>
              <a:t>melano</a:t>
            </a:r>
            <a:r>
              <a:rPr lang="en-US" sz="2400" dirty="0"/>
              <a:t>-macrophage </a:t>
            </a:r>
            <a:r>
              <a:rPr lang="en-US" sz="2400" dirty="0" err="1"/>
              <a:t>centres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 err="1"/>
              <a:t>Melano</a:t>
            </a:r>
            <a:r>
              <a:rPr lang="en-US" sz="2400" b="1" dirty="0"/>
              <a:t>-macrophage </a:t>
            </a:r>
            <a:r>
              <a:rPr lang="en-US" sz="2400" b="1" dirty="0" err="1"/>
              <a:t>centres</a:t>
            </a:r>
            <a:r>
              <a:rPr lang="en-US" sz="2400" b="1" dirty="0"/>
              <a:t> (MMCs)</a:t>
            </a:r>
            <a:r>
              <a:rPr lang="en-US" sz="2400" dirty="0"/>
              <a:t>- </a:t>
            </a:r>
          </a:p>
          <a:p>
            <a:pPr marL="0" indent="0">
              <a:buNone/>
            </a:pPr>
            <a:r>
              <a:rPr lang="en-US" sz="2400" dirty="0"/>
              <a:t>		large nodule of macrophage aggregates</a:t>
            </a:r>
          </a:p>
          <a:p>
            <a:endParaRPr lang="en-US" sz="2400" dirty="0"/>
          </a:p>
          <a:p>
            <a:r>
              <a:rPr lang="en-US" sz="2400" dirty="0"/>
              <a:t>MMCs also found in intestinal </a:t>
            </a:r>
            <a:r>
              <a:rPr lang="en-US" sz="2400" dirty="0" err="1"/>
              <a:t>submucosa</a:t>
            </a:r>
            <a:r>
              <a:rPr lang="en-US" sz="2400" dirty="0"/>
              <a:t>, thymus, gill, brain and gonads but mostly in liver tissue</a:t>
            </a:r>
          </a:p>
          <a:p>
            <a:endParaRPr lang="en-US" sz="2400" dirty="0"/>
          </a:p>
          <a:p>
            <a:r>
              <a:rPr lang="en-US" sz="2400" dirty="0"/>
              <a:t>It has been described that immunological maturity of fish is attained after development of MMCs</a:t>
            </a:r>
          </a:p>
        </p:txBody>
      </p:sp>
    </p:spTree>
    <p:extLst>
      <p:ext uri="{BB962C8B-B14F-4D97-AF65-F5344CB8AC3E}">
        <p14:creationId xmlns:p14="http://schemas.microsoft.com/office/powerpoint/2010/main" val="334202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FUNCTIONS OF MMCs: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>
            <a:normAutofit/>
          </a:bodyPr>
          <a:lstStyle/>
          <a:p>
            <a:r>
              <a:rPr lang="en-US" sz="2400" dirty="0"/>
              <a:t>Trapping of immune complex and production of high level of antibodies</a:t>
            </a:r>
          </a:p>
          <a:p>
            <a:endParaRPr lang="en-US" sz="2400" dirty="0"/>
          </a:p>
          <a:p>
            <a:r>
              <a:rPr lang="en-US" sz="2400" dirty="0"/>
              <a:t>Processing of antigens and prolonged retention of antigens</a:t>
            </a:r>
          </a:p>
          <a:p>
            <a:endParaRPr lang="en-US" sz="2400" dirty="0"/>
          </a:p>
          <a:p>
            <a:r>
              <a:rPr lang="en-US" sz="2400" dirty="0"/>
              <a:t>As bactericidal activity by the pigments such as </a:t>
            </a:r>
            <a:r>
              <a:rPr lang="en-US" sz="2400" dirty="0" err="1"/>
              <a:t>lipofuscin</a:t>
            </a:r>
            <a:r>
              <a:rPr lang="en-US" sz="2400" dirty="0"/>
              <a:t>, </a:t>
            </a:r>
            <a:r>
              <a:rPr lang="en-US" sz="2400" dirty="0" err="1"/>
              <a:t>haemociderin</a:t>
            </a:r>
            <a:r>
              <a:rPr lang="en-US" sz="2400" dirty="0"/>
              <a:t> and </a:t>
            </a:r>
            <a:r>
              <a:rPr lang="en-US" sz="2400" dirty="0" err="1"/>
              <a:t>ceroid</a:t>
            </a:r>
            <a:r>
              <a:rPr lang="en-US" sz="2400" dirty="0"/>
              <a:t> and melanin </a:t>
            </a:r>
          </a:p>
          <a:p>
            <a:endParaRPr lang="en-US" sz="2400" dirty="0"/>
          </a:p>
          <a:p>
            <a:r>
              <a:rPr lang="en-US" sz="2400" dirty="0"/>
              <a:t>Deposition of parasitic spores ad resistant bacterial pathogens</a:t>
            </a:r>
          </a:p>
        </p:txBody>
      </p:sp>
    </p:spTree>
    <p:extLst>
      <p:ext uri="{BB962C8B-B14F-4D97-AF65-F5344CB8AC3E}">
        <p14:creationId xmlns:p14="http://schemas.microsoft.com/office/powerpoint/2010/main" val="1675775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Gut Associated Lymphoid Tissue </a:t>
            </a:r>
            <a:r>
              <a:rPr lang="en-US" dirty="0"/>
              <a:t>(GALT)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All vertebrates contain lymphoid cell isolates in the lamina </a:t>
            </a:r>
            <a:r>
              <a:rPr lang="en-US" sz="2400" dirty="0" err="1"/>
              <a:t>propria</a:t>
            </a:r>
            <a:r>
              <a:rPr lang="en-US" sz="2400" dirty="0"/>
              <a:t> and the intestinal epithelium-</a:t>
            </a:r>
          </a:p>
          <a:p>
            <a:endParaRPr lang="en-US" sz="2400" dirty="0"/>
          </a:p>
          <a:p>
            <a:r>
              <a:rPr lang="en-US" sz="2400" dirty="0"/>
              <a:t>Consists of </a:t>
            </a:r>
            <a:r>
              <a:rPr lang="en-US" sz="2400" dirty="0" err="1"/>
              <a:t>nonencapsulated</a:t>
            </a:r>
            <a:r>
              <a:rPr lang="en-US" sz="2400" dirty="0"/>
              <a:t> lymphoid accumulations </a:t>
            </a:r>
          </a:p>
          <a:p>
            <a:endParaRPr lang="en-US" sz="2400" dirty="0"/>
          </a:p>
          <a:p>
            <a:r>
              <a:rPr lang="en-US" sz="2400" dirty="0"/>
              <a:t>In all </a:t>
            </a:r>
            <a:r>
              <a:rPr lang="en-US" sz="2400" dirty="0" err="1"/>
              <a:t>teleosts</a:t>
            </a:r>
            <a:r>
              <a:rPr lang="en-US" sz="2400" dirty="0"/>
              <a:t>, diffuse accumulation of lymphoid tissue appear along the gut </a:t>
            </a:r>
          </a:p>
          <a:p>
            <a:endParaRPr lang="en-US" sz="2400" dirty="0"/>
          </a:p>
          <a:p>
            <a:r>
              <a:rPr lang="en-US" sz="2400" dirty="0"/>
              <a:t>Associated with specific innate immune activities </a:t>
            </a:r>
          </a:p>
          <a:p>
            <a:endParaRPr lang="en-US" sz="2400" dirty="0"/>
          </a:p>
          <a:p>
            <a:r>
              <a:rPr lang="en-US" sz="2400" dirty="0"/>
              <a:t>IgM has been identified in the gut mucus and bile of both chondrichthyes and oestichthyes</a:t>
            </a:r>
          </a:p>
        </p:txBody>
      </p:sp>
    </p:spTree>
    <p:extLst>
      <p:ext uri="{BB962C8B-B14F-4D97-AF65-F5344CB8AC3E}">
        <p14:creationId xmlns:p14="http://schemas.microsoft.com/office/powerpoint/2010/main" val="137152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31838"/>
            <a:ext cx="8534400" cy="563562"/>
          </a:xfrm>
        </p:spPr>
        <p:txBody>
          <a:bodyPr>
            <a:noAutofit/>
          </a:bodyPr>
          <a:lstStyle/>
          <a:p>
            <a:pPr algn="l"/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MUCOSA-ASSOCIATED LYMPHOID TISSUES (MALT)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51037"/>
            <a:ext cx="8382000" cy="4983163"/>
          </a:xfrm>
        </p:spPr>
        <p:txBody>
          <a:bodyPr>
            <a:normAutofit/>
          </a:bodyPr>
          <a:lstStyle/>
          <a:p>
            <a:r>
              <a:rPr lang="en-US" sz="2400" dirty="0"/>
              <a:t>The mucosal surface of gut, gills and skin are protected by both </a:t>
            </a:r>
            <a:r>
              <a:rPr lang="en-US" sz="2400" dirty="0" err="1"/>
              <a:t>humoral</a:t>
            </a:r>
            <a:r>
              <a:rPr lang="en-US" sz="2400" dirty="0"/>
              <a:t> and cellular defense mechanisms</a:t>
            </a:r>
          </a:p>
          <a:p>
            <a:endParaRPr lang="en-US" sz="2400" dirty="0"/>
          </a:p>
          <a:p>
            <a:r>
              <a:rPr lang="en-US" sz="2400" dirty="0"/>
              <a:t>Mucus contains several </a:t>
            </a:r>
            <a:r>
              <a:rPr lang="en-US" sz="2400" dirty="0" err="1"/>
              <a:t>humoral</a:t>
            </a:r>
            <a:r>
              <a:rPr lang="en-US" sz="2400" dirty="0"/>
              <a:t> factors and play role in defense mechanism</a:t>
            </a:r>
          </a:p>
          <a:p>
            <a:endParaRPr lang="en-US" sz="2400" dirty="0"/>
          </a:p>
          <a:p>
            <a:r>
              <a:rPr lang="en-US" sz="2400" dirty="0"/>
              <a:t>The wall of the organs is also infiltrated with lymphocytes and other leukocytes</a:t>
            </a:r>
          </a:p>
        </p:txBody>
      </p:sp>
    </p:spTree>
    <p:extLst>
      <p:ext uri="{BB962C8B-B14F-4D97-AF65-F5344CB8AC3E}">
        <p14:creationId xmlns:p14="http://schemas.microsoft.com/office/powerpoint/2010/main" val="1568687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TISSUES OF IMMUNOLOGICAL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Liver: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	minor role in the defense mechanism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	</a:t>
            </a:r>
            <a:r>
              <a:rPr lang="en-US" sz="2400" dirty="0" err="1">
                <a:solidFill>
                  <a:srgbClr val="FFC000"/>
                </a:solidFill>
              </a:rPr>
              <a:t>reticuloendothelial</a:t>
            </a:r>
            <a:r>
              <a:rPr lang="en-US" sz="2400" dirty="0">
                <a:solidFill>
                  <a:srgbClr val="FFC000"/>
                </a:solidFill>
              </a:rPr>
              <a:t> system- poorly developed- scavenging	role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	</a:t>
            </a:r>
            <a:r>
              <a:rPr lang="en-US" sz="2400" dirty="0" err="1">
                <a:solidFill>
                  <a:srgbClr val="FFC000"/>
                </a:solidFill>
              </a:rPr>
              <a:t>Kuffer</a:t>
            </a:r>
            <a:r>
              <a:rPr lang="en-US" sz="2400" dirty="0">
                <a:solidFill>
                  <a:srgbClr val="FFC000"/>
                </a:solidFill>
              </a:rPr>
              <a:t> cells: the liver macrophages</a:t>
            </a:r>
          </a:p>
          <a:p>
            <a:r>
              <a:rPr lang="en-US" sz="2400" dirty="0">
                <a:solidFill>
                  <a:srgbClr val="FFC000"/>
                </a:solidFill>
              </a:rPr>
              <a:t>Heart: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	endothelial cells have the capacity to take up foreign particle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	               transformed </a:t>
            </a:r>
            <a:r>
              <a:rPr lang="en-US" sz="2400">
                <a:solidFill>
                  <a:srgbClr val="FFC000"/>
                </a:solidFill>
              </a:rPr>
              <a:t>into macrophages</a:t>
            </a:r>
            <a:endParaRPr lang="en-US" sz="2400" dirty="0">
              <a:solidFill>
                <a:srgbClr val="FFC000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>
            <a:off x="1600200" y="5029200"/>
            <a:ext cx="533400" cy="3048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70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Lymphoid organ in crustaceans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omic Sans MS" pitchFamily="66" charset="0"/>
              </a:rPr>
              <a:t>Introduction</a:t>
            </a:r>
          </a:p>
          <a:p>
            <a:pPr marL="0" indent="0">
              <a:buNone/>
            </a:pPr>
            <a:endParaRPr lang="en-US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Also called as Oka organ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First described in </a:t>
            </a:r>
          </a:p>
          <a:p>
            <a:pPr marL="0" indent="0">
              <a:buNone/>
            </a:pPr>
            <a:r>
              <a:rPr lang="en-US" sz="2400" i="1" dirty="0"/>
              <a:t>     </a:t>
            </a:r>
            <a:r>
              <a:rPr lang="en-US" sz="2400" i="1" dirty="0" err="1"/>
              <a:t>Penaeus</a:t>
            </a:r>
            <a:r>
              <a:rPr lang="en-US" sz="2400" i="1" dirty="0"/>
              <a:t> </a:t>
            </a:r>
            <a:r>
              <a:rPr lang="en-US" sz="2400" i="1" dirty="0" err="1"/>
              <a:t>orientalis</a:t>
            </a:r>
            <a:r>
              <a:rPr lang="en-US" sz="2400" i="1" dirty="0"/>
              <a:t> </a:t>
            </a:r>
            <a:r>
              <a:rPr lang="en-US" sz="2400" dirty="0"/>
              <a:t>by Oka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Identified only in 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penaeid</a:t>
            </a:r>
            <a:r>
              <a:rPr lang="en-US" sz="2400" dirty="0"/>
              <a:t> spp.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1928" y="3236976"/>
            <a:ext cx="486645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018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The lymphoid organs  system consists of those organs which involve in defense mechanism through generating immune cells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Lymphoid organs vary by type of fish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</a:p>
          <a:p>
            <a:pPr algn="just"/>
            <a:r>
              <a:rPr lang="en-US" sz="2400" dirty="0"/>
              <a:t>In the jawless fish, true lymphoid organs are absent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These fish rely on regions of lymphoid tissue within other organs to produce immune cells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For example, macrophages and plasma cells are produced in the anterior kidney (or pronephros) and some areas of the gut (where granulocytes mature)</a:t>
            </a:r>
          </a:p>
        </p:txBody>
      </p:sp>
    </p:spTree>
    <p:extLst>
      <p:ext uri="{BB962C8B-B14F-4D97-AF65-F5344CB8AC3E}">
        <p14:creationId xmlns:p14="http://schemas.microsoft.com/office/powerpoint/2010/main" val="3740233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Location and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Consists of two lobes situated </a:t>
            </a:r>
            <a:r>
              <a:rPr lang="en-US" dirty="0" err="1"/>
              <a:t>ventero</a:t>
            </a:r>
            <a:r>
              <a:rPr lang="en-US" dirty="0"/>
              <a:t>-anterior to </a:t>
            </a:r>
            <a:r>
              <a:rPr lang="en-US" dirty="0" err="1"/>
              <a:t>hepatopancreas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Lobes are similar and are surrounded by connective tissue capsules.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These are connected directly to heart by </a:t>
            </a:r>
            <a:r>
              <a:rPr lang="en-US" dirty="0" err="1"/>
              <a:t>subgastric</a:t>
            </a:r>
            <a:r>
              <a:rPr lang="en-US" dirty="0"/>
              <a:t> artery which supplies </a:t>
            </a:r>
            <a:r>
              <a:rPr lang="en-US" dirty="0" err="1"/>
              <a:t>hemolymph</a:t>
            </a:r>
            <a:r>
              <a:rPr lang="en-US" dirty="0"/>
              <a:t> to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01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just"/>
            <a:r>
              <a:rPr lang="en-US" dirty="0"/>
              <a:t>Each lobe consists of tubules and the spaces in between which are occupied by </a:t>
            </a:r>
            <a:r>
              <a:rPr lang="en-US" dirty="0" err="1"/>
              <a:t>hemal</a:t>
            </a:r>
            <a:r>
              <a:rPr lang="en-US" dirty="0"/>
              <a:t>  sinuses.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Lymphoid tubules (LT) consist of central lumen lined with flattened endothelial cells.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Next to endothelial lining there are two types of stromal cells.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19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6096000"/>
          </a:xfrm>
        </p:spPr>
        <p:txBody>
          <a:bodyPr/>
          <a:lstStyle/>
          <a:p>
            <a:r>
              <a:rPr lang="en-US" dirty="0"/>
              <a:t>Tubules are encircled with connective tissue fiber.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480720" cy="433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340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609600"/>
            <a:ext cx="52006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656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latin typeface="Comic Sans MS" pitchFamily="66" charset="0"/>
              </a:rPr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410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Involved in </a:t>
            </a:r>
            <a:r>
              <a:rPr lang="en-US" sz="2400" dirty="0" err="1"/>
              <a:t>immunodefence</a:t>
            </a:r>
            <a:r>
              <a:rPr lang="en-US" sz="2400" dirty="0"/>
              <a:t> against foreign materials.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Major phagocytic organ in </a:t>
            </a:r>
            <a:r>
              <a:rPr lang="en-US" sz="2400" dirty="0" err="1"/>
              <a:t>penaeid</a:t>
            </a:r>
            <a:r>
              <a:rPr lang="en-US" sz="2400" dirty="0"/>
              <a:t> shrimps.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Exerts bacteriostatic effect.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Has trapping ability to </a:t>
            </a:r>
            <a:r>
              <a:rPr lang="en-US" sz="2400" dirty="0" err="1"/>
              <a:t>immobilise</a:t>
            </a:r>
            <a:r>
              <a:rPr lang="en-US" sz="2400" dirty="0"/>
              <a:t> foreign material from </a:t>
            </a:r>
            <a:r>
              <a:rPr lang="en-US" sz="2400" dirty="0" err="1"/>
              <a:t>hemolymph</a:t>
            </a:r>
            <a:r>
              <a:rPr lang="en-US" sz="2400" dirty="0"/>
              <a:t> before this material enters the open circulatory system.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Major site for viral degradation by forming spheroid cells.</a:t>
            </a:r>
            <a:endParaRPr lang="en-IN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1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Cyclostomes were able to respond but poorly to T- dependent and T-independent antigens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Neither hagfish nor lamprey possess a thymus and secondary lymphoid  organs which consist of lympho-hemopoietic tissues morphologically equivalent to the bone marrow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In lampreys larval form </a:t>
            </a:r>
            <a:r>
              <a:rPr lang="en-US" sz="2400" dirty="0" err="1"/>
              <a:t>ammocoetes</a:t>
            </a:r>
            <a:r>
              <a:rPr lang="en-US" sz="2400" dirty="0"/>
              <a:t>, the main </a:t>
            </a:r>
            <a:r>
              <a:rPr lang="en-US" sz="2400" dirty="0" err="1"/>
              <a:t>lymphohemopoietic</a:t>
            </a:r>
            <a:r>
              <a:rPr lang="en-US" sz="2400" dirty="0"/>
              <a:t> foci  include the </a:t>
            </a:r>
            <a:r>
              <a:rPr lang="en-US" sz="2400" dirty="0" err="1"/>
              <a:t>thyphosole</a:t>
            </a:r>
            <a:r>
              <a:rPr lang="en-US" sz="2400" dirty="0"/>
              <a:t>, a fold of the </a:t>
            </a:r>
            <a:r>
              <a:rPr lang="en-US" sz="2400" dirty="0" err="1"/>
              <a:t>midgut</a:t>
            </a:r>
            <a:r>
              <a:rPr lang="en-US" sz="2400" dirty="0"/>
              <a:t> formerly described as primitive spleen, the nephric fold and adipose tissue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127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>
            <a:normAutofit/>
          </a:bodyPr>
          <a:lstStyle/>
          <a:p>
            <a:pPr algn="just"/>
            <a:r>
              <a:rPr lang="en-US" sz="2300" dirty="0"/>
              <a:t>These organs resemble primitive bone marrow in hagfish</a:t>
            </a:r>
          </a:p>
          <a:p>
            <a:pPr algn="just"/>
            <a:endParaRPr lang="en-US" sz="2300" dirty="0"/>
          </a:p>
          <a:p>
            <a:pPr algn="just"/>
            <a:r>
              <a:rPr lang="en-US" sz="2300" dirty="0"/>
              <a:t>But, in hagfish only a single population of granulocytes reported (</a:t>
            </a:r>
            <a:r>
              <a:rPr lang="en-US" sz="2300" dirty="0" err="1"/>
              <a:t>Tomonaga</a:t>
            </a:r>
            <a:r>
              <a:rPr lang="en-US" sz="2300" dirty="0"/>
              <a:t> et al. 1973) and plays a role in defense mechanism</a:t>
            </a:r>
          </a:p>
          <a:p>
            <a:pPr algn="just"/>
            <a:endParaRPr lang="en-US" sz="2300" dirty="0"/>
          </a:p>
          <a:p>
            <a:pPr algn="just"/>
            <a:r>
              <a:rPr lang="en-US" sz="2300" dirty="0"/>
              <a:t>In contrast to the hagfish, different subpopulations of granulocytes are distinguishable in lampreys (Rowley et al. 1988) and play a role in defense mechanism</a:t>
            </a:r>
          </a:p>
          <a:p>
            <a:pPr algn="just"/>
            <a:endParaRPr lang="en-US" sz="2300" dirty="0"/>
          </a:p>
          <a:p>
            <a:pPr algn="just"/>
            <a:r>
              <a:rPr lang="en-US" sz="2300" dirty="0"/>
              <a:t>Cartilaginous fishes have a more advanced immune system. They have specialized organs that are unique to chondrichthyes</a:t>
            </a:r>
          </a:p>
          <a:p>
            <a:pPr lvl="1" algn="just"/>
            <a:endParaRPr lang="en-US" sz="2300" dirty="0"/>
          </a:p>
          <a:p>
            <a:pPr lvl="1" algn="just"/>
            <a:r>
              <a:rPr lang="en-US" sz="2000" dirty="0"/>
              <a:t>the epigonal organs (lymphoid tissue similar to mammalian bone marrow) that surround the gonads</a:t>
            </a:r>
          </a:p>
        </p:txBody>
      </p:sp>
    </p:spTree>
    <p:extLst>
      <p:ext uri="{BB962C8B-B14F-4D97-AF65-F5344CB8AC3E}">
        <p14:creationId xmlns:p14="http://schemas.microsoft.com/office/powerpoint/2010/main" val="80513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6096000"/>
          </a:xfrm>
        </p:spPr>
        <p:txBody>
          <a:bodyPr>
            <a:normAutofit/>
          </a:bodyPr>
          <a:lstStyle/>
          <a:p>
            <a:pPr lvl="1" algn="just"/>
            <a:r>
              <a:rPr lang="en-US" sz="2000" dirty="0"/>
              <a:t>the </a:t>
            </a:r>
            <a:r>
              <a:rPr lang="en-US" sz="2000" dirty="0" err="1"/>
              <a:t>Leydig's</a:t>
            </a:r>
            <a:r>
              <a:rPr lang="en-US" sz="2000" dirty="0"/>
              <a:t> organ within the wall of esophagus </a:t>
            </a:r>
          </a:p>
          <a:p>
            <a:pPr marL="342900" lvl="1" indent="-342900" algn="just">
              <a:buFont typeface="Arial" pitchFamily="34" charset="0"/>
              <a:buChar char="•"/>
            </a:pPr>
            <a:endParaRPr lang="en-US" sz="2000" dirty="0"/>
          </a:p>
          <a:p>
            <a:pPr marL="342900" lvl="1" indent="-342900" algn="just"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1026" name="Picture 2" descr="C:\Users\PATHOGEN\Desktop\art30_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01087"/>
            <a:ext cx="6324599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4724400"/>
            <a:ext cx="632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Microscopic general image of the </a:t>
            </a:r>
            <a:r>
              <a:rPr lang="en-US" dirty="0" err="1"/>
              <a:t>ovaric</a:t>
            </a:r>
            <a:r>
              <a:rPr lang="en-US" dirty="0"/>
              <a:t> epithelium (arrow), most of them intermingled with the epigonal organ (OE)</a:t>
            </a:r>
          </a:p>
        </p:txBody>
      </p:sp>
    </p:spTree>
    <p:extLst>
      <p:ext uri="{BB962C8B-B14F-4D97-AF65-F5344CB8AC3E}">
        <p14:creationId xmlns:p14="http://schemas.microsoft.com/office/powerpoint/2010/main" val="148148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en-US" sz="2000" dirty="0"/>
              <a:t>These organs house typical immune cells (granulocytes, lymphocytes and plasma cells)</a:t>
            </a:r>
          </a:p>
          <a:p>
            <a:pPr marL="342900" lvl="1" indent="-342900" algn="just">
              <a:buFont typeface="Arial" pitchFamily="34" charset="0"/>
              <a:buChar char="•"/>
            </a:pPr>
            <a:endParaRPr lang="en-US" sz="2000" dirty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2000" dirty="0"/>
              <a:t>They also possess an identifiable thymus and a well-developed spleen (their most important lymphoid organ) where various lymphocytes, plasma cells and macrophages develop and are stored</a:t>
            </a:r>
          </a:p>
          <a:p>
            <a:pPr marL="342900" lvl="1" indent="-342900" algn="just">
              <a:buFont typeface="Arial" pitchFamily="34" charset="0"/>
              <a:buChar char="•"/>
            </a:pPr>
            <a:endParaRPr lang="en-US" sz="2000" dirty="0"/>
          </a:p>
          <a:p>
            <a:pPr algn="just"/>
            <a:r>
              <a:rPr lang="en-US" sz="2000" dirty="0"/>
              <a:t>Chondrostean fish (sturgeons, paddlefish and bichirs) possess a major site for the production of granulocytes within a mass that is associated with the meninges 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Their heart is frequently covered with tissue that contains lymphocytes, reticular cells and a small number of macrophages.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63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LYMPHOID organs OF FINFISHES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>
            <a:normAutofit/>
          </a:bodyPr>
          <a:lstStyle/>
          <a:p>
            <a:r>
              <a:rPr lang="en-US" sz="2200" dirty="0"/>
              <a:t>In all modern fish including both chondrichthyes and oestichthyes, thymus, spleen and somewhat develop gut lymphoid aggregates appear</a:t>
            </a:r>
          </a:p>
          <a:p>
            <a:endParaRPr lang="en-US" sz="2200" dirty="0"/>
          </a:p>
          <a:p>
            <a:r>
              <a:rPr lang="en-US" sz="2200" dirty="0"/>
              <a:t>Lymphoid organ system of finfishes contains lymphoid organs and their functions</a:t>
            </a:r>
          </a:p>
          <a:p>
            <a:endParaRPr lang="en-US" sz="2200" dirty="0"/>
          </a:p>
          <a:p>
            <a:r>
              <a:rPr lang="en-US" sz="2200" dirty="0"/>
              <a:t>Lymphoid system of finfishes is mainly grouped into two groups </a:t>
            </a:r>
          </a:p>
          <a:p>
            <a:pPr lvl="1"/>
            <a:r>
              <a:rPr lang="en-US" sz="2000" dirty="0"/>
              <a:t>The primary lymphoid organs:  Thymus and  Anterior kidney </a:t>
            </a:r>
          </a:p>
          <a:p>
            <a:pPr lvl="1"/>
            <a:r>
              <a:rPr lang="en-US" sz="2000" dirty="0"/>
              <a:t>The secondary lymphoid organs: Kidney, spleen, epigonal organs and mucosa associated lymphoid tissue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Besides these organs, liver, skin, intestine and heart are also important  organs take part in the defense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744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THYMUS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/>
              <a:t>	-The thymus plays a pivotal role in the development of the  	 	 adaptive immune system	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	-It is a paired organ situated in the dorsolateral region of the gill 	 chamber close to the opercular cavity</a:t>
            </a:r>
          </a:p>
          <a:p>
            <a:pPr marL="0" indent="0">
              <a:buNone/>
            </a:pPr>
            <a:r>
              <a:rPr lang="en-US" sz="2300" dirty="0"/>
              <a:t>      	</a:t>
            </a:r>
          </a:p>
          <a:p>
            <a:pPr marL="0" indent="0">
              <a:buNone/>
            </a:pPr>
            <a:r>
              <a:rPr lang="en-US" sz="2300" dirty="0"/>
              <a:t>	-the histology of thymus varies within the species</a:t>
            </a:r>
          </a:p>
          <a:p>
            <a:pPr marL="0" indent="0">
              <a:buNone/>
            </a:pPr>
            <a:r>
              <a:rPr lang="en-US" sz="2300" dirty="0"/>
              <a:t>	</a:t>
            </a:r>
          </a:p>
          <a:p>
            <a:pPr marL="0" indent="0">
              <a:buNone/>
            </a:pPr>
            <a:r>
              <a:rPr lang="en-US" sz="2300" dirty="0"/>
              <a:t>	-may start developing as early as 24 hrs after fertilization</a:t>
            </a:r>
          </a:p>
          <a:p>
            <a:pPr marL="0" indent="0">
              <a:buNone/>
            </a:pPr>
            <a:r>
              <a:rPr lang="en-US" sz="2300" dirty="0"/>
              <a:t>	</a:t>
            </a:r>
          </a:p>
          <a:p>
            <a:pPr marL="0" indent="0">
              <a:buNone/>
            </a:pPr>
            <a:r>
              <a:rPr lang="en-US" sz="2300" dirty="0"/>
              <a:t>	-as development starts the cells gradually differentiate into 	 	 thymocytes and  epithelial cell</a:t>
            </a:r>
          </a:p>
          <a:p>
            <a:pPr marL="0" indent="0">
              <a:buNone/>
            </a:pPr>
            <a:r>
              <a:rPr lang="en-US" sz="2300" dirty="0"/>
              <a:t>	</a:t>
            </a:r>
          </a:p>
          <a:p>
            <a:pPr marL="0" indent="0">
              <a:buNone/>
            </a:pPr>
            <a:r>
              <a:rPr lang="en-US" sz="2300" dirty="0"/>
              <a:t>	-the major site of T-cell development</a:t>
            </a:r>
          </a:p>
          <a:p>
            <a:pPr marL="0" indent="0">
              <a:buNone/>
            </a:pPr>
            <a:r>
              <a:rPr lang="en-US" sz="2300" dirty="0"/>
              <a:t>		</a:t>
            </a:r>
          </a:p>
          <a:p>
            <a:pPr marL="0" indent="0">
              <a:buNone/>
            </a:pPr>
            <a:r>
              <a:rPr lang="en-US" sz="23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1061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300" dirty="0"/>
              <a:t>-unlike mammals, the outer cortex and inner medulla is poorly 	  	 separated in many fish species </a:t>
            </a:r>
          </a:p>
          <a:p>
            <a:pPr marL="0" indent="0">
              <a:buNone/>
            </a:pPr>
            <a:r>
              <a:rPr lang="en-US" sz="2300" dirty="0"/>
              <a:t>		</a:t>
            </a:r>
          </a:p>
          <a:p>
            <a:pPr marL="0" indent="0">
              <a:buNone/>
            </a:pPr>
            <a:r>
              <a:rPr lang="en-US" sz="2300" dirty="0"/>
              <a:t>	-covered by the modified stratified epithelium of the gill chamber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	-the thymocytes are separated by single layer of  epithelial cells  	  	 from the water environment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	-first organ to be lymphoid during </a:t>
            </a:r>
            <a:r>
              <a:rPr lang="en-US" sz="2300" dirty="0" err="1"/>
              <a:t>histogenesis</a:t>
            </a:r>
            <a:r>
              <a:rPr lang="en-US" sz="2300" dirty="0"/>
              <a:t> and </a:t>
            </a:r>
            <a:r>
              <a:rPr lang="en-US" sz="2300" dirty="0" err="1"/>
              <a:t>aquires</a:t>
            </a:r>
            <a:r>
              <a:rPr lang="en-US" sz="2300" dirty="0"/>
              <a:t> 	 	 mature lymphocytes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	-thymocytes appear in carp on day 4 post fertilization 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	-by day 5, immature and intermediate stage lymphocytes are 	 	 found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	-on day 10, B and T lymphocytes appear during organogenesis </a:t>
            </a:r>
          </a:p>
        </p:txBody>
      </p:sp>
    </p:spTree>
    <p:extLst>
      <p:ext uri="{BB962C8B-B14F-4D97-AF65-F5344CB8AC3E}">
        <p14:creationId xmlns:p14="http://schemas.microsoft.com/office/powerpoint/2010/main" val="2753612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1442</Words>
  <Application>Microsoft Office PowerPoint</Application>
  <PresentationFormat>On-screen Show (4:3)</PresentationFormat>
  <Paragraphs>191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Aparajita</vt:lpstr>
      <vt:lpstr>Arial</vt:lpstr>
      <vt:lpstr>Calibri</vt:lpstr>
      <vt:lpstr>Comic Sans MS</vt:lpstr>
      <vt:lpstr>Wingdings</vt:lpstr>
      <vt:lpstr>Office Theme</vt:lpstr>
      <vt:lpstr>LYMPHOID ORGANS OF FINFISH &amp; SHELLFISH</vt:lpstr>
      <vt:lpstr>Introduction </vt:lpstr>
      <vt:lpstr>PowerPoint Presentation</vt:lpstr>
      <vt:lpstr>PowerPoint Presentation</vt:lpstr>
      <vt:lpstr>PowerPoint Presentation</vt:lpstr>
      <vt:lpstr>PowerPoint Presentation</vt:lpstr>
      <vt:lpstr>LYMPHOID organs OF FINFISHES</vt:lpstr>
      <vt:lpstr>THE THYMUS</vt:lpstr>
      <vt:lpstr>PowerPoint Presentation</vt:lpstr>
      <vt:lpstr>PowerPoint Presentation</vt:lpstr>
      <vt:lpstr>Anterior Kidney</vt:lpstr>
      <vt:lpstr>PowerPoint Presentation</vt:lpstr>
      <vt:lpstr>THE SECONDARY LYMPHOID ORGANS</vt:lpstr>
      <vt:lpstr>PowerPoint Presentation</vt:lpstr>
      <vt:lpstr>FUNCTIONS OF MMCs:</vt:lpstr>
      <vt:lpstr>Gut Associated Lymphoid Tissue (GALT)</vt:lpstr>
      <vt:lpstr>MUCOSA-ASSOCIATED LYMPHOID TISSUES (MALT)</vt:lpstr>
      <vt:lpstr>OTHER TISSUES OF IMMUNOLOGICAL IMPORTANCE</vt:lpstr>
      <vt:lpstr>Lymphoid organ in crustaceans</vt:lpstr>
      <vt:lpstr>Location and Structure</vt:lpstr>
      <vt:lpstr>PowerPoint Presentation</vt:lpstr>
      <vt:lpstr>PowerPoint Presentation</vt:lpstr>
      <vt:lpstr>PowerPoint Presentation</vt:lpstr>
      <vt:lpstr>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PATHOGEN</dc:creator>
  <cp:lastModifiedBy>HP</cp:lastModifiedBy>
  <cp:revision>59</cp:revision>
  <dcterms:created xsi:type="dcterms:W3CDTF">2012-06-10T19:35:15Z</dcterms:created>
  <dcterms:modified xsi:type="dcterms:W3CDTF">2021-01-22T09:04:13Z</dcterms:modified>
</cp:coreProperties>
</file>