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9F854-C0D7-4936-B7C6-DA98787B4ECF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EB9AA-D080-46FE-BFD0-60AF6286F56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75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B9AA-D080-46FE-BFD0-60AF6286F56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643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EB9AA-D080-46FE-BFD0-60AF6286F56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326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E9960-A532-4306-A3B1-D80D0C1B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FA667-7C9F-40FB-BAA1-51A63F6B9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0052B-3337-4701-922A-60F5640AA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A22A-C4BF-4459-8ECE-5943E428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B7885-F3A4-4CA7-BC24-F818B0B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55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4496-D2EB-4E70-A1F7-734B6F4F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74AE1-F9EB-40A9-8A02-926760876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17FC-6B6B-4D18-B72C-F27CAEB0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89798-42B3-4A7D-9FF1-921D6DF8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CEC1-3D95-49C0-B965-1C7C1C56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53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D495A-6FAF-4F12-BAFB-C7126C440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1736F-E928-4597-A0CF-BDFB5F207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4FDB-F0FA-41F4-97B8-8AE25259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0A27-1095-4CBE-B98F-131C7C1BE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0B57A-1EF9-4B79-A90A-932FD1E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07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5679-1352-4C3F-BD26-82BFE400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41BE-15E8-4C53-B6BD-DD81F2FA4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B6A89-8D94-49E1-A236-7E554253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9250-881D-4203-9F7C-09660CB2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F6A32-141C-4114-866D-9B8B7416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91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87E3-DF27-4A3C-A25D-BE2D37587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929CA-78A2-4DCA-A595-6A87F471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B3122-7E50-4AA4-AF4A-7E65F78F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DE28-30A1-44EE-8B0A-A6F97E62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F0FEC-CF52-4A2C-88AF-37120ED0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03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F275-CDEC-4C46-B57F-77245678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F24A-414E-46B5-9778-CAA0C5F73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5E925-BA60-4206-AE2D-64A9DE186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4436-CBEB-4594-AEAB-F0D134B2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64AED-6D30-4EE1-803F-357CECCD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12DE5-7587-49AD-8480-94CF0525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92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BCCC-352C-47EB-B31B-3538D6F4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9AADB-CD8F-499E-AB90-39F034115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7029C-A32D-4476-85D3-90B8D636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9BBF6-F223-4DB7-B2F0-F6069FFE0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B5552-9BC0-49C4-99CD-BA22E7C35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D207F-5D29-418C-AD0C-412378A3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63E01C-7C34-471F-92F1-57972121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6AD64-CEF0-4C88-B84D-99B21E0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00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967A-C10D-452E-884A-0B25246A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24958-4587-468E-B453-8BC142B5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798E2-2219-4A3B-82DE-161E338C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4681F-4303-4A80-B2A1-E3F69355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5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546BB-226D-4339-98AC-2FEA85C7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85FB1-6DFF-474A-A361-841355243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F21D0-33DE-4DA8-80BC-1A2CC32A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36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4484-C6F8-4BA9-ABEE-BB903E03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7E9D8-AB5A-491A-A358-89DA8476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8590D-0C38-406C-BF34-41C235793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27C4-C262-46AC-8288-0148208C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FC0E8-F272-40DD-90FE-AC719AAA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237A2-A360-48CC-A9EE-F88F03B55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89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D8D5-52EA-479C-9981-2A10A387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8D52FA-54A7-4CB9-BBBE-6FFF85A6B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A57C2-5F37-4F22-8A21-35D6D8C9E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180A8-D252-4D68-B5DC-107392D5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2D8A6-51C8-4D04-9B32-15CFAACD3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12556-036A-4F78-A6DF-966AD1E9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935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086CA-C8C5-418B-8509-67455EEB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6244D-0BA9-484D-A5B6-6C0510B1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69DD-4703-4F2B-AD17-92FDC4019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D080-10D0-4971-9D1B-3C3266B243C9}" type="datetimeFigureOut">
              <a:rPr lang="en-IN" smtClean="0"/>
              <a:t>08-02-2021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9339-A3F6-47C5-93F9-0C44CF5B3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943C-1B69-4E1D-9111-C4B07959B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D037-85F4-4000-8D2F-210F297540C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25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597A-9AAF-4228-8D7C-0D29D47C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180492"/>
            <a:ext cx="12192000" cy="569045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Agronomical Practices for fodder production (Part1)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8829F-667C-4D1B-AB06-63793D49E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 By-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                                           Sanjay Kumar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                                                   Asst. Prof., Dept. of LPM, BVC, </a:t>
            </a:r>
          </a:p>
          <a:p>
            <a:r>
              <a:rPr lang="en-US" dirty="0">
                <a:solidFill>
                  <a:srgbClr val="0070C0"/>
                </a:solidFill>
              </a:rPr>
              <a:t>                                                             Bihar Animal Sciences University, Patna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9BD2-60E2-4495-B167-CE7057EA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Berseem</a:t>
            </a:r>
            <a:endParaRPr lang="en-IN" dirty="0"/>
          </a:p>
        </p:txBody>
      </p:sp>
      <p:pic>
        <p:nvPicPr>
          <p:cNvPr id="3074" name="Picture 2" descr="Image result for images Berseem fodder">
            <a:extLst>
              <a:ext uri="{FF2B5EF4-FFF2-40B4-BE49-F238E27FC236}">
                <a16:creationId xmlns:a16="http://schemas.microsoft.com/office/drawing/2014/main" id="{F81BFD04-9D7E-40F8-B275-D253A8073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498"/>
            <a:ext cx="5781822" cy="55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images Berseem fodder">
            <a:extLst>
              <a:ext uri="{FF2B5EF4-FFF2-40B4-BE49-F238E27FC236}">
                <a16:creationId xmlns:a16="http://schemas.microsoft.com/office/drawing/2014/main" id="{5CC420AB-C8FE-4390-B91C-5FD5E448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1627075"/>
            <a:ext cx="4697583" cy="386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images Berseem fodder">
            <a:extLst>
              <a:ext uri="{FF2B5EF4-FFF2-40B4-BE49-F238E27FC236}">
                <a16:creationId xmlns:a16="http://schemas.microsoft.com/office/drawing/2014/main" id="{30F3ED03-A34C-4FEE-B252-9EC7BC91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82" y="1370366"/>
            <a:ext cx="6143918" cy="55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4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6B0-DCDD-4FC3-8646-189D5BCD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Cowpea (</a:t>
            </a:r>
            <a:r>
              <a:rPr lang="en-US" dirty="0" err="1"/>
              <a:t>Lobia</a:t>
            </a:r>
            <a:r>
              <a:rPr lang="en-US" dirty="0"/>
              <a:t>)</a:t>
            </a:r>
            <a:endParaRPr lang="en-IN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86DF0C-D075-4361-8781-640FD7F41A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575368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mages cowpea fodder">
            <a:extLst>
              <a:ext uri="{FF2B5EF4-FFF2-40B4-BE49-F238E27FC236}">
                <a16:creationId xmlns:a16="http://schemas.microsoft.com/office/drawing/2014/main" id="{19D267F6-058C-40F3-943B-BE30CBBA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9" y="1676620"/>
            <a:ext cx="452979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2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D1DA-B901-4B6C-BF2F-747F594B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622302" cy="1606282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PT Sans"/>
              </a:rPr>
              <a:t>Para grass/ Buffalo grass/ Water grass/ 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PT Sans"/>
              </a:rPr>
              <a:t>Pani</a:t>
            </a:r>
            <a:r>
              <a:rPr lang="en-US" b="0" i="1" dirty="0">
                <a:solidFill>
                  <a:srgbClr val="444444"/>
                </a:solidFill>
                <a:effectLst/>
                <a:latin typeface="PT Sans"/>
              </a:rPr>
              <a:t> 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PT Sans"/>
              </a:rPr>
              <a:t>wali</a:t>
            </a:r>
            <a:r>
              <a:rPr lang="en-US" b="0" i="1" dirty="0">
                <a:solidFill>
                  <a:srgbClr val="444444"/>
                </a:solidFill>
                <a:effectLst/>
                <a:latin typeface="PT Sans"/>
              </a:rPr>
              <a:t> </a:t>
            </a:r>
            <a:r>
              <a:rPr lang="en-US" b="0" i="1" dirty="0" err="1">
                <a:solidFill>
                  <a:srgbClr val="444444"/>
                </a:solidFill>
                <a:effectLst/>
                <a:latin typeface="PT Sans"/>
              </a:rPr>
              <a:t>ghas</a:t>
            </a:r>
            <a:r>
              <a:rPr lang="en-US" b="0" i="1" dirty="0">
                <a:solidFill>
                  <a:srgbClr val="444444"/>
                </a:solidFill>
                <a:effectLst/>
                <a:latin typeface="PT Sans"/>
              </a:rPr>
              <a:t> </a:t>
            </a:r>
            <a:br>
              <a:rPr lang="en-US" b="0" i="1" dirty="0">
                <a:solidFill>
                  <a:srgbClr val="444444"/>
                </a:solidFill>
                <a:effectLst/>
                <a:latin typeface="PT Sans"/>
              </a:rPr>
            </a:br>
            <a:r>
              <a:rPr lang="en-US" b="0" i="1" dirty="0">
                <a:solidFill>
                  <a:srgbClr val="444444"/>
                </a:solidFill>
                <a:effectLst/>
                <a:latin typeface="PT Sans"/>
              </a:rPr>
              <a:t>( </a:t>
            </a:r>
            <a:r>
              <a:rPr lang="en-IN" b="1" i="1" dirty="0" err="1">
                <a:solidFill>
                  <a:srgbClr val="444444"/>
                </a:solidFill>
                <a:effectLst/>
                <a:latin typeface="PT Sans"/>
              </a:rPr>
              <a:t>Brachiaria</a:t>
            </a:r>
            <a:r>
              <a:rPr lang="en-IN" b="1" i="1" dirty="0">
                <a:solidFill>
                  <a:srgbClr val="444444"/>
                </a:solidFill>
                <a:effectLst/>
                <a:latin typeface="PT Sans"/>
              </a:rPr>
              <a:t>  </a:t>
            </a:r>
            <a:r>
              <a:rPr lang="en-IN" b="1" i="1" dirty="0" err="1">
                <a:solidFill>
                  <a:srgbClr val="444444"/>
                </a:solidFill>
                <a:effectLst/>
                <a:latin typeface="PT Sans"/>
              </a:rPr>
              <a:t>mutica</a:t>
            </a:r>
            <a:r>
              <a:rPr lang="en-IN" b="1" i="1" dirty="0">
                <a:solidFill>
                  <a:srgbClr val="444444"/>
                </a:solidFill>
                <a:effectLst/>
                <a:latin typeface="PT Sans"/>
              </a:rPr>
              <a:t>)</a:t>
            </a:r>
            <a:endParaRPr lang="en-IN" dirty="0"/>
          </a:p>
        </p:txBody>
      </p:sp>
      <p:pic>
        <p:nvPicPr>
          <p:cNvPr id="5122" name="Picture 2" descr="Image result for images paragrass fodder">
            <a:extLst>
              <a:ext uri="{FF2B5EF4-FFF2-40B4-BE49-F238E27FC236}">
                <a16:creationId xmlns:a16="http://schemas.microsoft.com/office/drawing/2014/main" id="{F5C0D82C-3286-4515-8E48-7875F71B17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4"/>
            <a:ext cx="632403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69B4323-B374-4EE4-9DD8-5BDF7F02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19" y="1825623"/>
            <a:ext cx="445301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6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6FD3-D48B-4164-AF1B-9ECE4095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dirty="0">
                <a:solidFill>
                  <a:srgbClr val="444444"/>
                </a:solidFill>
                <a:effectLst/>
                <a:latin typeface="PT Sans"/>
              </a:rPr>
              <a:t>Napier  grass </a:t>
            </a:r>
            <a:r>
              <a:rPr lang="en-IN" b="1" i="1" dirty="0">
                <a:solidFill>
                  <a:srgbClr val="444444"/>
                </a:solidFill>
                <a:effectLst/>
                <a:latin typeface="PT Sans"/>
              </a:rPr>
              <a:t>(Pennisetum purpureum)</a:t>
            </a:r>
            <a:endParaRPr lang="en-IN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0214F6-C006-4398-A241-7FB60460A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559894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images napier grass fodder">
            <a:extLst>
              <a:ext uri="{FF2B5EF4-FFF2-40B4-BE49-F238E27FC236}">
                <a16:creationId xmlns:a16="http://schemas.microsoft.com/office/drawing/2014/main" id="{48741C06-A8EB-4D4C-8462-F1D6AA14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26" y="1690688"/>
            <a:ext cx="634687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2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DEEE-AF66-495B-BD88-B5167C22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Subabul</a:t>
            </a:r>
            <a:endParaRPr lang="en-IN" dirty="0"/>
          </a:p>
        </p:txBody>
      </p:sp>
      <p:pic>
        <p:nvPicPr>
          <p:cNvPr id="7170" name="Picture 2" descr="SUBABUL ;ACACIAS TREES">
            <a:extLst>
              <a:ext uri="{FF2B5EF4-FFF2-40B4-BE49-F238E27FC236}">
                <a16:creationId xmlns:a16="http://schemas.microsoft.com/office/drawing/2014/main" id="{D2932B0F-522A-4E0D-9F07-11C9ECF981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2363"/>
            <a:ext cx="4951828" cy="55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mages subabul fodder">
            <a:extLst>
              <a:ext uri="{FF2B5EF4-FFF2-40B4-BE49-F238E27FC236}">
                <a16:creationId xmlns:a16="http://schemas.microsoft.com/office/drawing/2014/main" id="{0002799E-0A62-489F-8E09-862327414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1" y="1322363"/>
            <a:ext cx="7085429" cy="55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5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19B1-8DE5-4CB2-8D18-928B7DD8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779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Important fodders </a:t>
            </a:r>
            <a:endParaRPr lang="en-IN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F934E2C-29D1-400A-9D5C-8AF131DE3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92522"/>
              </p:ext>
            </p:extLst>
          </p:nvPr>
        </p:nvGraphicFramePr>
        <p:xfrm>
          <a:off x="0" y="787791"/>
          <a:ext cx="12192000" cy="60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592">
                  <a:extLst>
                    <a:ext uri="{9D8B030D-6E8A-4147-A177-3AD203B41FA5}">
                      <a16:colId xmlns:a16="http://schemas.microsoft.com/office/drawing/2014/main" val="731936737"/>
                    </a:ext>
                  </a:extLst>
                </a:gridCol>
                <a:gridCol w="7251408">
                  <a:extLst>
                    <a:ext uri="{9D8B030D-6E8A-4147-A177-3AD203B41FA5}">
                      <a16:colId xmlns:a16="http://schemas.microsoft.com/office/drawing/2014/main" val="3866305445"/>
                    </a:ext>
                  </a:extLst>
                </a:gridCol>
              </a:tblGrid>
              <a:tr h="6070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Common Name  (Botanical Name)</a:t>
                      </a:r>
                      <a:endParaRPr lang="en-IN" sz="280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>
                        <a:solidFill>
                          <a:srgbClr val="92D050"/>
                        </a:solidFill>
                      </a:endParaRPr>
                    </a:p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Maize   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mays)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Sorghum ( Sorghum bicolor)/ (Sorghum vulgare)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Bajra (Pennisetum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typhoides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Oat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Avena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sativa)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Berseem (Trifolium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alexandrium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Lucerne (Medicago sativa)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Cowpea (Vigna unguiculata)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Subabul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 Leucaena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leucocephala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Sweet potato ( Ipomoea batatas)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Water hyacinth  ( Eichhornia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cressipes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Napier grass ( Pennisetum purpureum)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Para grass  (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Brachiaria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mutica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Napier bajra hybrid grass (cross between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napier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bajra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N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dirty="0"/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24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60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6AD0-2703-48EF-A027-CB9776FF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48972"/>
            <a:ext cx="10515600" cy="1111348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FF21-BCEE-4878-ABA8-FB42279E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solidFill>
                  <a:srgbClr val="FFC000"/>
                </a:solidFill>
                <a:latin typeface="Algerian" panose="04020705040A02060702" pitchFamily="82" charset="0"/>
              </a:rPr>
              <a:t>THANKS </a:t>
            </a:r>
            <a:endParaRPr lang="en-IN" sz="96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9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F5A67-5DDC-4CF5-9257-CCDC8A15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Forage crops / Fodder crops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7A4E-B325-4A21-8C26-86446A7D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4906"/>
            <a:ext cx="9045526" cy="542309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Forage crops- </a:t>
            </a:r>
            <a:r>
              <a:rPr lang="en-US" dirty="0"/>
              <a:t>It refers to the plants used for feeding livestock. It includes </a:t>
            </a:r>
            <a:r>
              <a:rPr lang="en-US" dirty="0">
                <a:solidFill>
                  <a:srgbClr val="00B050"/>
                </a:solidFill>
              </a:rPr>
              <a:t>wild as well as cultivated plants </a:t>
            </a:r>
            <a:r>
              <a:rPr lang="en-US" dirty="0"/>
              <a:t>used for feeding animals.</a:t>
            </a:r>
          </a:p>
          <a:p>
            <a:pPr algn="just"/>
            <a:r>
              <a:rPr lang="en-US" dirty="0"/>
              <a:t>According to definition of forage given by </a:t>
            </a:r>
            <a:r>
              <a:rPr lang="en-US" dirty="0">
                <a:solidFill>
                  <a:srgbClr val="FFC000"/>
                </a:solidFill>
              </a:rPr>
              <a:t>National Academy of Sciences (1971) </a:t>
            </a:r>
            <a:r>
              <a:rPr lang="en-US" dirty="0">
                <a:solidFill>
                  <a:srgbClr val="0070C0"/>
                </a:solidFill>
              </a:rPr>
              <a:t>“ Forage are aerial plant material, mainly grasses and legumes, containing more than 18%crude </a:t>
            </a:r>
            <a:r>
              <a:rPr lang="en-US" dirty="0" err="1">
                <a:solidFill>
                  <a:srgbClr val="0070C0"/>
                </a:solidFill>
              </a:rPr>
              <a:t>fibre</a:t>
            </a:r>
            <a:r>
              <a:rPr lang="en-US" dirty="0">
                <a:solidFill>
                  <a:srgbClr val="0070C0"/>
                </a:solidFill>
              </a:rPr>
              <a:t> on dry matter basis.’</a:t>
            </a:r>
            <a:endParaRPr lang="en-IN" dirty="0">
              <a:solidFill>
                <a:srgbClr val="0070C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>
                <a:solidFill>
                  <a:srgbClr val="FF0000"/>
                </a:solidFill>
              </a:rPr>
              <a:t>Fodder crops- </a:t>
            </a:r>
            <a:r>
              <a:rPr lang="en-US" dirty="0"/>
              <a:t>It refers to </a:t>
            </a:r>
            <a:r>
              <a:rPr lang="en-US" dirty="0">
                <a:solidFill>
                  <a:srgbClr val="00B050"/>
                </a:solidFill>
              </a:rPr>
              <a:t>cultivated plants or crops </a:t>
            </a:r>
            <a:r>
              <a:rPr lang="en-US" dirty="0"/>
              <a:t>, that are used for animal feeding. </a:t>
            </a:r>
            <a:r>
              <a:rPr lang="en-US" dirty="0" err="1"/>
              <a:t>eg.</a:t>
            </a:r>
            <a:r>
              <a:rPr lang="en-US" dirty="0"/>
              <a:t> Cereals, legumes etc.</a:t>
            </a:r>
          </a:p>
        </p:txBody>
      </p:sp>
    </p:spTree>
    <p:extLst>
      <p:ext uri="{BB962C8B-B14F-4D97-AF65-F5344CB8AC3E}">
        <p14:creationId xmlns:p14="http://schemas.microsoft.com/office/powerpoint/2010/main" val="20657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0FCC-4277-4015-9029-49E059B5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fodder crops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E00FA-26C5-4507-9FF7-40AC8D1A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Fodder crops should have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Quick growth and short duration.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Profuse foliage and heavy yield of fodder.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palatability and nutritive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Adaptability to varying </a:t>
            </a:r>
            <a:r>
              <a:rPr lang="en-US" dirty="0" err="1"/>
              <a:t>agro</a:t>
            </a:r>
            <a:r>
              <a:rPr lang="en-US" dirty="0"/>
              <a:t>-climatic conditions on different soils.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Capacity to ratoon and give a continuous supply of fodder.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Presistence</a:t>
            </a:r>
            <a:r>
              <a:rPr lang="en-US" dirty="0"/>
              <a:t> and resistance to pests and diseases.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Seed production ability.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Tolerance to stresses like drought, flooding, etc.</a:t>
            </a:r>
          </a:p>
          <a:p>
            <a:pPr marL="514350" indent="-51435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726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5E18-E039-4BE8-B5F7-821603CE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Classification of Fodder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DA30-BDB9-4430-AEBA-1AD8371EA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839693"/>
            <a:ext cx="987552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 Fodders can be classified into following 6 types-</a:t>
            </a:r>
          </a:p>
          <a:p>
            <a:pPr algn="just"/>
            <a:r>
              <a:rPr lang="en-US" dirty="0"/>
              <a:t> (1) Non- Leguminous fodders/ Cereals fodder. On the basis of duration/ availability of crop it is further of 2 types-</a:t>
            </a:r>
          </a:p>
          <a:p>
            <a:pPr marL="0" indent="0" algn="just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Annual- cereal fodders such as maize, Sorghum, Bajra, Ragi, Oat etc.</a:t>
            </a:r>
          </a:p>
          <a:p>
            <a:pPr marL="0" indent="0" algn="just">
              <a:buNone/>
            </a:pPr>
            <a:r>
              <a:rPr lang="en-US" dirty="0"/>
              <a:t>                    Annual cultivated grass such as Dinanath grass or </a:t>
            </a:r>
            <a:r>
              <a:rPr lang="en-US" dirty="0" err="1"/>
              <a:t>Deenbandhu</a:t>
            </a:r>
            <a:r>
              <a:rPr lang="en-US" dirty="0"/>
              <a:t> grass.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(ii) Perennials- cultivated grasses such as Para grass, Napier grass, Sudan grass, Guinea grass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3D4E-4AD3-452B-B7FC-9A587FB8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--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6B3C-469A-4DD1-8B8A-185A85DF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664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(2) Legumes – it is further of 2 types-</a:t>
            </a:r>
          </a:p>
          <a:p>
            <a:pPr marL="0" indent="0" algn="just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Annual- </a:t>
            </a:r>
            <a:r>
              <a:rPr lang="en-US" dirty="0" err="1"/>
              <a:t>eg.</a:t>
            </a:r>
            <a:r>
              <a:rPr lang="en-US" dirty="0"/>
              <a:t> Berseem, Sweet clover, Cowpea, </a:t>
            </a:r>
            <a:r>
              <a:rPr lang="en-US" dirty="0" err="1"/>
              <a:t>Horsegram</a:t>
            </a:r>
            <a:r>
              <a:rPr lang="en-US" dirty="0"/>
              <a:t>, Groundnut, Beans, </a:t>
            </a:r>
            <a:r>
              <a:rPr lang="en-US" dirty="0" err="1"/>
              <a:t>Desmodium</a:t>
            </a:r>
            <a:r>
              <a:rPr lang="en-US" dirty="0"/>
              <a:t> etc.</a:t>
            </a:r>
          </a:p>
          <a:p>
            <a:pPr marL="0" indent="0" algn="just">
              <a:buNone/>
            </a:pPr>
            <a:r>
              <a:rPr lang="en-US" dirty="0"/>
              <a:t>(ii) Perennials- Lucerne, Red </a:t>
            </a:r>
            <a:r>
              <a:rPr lang="en-US"/>
              <a:t>gram etc.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3. Pasture grasses and Pasture legumes</a:t>
            </a:r>
          </a:p>
          <a:p>
            <a:pPr marL="0" indent="0" algn="just">
              <a:buNone/>
            </a:pPr>
            <a:r>
              <a:rPr lang="en-US" dirty="0"/>
              <a:t>Pasture grasses- 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Mollases</a:t>
            </a:r>
            <a:r>
              <a:rPr lang="en-US" dirty="0"/>
              <a:t> grass, Sewan grass, </a:t>
            </a:r>
            <a:r>
              <a:rPr lang="en-US" dirty="0" err="1"/>
              <a:t>Sabi</a:t>
            </a:r>
            <a:r>
              <a:rPr lang="en-US" dirty="0"/>
              <a:t> grass, </a:t>
            </a:r>
            <a:r>
              <a:rPr lang="en-US" dirty="0" err="1"/>
              <a:t>Hariali</a:t>
            </a:r>
            <a:r>
              <a:rPr lang="en-US" dirty="0"/>
              <a:t> grass etc.</a:t>
            </a:r>
          </a:p>
          <a:p>
            <a:pPr marL="0" indent="0" algn="just">
              <a:buNone/>
            </a:pPr>
            <a:r>
              <a:rPr lang="en-US" dirty="0"/>
              <a:t>Pasture legumes-</a:t>
            </a:r>
            <a:r>
              <a:rPr lang="en-US" dirty="0" err="1"/>
              <a:t>eg.Carribean</a:t>
            </a:r>
            <a:r>
              <a:rPr lang="en-US" dirty="0"/>
              <a:t>, Butterfly </a:t>
            </a:r>
            <a:r>
              <a:rPr lang="en-US" dirty="0" err="1"/>
              <a:t>pea,Centro</a:t>
            </a:r>
            <a:r>
              <a:rPr lang="en-US" dirty="0"/>
              <a:t> etc.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58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2BA8-DDB5-48B7-B13C-5E411AEC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--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2C1AC-7219-427E-8E7B-28BCE1F0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4.Fodder trees and shrubs-</a:t>
            </a:r>
          </a:p>
          <a:p>
            <a:pPr marL="0" indent="0">
              <a:buNone/>
            </a:pPr>
            <a:r>
              <a:rPr lang="en-US" dirty="0" err="1"/>
              <a:t>Subabul</a:t>
            </a:r>
            <a:r>
              <a:rPr lang="en-US" dirty="0"/>
              <a:t>, </a:t>
            </a:r>
            <a:r>
              <a:rPr lang="en-US" dirty="0" err="1"/>
              <a:t>Khejri</a:t>
            </a:r>
            <a:r>
              <a:rPr lang="en-US" dirty="0"/>
              <a:t> tree, Sesbania etc.</a:t>
            </a:r>
          </a:p>
          <a:p>
            <a:endParaRPr lang="en-US" dirty="0"/>
          </a:p>
          <a:p>
            <a:r>
              <a:rPr lang="en-US" dirty="0"/>
              <a:t>5. Root crops-</a:t>
            </a:r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dirty="0" err="1"/>
              <a:t>eg.</a:t>
            </a:r>
            <a:r>
              <a:rPr lang="en-US" dirty="0"/>
              <a:t> </a:t>
            </a:r>
            <a:r>
              <a:rPr lang="en-US" dirty="0" err="1"/>
              <a:t>Turnip,Beetroot,Carrot</a:t>
            </a:r>
            <a:r>
              <a:rPr lang="en-US" dirty="0"/>
              <a:t>, Potatoes, Sweet potatoes etc.</a:t>
            </a:r>
          </a:p>
          <a:p>
            <a:endParaRPr lang="en-US" dirty="0"/>
          </a:p>
          <a:p>
            <a:r>
              <a:rPr lang="en-US" dirty="0"/>
              <a:t>6. Miscellaneous fodder plants-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eg.</a:t>
            </a:r>
            <a:r>
              <a:rPr lang="en-US" dirty="0"/>
              <a:t> Azolla, Water hyacinth etc.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148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C12B-A326-4631-8573-7B847D7C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basis of seasons-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7ADB-804A-4E34-ACBD-2E3B78372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Khariff</a:t>
            </a:r>
            <a:r>
              <a:rPr lang="en-US" dirty="0"/>
              <a:t> fodders-  Fodder grows from July to October. These fodders are shown in June- Jul              </a:t>
            </a:r>
            <a:r>
              <a:rPr lang="en-US" dirty="0" err="1"/>
              <a:t>eg.</a:t>
            </a:r>
            <a:r>
              <a:rPr lang="en-US" dirty="0"/>
              <a:t> Maize, jowar, sorghum, bajra, cowpea, guar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Rabi fodders -  grows from October to March . These fodders are shown in October- November </a:t>
            </a:r>
            <a:r>
              <a:rPr lang="en-IN" dirty="0"/>
              <a:t>               </a:t>
            </a:r>
            <a:r>
              <a:rPr lang="en-IN" dirty="0" err="1"/>
              <a:t>eg.</a:t>
            </a:r>
            <a:r>
              <a:rPr lang="en-IN" dirty="0"/>
              <a:t> Oat, Turnip, berseem, lucerne etc.</a:t>
            </a:r>
          </a:p>
          <a:p>
            <a:r>
              <a:rPr lang="en-IN" dirty="0"/>
              <a:t>3.Zaid season- March to June . </a:t>
            </a:r>
            <a:r>
              <a:rPr lang="en-IN" dirty="0" err="1"/>
              <a:t>eg</a:t>
            </a:r>
            <a:r>
              <a:rPr lang="en-IN" dirty="0"/>
              <a:t> cowpea, sorghum etc.</a:t>
            </a:r>
          </a:p>
        </p:txBody>
      </p:sp>
    </p:spTree>
    <p:extLst>
      <p:ext uri="{BB962C8B-B14F-4D97-AF65-F5344CB8AC3E}">
        <p14:creationId xmlns:p14="http://schemas.microsoft.com/office/powerpoint/2010/main" val="100723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26B1-DEDA-4974-9F6F-BF936556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Fodder maize</a:t>
            </a:r>
            <a:endParaRPr lang="en-IN" dirty="0"/>
          </a:p>
        </p:txBody>
      </p:sp>
      <p:pic>
        <p:nvPicPr>
          <p:cNvPr id="1026" name="Picture 2" descr="Image result for images maize fodder">
            <a:extLst>
              <a:ext uri="{FF2B5EF4-FFF2-40B4-BE49-F238E27FC236}">
                <a16:creationId xmlns:a16="http://schemas.microsoft.com/office/drawing/2014/main" id="{C1359CC0-7B9B-443D-BE61-797BF326C5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042"/>
            <a:ext cx="12192000" cy="54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9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70D0-F42E-4FDB-90FF-72962D5B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Lucerne</a:t>
            </a:r>
            <a:endParaRPr lang="en-IN" dirty="0"/>
          </a:p>
        </p:txBody>
      </p:sp>
      <p:pic>
        <p:nvPicPr>
          <p:cNvPr id="2050" name="Picture 2" descr="Image result for images lucerne fodder">
            <a:extLst>
              <a:ext uri="{FF2B5EF4-FFF2-40B4-BE49-F238E27FC236}">
                <a16:creationId xmlns:a16="http://schemas.microsoft.com/office/drawing/2014/main" id="{89E58C8F-DEB2-424A-B7A2-09328642D9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321"/>
            <a:ext cx="6096000" cy="50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mages lucerne fodder">
            <a:extLst>
              <a:ext uri="{FF2B5EF4-FFF2-40B4-BE49-F238E27FC236}">
                <a16:creationId xmlns:a16="http://schemas.microsoft.com/office/drawing/2014/main" id="{72B82907-58BC-4C17-8BA4-FC45A535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6197"/>
            <a:ext cx="6248401" cy="506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6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627</Words>
  <Application>Microsoft Office PowerPoint</Application>
  <PresentationFormat>Widescreen</PresentationFormat>
  <Paragraphs>79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PT Sans</vt:lpstr>
      <vt:lpstr>Times New Roman</vt:lpstr>
      <vt:lpstr>Office Theme</vt:lpstr>
      <vt:lpstr>Agronomical Practices for fodder production (Part1)</vt:lpstr>
      <vt:lpstr>Forage crops / Fodder crops</vt:lpstr>
      <vt:lpstr>Characteristics of fodder crops</vt:lpstr>
      <vt:lpstr>Classification of Fodder</vt:lpstr>
      <vt:lpstr>Cont--</vt:lpstr>
      <vt:lpstr>Cont--</vt:lpstr>
      <vt:lpstr>On the basis of seasons-</vt:lpstr>
      <vt:lpstr>Fodder maize</vt:lpstr>
      <vt:lpstr>Lucerne</vt:lpstr>
      <vt:lpstr>Berseem</vt:lpstr>
      <vt:lpstr>Cowpea (Lobia)</vt:lpstr>
      <vt:lpstr>Para grass/ Buffalo grass/ Water grass/ Pani wali ghas  ( Brachiaria  mutica)</vt:lpstr>
      <vt:lpstr>Napier  grass (Pennisetum purpureum)</vt:lpstr>
      <vt:lpstr>Subabul</vt:lpstr>
      <vt:lpstr>Important fodders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Agronomical Practices for fodder production (Part1)</dc:title>
  <dc:creator>saket sharma</dc:creator>
  <cp:lastModifiedBy>saket sharma</cp:lastModifiedBy>
  <cp:revision>24</cp:revision>
  <dcterms:created xsi:type="dcterms:W3CDTF">2021-02-06T15:34:33Z</dcterms:created>
  <dcterms:modified xsi:type="dcterms:W3CDTF">2021-02-08T05:59:15Z</dcterms:modified>
</cp:coreProperties>
</file>