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331" r:id="rId3"/>
    <p:sldId id="338" r:id="rId4"/>
    <p:sldId id="341" r:id="rId5"/>
    <p:sldId id="333" r:id="rId6"/>
    <p:sldId id="342" r:id="rId7"/>
    <p:sldId id="343" r:id="rId8"/>
    <p:sldId id="30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333399"/>
    <a:srgbClr val="FFCC66"/>
    <a:srgbClr val="FF9933"/>
    <a:srgbClr val="57B2B9"/>
    <a:srgbClr val="FF6699"/>
    <a:srgbClr val="A50021"/>
    <a:srgbClr val="66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173" autoAdjust="0"/>
    <p:restoredTop sz="94717" autoAdjust="0"/>
  </p:normalViewPr>
  <p:slideViewPr>
    <p:cSldViewPr>
      <p:cViewPr>
        <p:scale>
          <a:sx n="93" d="100"/>
          <a:sy n="93" d="100"/>
        </p:scale>
        <p:origin x="-456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D8B0B-C801-459F-A9F1-559532D29F61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A242F-B0D9-47B5-8A08-A96119FE5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A242F-B0D9-47B5-8A08-A96119FE5C6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A242F-B0D9-47B5-8A08-A96119FE5C6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7ED0E-056C-42E0-A7BB-D3C739883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C8500-4D76-459A-B012-9FEE3692B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9171E-08A3-4CB0-A9DD-9F4C9DF08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6BDCF-D454-41FA-9EE5-EC6F8CBB2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F20CD-7DA3-4EF9-9395-C23943D11D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20F3D-AC85-4977-82F1-DE42A357D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372A2-9050-45E5-BF4E-BD0A69373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39531-3543-4322-82FE-89AFA0144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39F4B-050D-4442-B639-BB34EDF56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64B99-70E9-4A71-8594-22CA9F595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C1A07-D9F6-4D91-AC9F-5619BF32B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EE7F2"/>
            </a:gs>
            <a:gs pos="17999">
              <a:srgbClr val="FBD49C"/>
            </a:gs>
            <a:gs pos="39000">
              <a:srgbClr val="FBA97D"/>
            </a:gs>
            <a:gs pos="64000">
              <a:srgbClr val="FAC77D"/>
            </a:gs>
            <a:gs pos="82001">
              <a:srgbClr val="FEE7F2"/>
            </a:gs>
            <a:gs pos="100000">
              <a:srgbClr val="FBEAC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>
              <a:defRPr/>
            </a:pPr>
            <a:fld id="{DF5F1317-4DFA-4063-977B-A73078FCF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4"/>
          <p:cNvSpPr>
            <a:spLocks noChangeArrowheads="1"/>
          </p:cNvSpPr>
          <p:nvPr/>
        </p:nvSpPr>
        <p:spPr bwMode="auto">
          <a:xfrm>
            <a:off x="990600" y="381000"/>
            <a:ext cx="7315200" cy="297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609600"/>
            <a:ext cx="8686800" cy="2819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IN" sz="4000" b="1" dirty="0" smtClean="0">
                <a:solidFill>
                  <a:srgbClr val="FF0000"/>
                </a:solidFill>
              </a:rPr>
              <a:t>Homogenization of Milk</a:t>
            </a:r>
            <a:r>
              <a:rPr lang="en-US" sz="5400" b="1" dirty="0" smtClean="0">
                <a:solidFill>
                  <a:srgbClr val="FF0000"/>
                </a:solidFill>
              </a:rPr>
              <a:t/>
            </a:r>
            <a:br>
              <a:rPr lang="en-US" sz="54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Dairy Engineering(DTE – 212)</a:t>
            </a: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962400"/>
            <a:ext cx="6705600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A50021"/>
                </a:solidFill>
              </a:rPr>
              <a:t>Dr. J. </a:t>
            </a:r>
            <a:r>
              <a:rPr lang="en-US" b="1" dirty="0" err="1" smtClean="0">
                <a:solidFill>
                  <a:srgbClr val="A50021"/>
                </a:solidFill>
              </a:rPr>
              <a:t>Badshah</a:t>
            </a:r>
            <a:endParaRPr lang="en-US" b="1" dirty="0" smtClean="0">
              <a:solidFill>
                <a:srgbClr val="A5002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University Professor – cum - Chief Scientist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Dairy Engineering Department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Sanjay Gandhi Institute of Dairy Science &amp; Technology, </a:t>
            </a:r>
            <a:r>
              <a:rPr lang="en-US" sz="2000" b="1" dirty="0" err="1" smtClean="0"/>
              <a:t>Jagdeopath</a:t>
            </a:r>
            <a:r>
              <a:rPr lang="en-US" sz="2000" b="1" dirty="0" smtClean="0"/>
              <a:t>, Patna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 dirty="0" smtClean="0"/>
              <a:t>(Bihar Animal Sciences University, Patna)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6096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Different between Process Control &amp; Product Control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334000"/>
          </a:xfrm>
        </p:spPr>
        <p:txBody>
          <a:bodyPr/>
          <a:lstStyle/>
          <a:p>
            <a:pPr lvl="1" algn="just"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 marL="339725" lvl="1" indent="-339725">
              <a:buFont typeface="Wingdings" panose="05000000000000000000" pitchFamily="2" charset="2"/>
              <a:buChar char="Ø"/>
            </a:pPr>
            <a:endParaRPr lang="en-US" sz="1600" dirty="0" smtClean="0"/>
          </a:p>
          <a:p>
            <a:pPr marL="339725" lvl="1" indent="-339725">
              <a:buFont typeface="Wingdings" panose="05000000000000000000" pitchFamily="2" charset="2"/>
              <a:buChar char="Ø"/>
            </a:pPr>
            <a:endParaRPr lang="en-US" sz="1600" dirty="0" smtClean="0"/>
          </a:p>
          <a:p>
            <a:pPr marL="339725" lvl="1" indent="-339725">
              <a:buFont typeface="Wingdings" panose="05000000000000000000" pitchFamily="2" charset="2"/>
              <a:buChar char="Ø"/>
            </a:pPr>
            <a:endParaRPr lang="en-US" sz="1600" dirty="0" smtClean="0"/>
          </a:p>
          <a:p>
            <a:pPr marL="339725" lvl="1" indent="-339725">
              <a:buFont typeface="Wingdings" panose="05000000000000000000" pitchFamily="2" charset="2"/>
              <a:buChar char="Ø"/>
            </a:pPr>
            <a:endParaRPr lang="en-US" sz="1600" dirty="0" smtClean="0"/>
          </a:p>
          <a:p>
            <a:pPr marL="339725" lvl="1" indent="-339725">
              <a:buFont typeface="Wingdings" panose="05000000000000000000" pitchFamily="2" charset="2"/>
              <a:buChar char="Ø"/>
            </a:pPr>
            <a:endParaRPr lang="en-US" sz="16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838200"/>
          <a:ext cx="8534400" cy="62642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31026"/>
                <a:gridCol w="4034443"/>
                <a:gridCol w="3568931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S.No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Unhomogenized</a:t>
                      </a:r>
                      <a:r>
                        <a:rPr lang="en-US" dirty="0" smtClean="0"/>
                        <a:t> Milk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Homogenized</a:t>
                      </a:r>
                      <a:r>
                        <a:rPr lang="en-US" baseline="0" dirty="0" smtClean="0"/>
                        <a:t> Milk</a:t>
                      </a:r>
                      <a:endParaRPr lang="en-US" dirty="0"/>
                    </a:p>
                  </a:txBody>
                  <a:tcPr/>
                </a:tc>
              </a:tr>
              <a:tr h="693553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Milk Fat in the form of globules from 0.1 to 20 mm.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Fat globule size is reduced to 1 micron or less.</a:t>
                      </a:r>
                      <a:endParaRPr lang="en-US" dirty="0"/>
                    </a:p>
                  </a:txBody>
                  <a:tcPr/>
                </a:tc>
              </a:tr>
              <a:tr h="990790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Wide variation in density of fat globules and wide variation in size.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variation in density and size of fat globules</a:t>
                      </a:r>
                      <a:endParaRPr lang="en-US" dirty="0"/>
                    </a:p>
                  </a:txBody>
                  <a:tcPr/>
                </a:tc>
              </a:tr>
              <a:tr h="693553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Formation of cream layer when the milk is left undisturbed causing non uniform distribution</a:t>
                      </a:r>
                      <a:r>
                        <a:rPr lang="en-US" baseline="0" dirty="0" smtClean="0"/>
                        <a:t> in the sense of quality of milk.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Prevents creaming in stored milk and packed milk causing uniform quality distribution to</a:t>
                      </a:r>
                      <a:r>
                        <a:rPr lang="en-US" baseline="0" dirty="0" smtClean="0"/>
                        <a:t> the consumer.</a:t>
                      </a:r>
                      <a:endParaRPr lang="en-US" dirty="0"/>
                    </a:p>
                  </a:txBody>
                  <a:tcPr/>
                </a:tc>
              </a:tr>
              <a:tr h="1585264">
                <a:tc>
                  <a:txBody>
                    <a:bodyPr/>
                    <a:lstStyle/>
                    <a:p>
                      <a:r>
                        <a:rPr lang="en-US" dirty="0" smtClean="0"/>
                        <a:t>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Surface area of fat globules are about five times lesser in </a:t>
                      </a:r>
                      <a:r>
                        <a:rPr lang="en-US" dirty="0" err="1" smtClean="0"/>
                        <a:t>unhomogenized</a:t>
                      </a:r>
                      <a:r>
                        <a:rPr lang="en-US" dirty="0" smtClean="0"/>
                        <a:t> milk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dirty="0" smtClean="0"/>
                        <a:t>Homogenization uses the principle of increasing the surface area providing richer </a:t>
                      </a:r>
                      <a:r>
                        <a:rPr lang="en-US" dirty="0" err="1" smtClean="0"/>
                        <a:t>flavour</a:t>
                      </a:r>
                      <a:r>
                        <a:rPr lang="en-US" dirty="0" smtClean="0"/>
                        <a:t> to milk but at the cost of expense of energy.</a:t>
                      </a:r>
                    </a:p>
                    <a:p>
                      <a:pPr algn="just"/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1288027">
                <a:tc>
                  <a:txBody>
                    <a:bodyPr/>
                    <a:lstStyle/>
                    <a:p>
                      <a:r>
                        <a:rPr lang="en-US" dirty="0" smtClean="0"/>
                        <a:t>5.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Curd tension is higher and digestibility of </a:t>
                      </a:r>
                      <a:r>
                        <a:rPr lang="en-US" dirty="0" err="1" smtClean="0"/>
                        <a:t>unhomogenized</a:t>
                      </a:r>
                      <a:r>
                        <a:rPr lang="en-US" dirty="0" smtClean="0"/>
                        <a:t> milk and products made from it is lower.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It brings physical changes in milk proteins resulting in lower curd tension that increases digestibility of homogenized milk.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Effects of Homogenization on properties of milk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/>
              <a:t>UV Light Susceptibility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/>
              <a:t>Effect on viscosity due to shearing and </a:t>
            </a:r>
            <a:r>
              <a:rPr lang="en-US" sz="2400" b="1" dirty="0" err="1" smtClean="0"/>
              <a:t>cavitation</a:t>
            </a:r>
            <a:r>
              <a:rPr lang="en-US" sz="2400" b="1" dirty="0" smtClean="0"/>
              <a:t> action in first stage homogenization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/>
              <a:t>Effect on viscosity in second stage homogenization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/>
              <a:t>Effect of activation of inherent lipase system due to homogenization- </a:t>
            </a:r>
            <a:r>
              <a:rPr lang="en-US" sz="2400" b="1" dirty="0" err="1" smtClean="0"/>
              <a:t>hydrlytic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rancidiy</a:t>
            </a:r>
            <a:endParaRPr lang="en-US" sz="2400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/>
              <a:t>Necessity of pasteurization of milk after homogenization to inactivate the lipase enzyme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/>
              <a:t>Why homogenization of milk at a temperature of 57°C </a:t>
            </a:r>
            <a:endParaRPr lang="en-US" sz="2400" dirty="0" smtClean="0"/>
          </a:p>
          <a:p>
            <a:pPr marL="857250" lvl="1" indent="-457200">
              <a:buFont typeface="+mj-lt"/>
              <a:buAutoNum type="alphaLcParenR"/>
            </a:pPr>
            <a:r>
              <a:rPr lang="en-US" sz="2400" b="1" dirty="0" smtClean="0"/>
              <a:t>Higher efficiency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sz="2400" b="1" dirty="0" smtClean="0"/>
              <a:t>Activity of lipase on newly formed fat globule surfaces</a:t>
            </a:r>
          </a:p>
          <a:p>
            <a:pPr marL="62230" lvl="1" indent="338455">
              <a:buFont typeface="Wingdings" panose="05000000000000000000" pitchFamily="2" charset="2"/>
              <a:buChar char="q"/>
            </a:pPr>
            <a:r>
              <a:rPr lang="en-US" sz="2400" b="1" dirty="0" smtClean="0"/>
              <a:t>Homogenization Index= (A- B) /B x 100</a:t>
            </a:r>
          </a:p>
          <a:p>
            <a:pPr marL="62230" lvl="1" indent="338455">
              <a:buFont typeface="Wingdings" panose="05000000000000000000" pitchFamily="2" charset="2"/>
              <a:buChar char="q"/>
            </a:pPr>
            <a:r>
              <a:rPr lang="en-US" sz="2400" b="1" dirty="0" smtClean="0"/>
              <a:t>Homogenization Index between 1 to 10: Good</a:t>
            </a:r>
            <a:endParaRPr lang="en-US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Theory of Homogenization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4864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000" b="1" dirty="0" smtClean="0"/>
              <a:t>Shearing of milk layers</a:t>
            </a:r>
          </a:p>
          <a:p>
            <a:pPr marL="914400" lvl="1" indent="-457200" algn="just">
              <a:buFont typeface="+mj-lt"/>
              <a:buAutoNum type="alphaLcPeriod"/>
            </a:pPr>
            <a:r>
              <a:rPr lang="en-US" sz="2000" b="1" dirty="0" smtClean="0"/>
              <a:t>High shear gradients/ velocity gradients</a:t>
            </a:r>
          </a:p>
          <a:p>
            <a:pPr marL="914400" lvl="1" indent="-457200" algn="just">
              <a:buFont typeface="+mj-lt"/>
              <a:buAutoNum type="alphaLcPeriod"/>
            </a:pPr>
            <a:r>
              <a:rPr lang="en-US" sz="2000" b="1" dirty="0" smtClean="0"/>
              <a:t>Accelerating and retarding shearing action</a:t>
            </a:r>
          </a:p>
          <a:p>
            <a:pPr marL="914400" lvl="1" indent="-457200" algn="just">
              <a:buFont typeface="+mj-lt"/>
              <a:buAutoNum type="alphaLcPeriod"/>
            </a:pPr>
            <a:r>
              <a:rPr lang="en-US" sz="2000" b="1" dirty="0" smtClean="0"/>
              <a:t>Thread like shapes to form small globules with small forces</a:t>
            </a:r>
          </a:p>
          <a:p>
            <a:pPr marL="914400" lvl="1" indent="-457200" algn="just">
              <a:buFont typeface="+mj-lt"/>
              <a:buAutoNum type="alphaLcPeriod"/>
            </a:pPr>
            <a:r>
              <a:rPr lang="en-US" sz="2000" b="1" dirty="0" smtClean="0"/>
              <a:t>Disintegration of fat globules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b="1" dirty="0" err="1" smtClean="0"/>
              <a:t>Cavitation</a:t>
            </a:r>
            <a:r>
              <a:rPr lang="en-US" sz="2000" b="1" dirty="0" smtClean="0"/>
              <a:t> in flow of milk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sz="2000" b="1" dirty="0" smtClean="0"/>
              <a:t>Kinetic energy increases and potential energy decreases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sz="2000" b="1" dirty="0" smtClean="0"/>
              <a:t>Static pressure becomes as low as </a:t>
            </a:r>
            <a:r>
              <a:rPr lang="en-US" sz="2000" b="1" dirty="0" err="1" smtClean="0"/>
              <a:t>vapour</a:t>
            </a:r>
            <a:r>
              <a:rPr lang="en-US" sz="2000" b="1" dirty="0" smtClean="0"/>
              <a:t> pressure of liquid which forms the </a:t>
            </a:r>
            <a:r>
              <a:rPr lang="en-US" sz="2000" b="1" dirty="0" err="1" smtClean="0"/>
              <a:t>vapour</a:t>
            </a:r>
            <a:r>
              <a:rPr lang="en-US" sz="2000" b="1" dirty="0" smtClean="0"/>
              <a:t> bubbles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sz="2000" b="1" dirty="0" smtClean="0"/>
              <a:t>Implosion of </a:t>
            </a:r>
            <a:r>
              <a:rPr lang="en-US" sz="2000" b="1" dirty="0" err="1" smtClean="0"/>
              <a:t>vapour</a:t>
            </a:r>
            <a:r>
              <a:rPr lang="en-US" sz="2000" b="1" dirty="0" smtClean="0"/>
              <a:t> bubbles with breaker ring causes deformation and disintegration of globules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b="1" dirty="0" smtClean="0"/>
              <a:t>Micro turbulence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en-US" sz="2000" b="1" dirty="0" smtClean="0"/>
              <a:t>High velocity of 100 - 250 m/s through narrow slit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en-US" sz="2000" b="1" dirty="0" smtClean="0"/>
              <a:t>Turbulence and </a:t>
            </a:r>
            <a:r>
              <a:rPr lang="en-US" sz="2000" b="1" dirty="0" err="1" smtClean="0"/>
              <a:t>collission</a:t>
            </a:r>
            <a:r>
              <a:rPr lang="en-US" sz="2000" b="1" dirty="0" smtClean="0"/>
              <a:t> with breaker ring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en-US" sz="2000" b="1" dirty="0" smtClean="0"/>
              <a:t>Turbulence, implosion and disintegration of fat globules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Process of Homogenization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/>
              <a:t>Pumping of Milk at 60 -65 °C </a:t>
            </a:r>
            <a:r>
              <a:rPr lang="en-US" sz="2400" b="1" dirty="0" err="1" smtClean="0"/>
              <a:t>throough</a:t>
            </a:r>
            <a:r>
              <a:rPr lang="en-US" sz="2400" b="1" dirty="0" smtClean="0"/>
              <a:t> a small passage at high velocity at a pressure ranging 10 – 25 </a:t>
            </a:r>
            <a:r>
              <a:rPr lang="en-US" sz="2400" b="1" dirty="0" err="1" smtClean="0"/>
              <a:t>Mpa</a:t>
            </a:r>
            <a:r>
              <a:rPr lang="en-US" sz="2400" b="1" dirty="0" smtClean="0"/>
              <a:t> depending on the product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/>
              <a:t>Net result is reduction of size of fat globules to 1 -3 microns size and Five fold increase in surface area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/>
              <a:t>Single Stage </a:t>
            </a:r>
            <a:r>
              <a:rPr lang="en-US" sz="2400" b="1" dirty="0" err="1" smtClean="0"/>
              <a:t>Homogenizaton</a:t>
            </a:r>
            <a:r>
              <a:rPr lang="en-US" sz="2400" b="1" dirty="0" smtClean="0"/>
              <a:t> produces cluster by forming new membranes on newly formed small fat globules due to shearing and </a:t>
            </a:r>
            <a:r>
              <a:rPr lang="en-US" sz="2400" b="1" dirty="0" err="1" smtClean="0"/>
              <a:t>cavitation:Pressure</a:t>
            </a:r>
            <a:r>
              <a:rPr lang="en-US" sz="2400" b="1" dirty="0" smtClean="0"/>
              <a:t> -175 -210 </a:t>
            </a:r>
            <a:r>
              <a:rPr lang="en-US" sz="2400" b="1" dirty="0" err="1" smtClean="0"/>
              <a:t>Kgf</a:t>
            </a:r>
            <a:r>
              <a:rPr lang="en-US" sz="2400" b="1" dirty="0" smtClean="0"/>
              <a:t>/cm</a:t>
            </a:r>
            <a:r>
              <a:rPr lang="en-US" sz="2400" b="1" baseline="30000" dirty="0" smtClean="0"/>
              <a:t>2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000" b="1" dirty="0" smtClean="0"/>
              <a:t>Low fat content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000" b="1" dirty="0" smtClean="0"/>
              <a:t>High viscosity desired</a:t>
            </a:r>
            <a:endParaRPr lang="en-US" sz="2000" b="1" dirty="0"/>
          </a:p>
          <a:p>
            <a:pPr marL="0" lvl="1" indent="0">
              <a:buFont typeface="Wingdings" panose="05000000000000000000" pitchFamily="2" charset="2"/>
              <a:buChar char="q"/>
            </a:pPr>
            <a:r>
              <a:rPr lang="en-US" sz="2000" b="1" dirty="0" smtClean="0"/>
              <a:t>Two Stage Homogenization produces low viscosity product by further turning apart any cluster formation with high fat content of milk or products: Pressure- 35 </a:t>
            </a:r>
            <a:r>
              <a:rPr lang="en-US" sz="2000" b="1" dirty="0" err="1" smtClean="0"/>
              <a:t>Kgf</a:t>
            </a:r>
            <a:r>
              <a:rPr lang="en-US" sz="2000" b="1" dirty="0" smtClean="0"/>
              <a:t>/cm</a:t>
            </a:r>
            <a:r>
              <a:rPr lang="en-US" sz="2000" b="1" baseline="30000" dirty="0" smtClean="0"/>
              <a:t>2</a:t>
            </a:r>
          </a:p>
          <a:p>
            <a:pPr marL="0" lvl="1" indent="0">
              <a:buFont typeface="Wingdings" panose="05000000000000000000" pitchFamily="2" charset="2"/>
              <a:buChar char="q"/>
            </a:pPr>
            <a:r>
              <a:rPr lang="en-US" sz="2000" b="1" dirty="0" smtClean="0"/>
              <a:t>Clustering factors and increase in temperature Delta </a:t>
            </a:r>
            <a:r>
              <a:rPr lang="en-US" sz="2000" b="1" dirty="0" err="1" smtClean="0"/>
              <a:t>thita</a:t>
            </a:r>
            <a:r>
              <a:rPr lang="en-US" sz="2000" b="1" dirty="0" smtClean="0"/>
              <a:t> = P/40 if P is in </a:t>
            </a:r>
            <a:r>
              <a:rPr lang="en-US" sz="2000" b="1" dirty="0" err="1" smtClean="0"/>
              <a:t>Kgf</a:t>
            </a:r>
            <a:r>
              <a:rPr lang="en-US" sz="2000" b="1" dirty="0" smtClean="0"/>
              <a:t>/sq. cm.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Component of Homogenizers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/>
              <a:t>First stage Homogenizing Valve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/>
              <a:t>Suction Manifold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/>
              <a:t>Discharge Manifold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/>
              <a:t>Feed Line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/>
              <a:t>Pressure gauge in discharge manifold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/>
              <a:t>Breaker Ring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/>
              <a:t>Second Stage Homogenizing Valve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/>
              <a:t>Triplex pump driving Crankshaft, Connecting rod, Piston and cylinder valve mechanism and lubricants etc.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/>
              <a:t>Driving Electric motor</a:t>
            </a:r>
          </a:p>
          <a:p>
            <a:pPr>
              <a:buNone/>
            </a:pPr>
            <a:endParaRPr lang="en-US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Components of Homogenizers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752600"/>
            <a:ext cx="3810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3171825" y="2703513"/>
            <a:ext cx="277177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0000"/>
                  </a:solidFill>
                  <a:round/>
                </a:ln>
                <a:solidFill>
                  <a:srgbClr val="FFFF00"/>
                </a:solidFill>
                <a:latin typeface="Arial Black" panose="020B0A04020102020204"/>
              </a:rPr>
              <a:t>THANK YOU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545</Words>
  <Application>WPS Presentation</Application>
  <PresentationFormat>On-screen Show (4:3)</PresentationFormat>
  <Paragraphs>79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 Homogenization of Milk Dairy Engineering(DTE – 212)</vt:lpstr>
      <vt:lpstr> Different between Process Control &amp; Product Control </vt:lpstr>
      <vt:lpstr>Effects of Homogenization on properties of milk</vt:lpstr>
      <vt:lpstr> Theory of Homogenization </vt:lpstr>
      <vt:lpstr>Process of Homogenization</vt:lpstr>
      <vt:lpstr>Component of Homogenizers</vt:lpstr>
      <vt:lpstr>Components of Homogenizers</vt:lpstr>
      <vt:lpstr>Slide 8</vt:lpstr>
    </vt:vector>
  </TitlesOfParts>
  <Company>RSSB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ICTDF-2007 TRADITIONAL INDIAN DAIRY PRODUCTS: Prospects for Industrialization</dc:title>
  <dc:creator>ps</dc:creator>
  <cp:lastModifiedBy>Jahangir Badshah</cp:lastModifiedBy>
  <cp:revision>192</cp:revision>
  <dcterms:created xsi:type="dcterms:W3CDTF">2007-11-06T10:48:00Z</dcterms:created>
  <dcterms:modified xsi:type="dcterms:W3CDTF">2021-02-17T11:52:20Z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1033-11.2.0.9906</vt:lpwstr>
  </property>
</Properties>
</file>