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32" r:id="rId3"/>
    <p:sldId id="340" r:id="rId4"/>
    <p:sldId id="333" r:id="rId5"/>
    <p:sldId id="335" r:id="rId6"/>
    <p:sldId id="30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FFCC66"/>
    <a:srgbClr val="FF9933"/>
    <a:srgbClr val="57B2B9"/>
    <a:srgbClr val="FF6699"/>
    <a:srgbClr val="A50021"/>
    <a:srgbClr val="000066"/>
    <a:srgbClr val="66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173" autoAdjust="0"/>
    <p:restoredTop sz="94717" autoAdjust="0"/>
  </p:normalViewPr>
  <p:slideViewPr>
    <p:cSldViewPr>
      <p:cViewPr>
        <p:scale>
          <a:sx n="93" d="100"/>
          <a:sy n="93" d="100"/>
        </p:scale>
        <p:origin x="-4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7ED0E-056C-42E0-A7BB-D3C739883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C8500-4D76-459A-B012-9FEE3692B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9171E-08A3-4CB0-A9DD-9F4C9DF08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BDCF-D454-41FA-9EE5-EC6F8CBB2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F20CD-7DA3-4EF9-9395-C23943D11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20F3D-AC85-4977-82F1-DE42A357D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372A2-9050-45E5-BF4E-BD0A69373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39531-3543-4322-82FE-89AFA0144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39F4B-050D-4442-B639-BB34EDF56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64B99-70E9-4A71-8594-22CA9F595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C1A07-D9F6-4D91-AC9F-5619BF32B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E7F2"/>
            </a:gs>
            <a:gs pos="17999">
              <a:srgbClr val="FBD49C"/>
            </a:gs>
            <a:gs pos="39000">
              <a:srgbClr val="FBA97D"/>
            </a:gs>
            <a:gs pos="64000">
              <a:srgbClr val="FAC77D"/>
            </a:gs>
            <a:gs pos="82001">
              <a:srgbClr val="FEE7F2"/>
            </a:gs>
            <a:gs pos="100000">
              <a:srgbClr val="FBEAC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>
              <a:defRPr/>
            </a:pPr>
            <a:fld id="{DF5F1317-4DFA-4063-977B-A73078FCF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/>
          <p:cNvSpPr>
            <a:spLocks noChangeArrowheads="1"/>
          </p:cNvSpPr>
          <p:nvPr/>
        </p:nvSpPr>
        <p:spPr bwMode="auto">
          <a:xfrm>
            <a:off x="990600" y="1828800"/>
            <a:ext cx="7315200" cy="2057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0"/>
            <a:ext cx="8686800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Power Consumption by Impeller Mixers</a:t>
            </a:r>
            <a:endParaRPr lang="en-US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962400"/>
            <a:ext cx="67056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A50021"/>
                </a:solidFill>
              </a:rPr>
              <a:t>Dr. J. Badshah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University Professor – cum - Chief Scientist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Dairy Engineering Department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Sanjay Gandhi Institute of Dairy Science &amp; Technology, Jagdeopath, Patna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smtClean="0"/>
              <a:t>(Bihar Animal Sciences University, Patna)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86836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Selection &amp; Construction of agitators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just"/>
            <a:r>
              <a:rPr lang="en-US" dirty="0" smtClean="0"/>
              <a:t>Volume or amount of the products ti stirred</a:t>
            </a:r>
          </a:p>
          <a:p>
            <a:pPr algn="just"/>
            <a:r>
              <a:rPr lang="en-US" dirty="0" smtClean="0"/>
              <a:t>Viscosity and Rheological Characteristics of the products</a:t>
            </a:r>
          </a:p>
          <a:p>
            <a:pPr algn="just"/>
            <a:r>
              <a:rPr lang="en-US" dirty="0" smtClean="0"/>
              <a:t>Sensitivity of the structure of products</a:t>
            </a:r>
          </a:p>
          <a:p>
            <a:pPr algn="just"/>
            <a:r>
              <a:rPr lang="en-US" dirty="0" smtClean="0"/>
              <a:t>Density and shear gradients affecting sensitivity</a:t>
            </a:r>
          </a:p>
          <a:p>
            <a:pPr algn="just"/>
            <a:r>
              <a:rPr lang="en-US" dirty="0" smtClean="0"/>
              <a:t>Size and shape of the tank</a:t>
            </a:r>
          </a:p>
          <a:p>
            <a:pPr algn="just"/>
            <a:r>
              <a:rPr lang="en-US" dirty="0" smtClean="0"/>
              <a:t>Sufficiency of stirring with minimum power</a:t>
            </a:r>
          </a:p>
          <a:p>
            <a:pPr algn="just"/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Power consumed by agitators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000"/>
            <a:ext cx="8229600" cy="5359400"/>
          </a:xfrm>
        </p:spPr>
        <p:txBody>
          <a:bodyPr/>
          <a:lstStyle/>
          <a:p>
            <a:pPr algn="just"/>
            <a:r>
              <a:rPr lang="en-US" sz="2800" dirty="0" smtClean="0"/>
              <a:t>Power Consumption is proportional to the volume stirred per unit time (Q) and kinetic energy (</a:t>
            </a:r>
            <a:r>
              <a:rPr lang="el-GR" sz="2800" dirty="0" smtClean="0"/>
              <a:t>ρ</a:t>
            </a:r>
            <a:r>
              <a:rPr lang="en-US" sz="2800" dirty="0" smtClean="0"/>
              <a:t> V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), where</a:t>
            </a:r>
          </a:p>
          <a:p>
            <a:pPr algn="just"/>
            <a:r>
              <a:rPr lang="en-US" sz="2800" dirty="0" smtClean="0"/>
              <a:t> V= Peripheral velocity = </a:t>
            </a:r>
            <a:r>
              <a:rPr lang="el-GR" sz="2800" dirty="0" smtClean="0"/>
              <a:t>π</a:t>
            </a:r>
            <a:r>
              <a:rPr lang="en-US" sz="2800" dirty="0" smtClean="0"/>
              <a:t> d n</a:t>
            </a:r>
            <a:r>
              <a:rPr lang="en-US" sz="2800" baseline="30000" dirty="0" smtClean="0"/>
              <a:t> </a:t>
            </a:r>
          </a:p>
          <a:p>
            <a:pPr algn="just"/>
            <a:r>
              <a:rPr lang="en-US" sz="2800" dirty="0" smtClean="0"/>
              <a:t>Volume stirred per unit time, Q </a:t>
            </a:r>
            <a:r>
              <a:rPr lang="el-GR" sz="2800" dirty="0" smtClean="0"/>
              <a:t>α</a:t>
            </a:r>
            <a:r>
              <a:rPr lang="en-US" sz="2800" dirty="0" smtClean="0"/>
              <a:t> V .d</a:t>
            </a:r>
            <a:r>
              <a:rPr lang="en-US" sz="2800" baseline="30000" dirty="0" smtClean="0"/>
              <a:t>2</a:t>
            </a:r>
          </a:p>
          <a:p>
            <a:pPr algn="just"/>
            <a:r>
              <a:rPr lang="en-US" sz="2800" dirty="0" smtClean="0"/>
              <a:t>Power consumption </a:t>
            </a:r>
            <a:r>
              <a:rPr lang="el-GR" sz="2800" dirty="0" smtClean="0"/>
              <a:t>α</a:t>
            </a:r>
            <a:r>
              <a:rPr lang="en-US" sz="2800" dirty="0" smtClean="0"/>
              <a:t> Q</a:t>
            </a:r>
            <a:r>
              <a:rPr lang="el-GR" sz="2800" dirty="0" smtClean="0"/>
              <a:t> ρ</a:t>
            </a:r>
            <a:r>
              <a:rPr lang="en-US" sz="2800" dirty="0" smtClean="0"/>
              <a:t> V</a:t>
            </a:r>
            <a:r>
              <a:rPr lang="en-US" sz="2800" baseline="30000" dirty="0" smtClean="0"/>
              <a:t>2</a:t>
            </a:r>
          </a:p>
          <a:p>
            <a:pPr algn="just"/>
            <a:r>
              <a:rPr lang="en-US" sz="2800" dirty="0" smtClean="0"/>
              <a:t>Power consumption </a:t>
            </a:r>
            <a:r>
              <a:rPr lang="el-GR" sz="2800" dirty="0" smtClean="0"/>
              <a:t>α</a:t>
            </a:r>
            <a:r>
              <a:rPr lang="en-US" sz="2800" dirty="0" smtClean="0"/>
              <a:t> V.d</a:t>
            </a:r>
            <a:r>
              <a:rPr lang="en-US" sz="2800" baseline="30000" dirty="0" smtClean="0"/>
              <a:t>2</a:t>
            </a:r>
            <a:r>
              <a:rPr lang="el-GR" sz="2800" dirty="0" smtClean="0"/>
              <a:t> ρ</a:t>
            </a:r>
            <a:r>
              <a:rPr lang="en-US" sz="2800" dirty="0" smtClean="0"/>
              <a:t> V</a:t>
            </a:r>
            <a:r>
              <a:rPr lang="en-US" sz="2800" baseline="30000" dirty="0" smtClean="0"/>
              <a:t>2</a:t>
            </a:r>
          </a:p>
          <a:p>
            <a:pPr algn="just"/>
            <a:r>
              <a:rPr lang="en-US" sz="2800" dirty="0" smtClean="0"/>
              <a:t>Power consumption = Power Number or Newton Number P</a:t>
            </a:r>
            <a:r>
              <a:rPr lang="en-US" sz="2800" baseline="-25000" dirty="0" smtClean="0"/>
              <a:t>o </a:t>
            </a:r>
            <a:r>
              <a:rPr lang="en-US" sz="2800" dirty="0" smtClean="0"/>
              <a:t> x V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.d</a:t>
            </a:r>
            <a:r>
              <a:rPr lang="en-US" sz="2800" baseline="30000" dirty="0" smtClean="0"/>
              <a:t>2</a:t>
            </a:r>
            <a:r>
              <a:rPr lang="el-GR" sz="2800" dirty="0" smtClean="0"/>
              <a:t> ρ</a:t>
            </a:r>
            <a:r>
              <a:rPr lang="en-US" sz="2800" dirty="0" smtClean="0"/>
              <a:t>  = P</a:t>
            </a:r>
            <a:r>
              <a:rPr lang="en-US" sz="2800" baseline="-25000" dirty="0" smtClean="0"/>
              <a:t>o </a:t>
            </a:r>
            <a:r>
              <a:rPr lang="en-US" sz="2800" dirty="0" smtClean="0"/>
              <a:t> x n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.d</a:t>
            </a:r>
            <a:r>
              <a:rPr lang="en-US" sz="2800" baseline="30000" dirty="0" smtClean="0"/>
              <a:t>5</a:t>
            </a:r>
            <a:r>
              <a:rPr lang="el-GR" sz="2800" dirty="0" smtClean="0"/>
              <a:t> ρ</a:t>
            </a:r>
            <a:r>
              <a:rPr lang="en-US" sz="2800" dirty="0" smtClean="0"/>
              <a:t> </a:t>
            </a:r>
          </a:p>
          <a:p>
            <a:pPr algn="just"/>
            <a:r>
              <a:rPr lang="en-US" sz="2800" dirty="0" smtClean="0"/>
              <a:t>Power Number or Newton Number P</a:t>
            </a:r>
            <a:r>
              <a:rPr lang="en-US" sz="2800" baseline="-25000" dirty="0" smtClean="0"/>
              <a:t>o</a:t>
            </a:r>
            <a:r>
              <a:rPr lang="en-US" sz="2800" dirty="0" smtClean="0"/>
              <a:t> = Power consumption/ n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.d</a:t>
            </a:r>
            <a:r>
              <a:rPr lang="en-US" sz="2800" baseline="30000" dirty="0" smtClean="0"/>
              <a:t>5</a:t>
            </a:r>
            <a:r>
              <a:rPr lang="el-GR" sz="2800" dirty="0" smtClean="0"/>
              <a:t> ρ</a:t>
            </a:r>
            <a:r>
              <a:rPr lang="en-US" sz="2800" dirty="0" smtClean="0"/>
              <a:t> = function of Reynolds Number (</a:t>
            </a:r>
            <a:r>
              <a:rPr lang="en-US" sz="2800" dirty="0" err="1" smtClean="0"/>
              <a:t>N</a:t>
            </a:r>
            <a:r>
              <a:rPr lang="en-US" sz="2800" baseline="-25000" dirty="0" err="1" smtClean="0"/>
              <a:t>Re</a:t>
            </a:r>
            <a:r>
              <a:rPr lang="en-US" sz="2800" dirty="0" smtClean="0"/>
              <a:t>)</a:t>
            </a:r>
            <a:endParaRPr lang="en-US" sz="2800" baseline="-25000" dirty="0" smtClean="0"/>
          </a:p>
          <a:p>
            <a:pPr algn="just"/>
            <a:endParaRPr lang="en-US" sz="2800" dirty="0"/>
          </a:p>
          <a:p>
            <a:pPr algn="just"/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926465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Power consumed by agitators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600"/>
            <a:ext cx="8229600" cy="4881880"/>
          </a:xfrm>
        </p:spPr>
        <p:txBody>
          <a:bodyPr/>
          <a:lstStyle/>
          <a:p>
            <a:pPr algn="just">
              <a:buFont typeface="Wingdings" panose="05000000000000000000" charset="0"/>
              <a:buChar char="q"/>
            </a:pPr>
            <a:r>
              <a:rPr lang="en-US" sz="2200" dirty="0" smtClean="0"/>
              <a:t>Reynolds Number </a:t>
            </a:r>
            <a:r>
              <a:rPr lang="en-US" sz="2200" dirty="0" err="1" smtClean="0"/>
              <a:t>N</a:t>
            </a:r>
            <a:r>
              <a:rPr lang="en-US" sz="2200" baseline="-25000" dirty="0" err="1" smtClean="0"/>
              <a:t>Re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 = </a:t>
            </a:r>
            <a:r>
              <a:rPr lang="el-GR" sz="2400" dirty="0" smtClean="0"/>
              <a:t>ρ</a:t>
            </a:r>
            <a:r>
              <a:rPr lang="en-US" sz="2400" dirty="0" smtClean="0"/>
              <a:t> nd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 /</a:t>
            </a:r>
            <a:r>
              <a:rPr lang="el-GR" sz="2400" dirty="0" smtClean="0"/>
              <a:t>μ</a:t>
            </a:r>
            <a:endParaRPr lang="en-US" sz="2400" dirty="0" smtClean="0"/>
          </a:p>
          <a:p>
            <a:pPr algn="just">
              <a:buFont typeface="Wingdings" panose="05000000000000000000" charset="0"/>
              <a:buChar char="q"/>
            </a:pPr>
            <a:r>
              <a:rPr lang="en-US" sz="2400" dirty="0" smtClean="0"/>
              <a:t>Dimension less </a:t>
            </a:r>
            <a:r>
              <a:rPr lang="en-US" sz="2400" dirty="0" err="1" smtClean="0"/>
              <a:t>Froud</a:t>
            </a:r>
            <a:r>
              <a:rPr lang="en-US" sz="2400" dirty="0" smtClean="0"/>
              <a:t> Number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Fr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= 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d/g </a:t>
            </a:r>
          </a:p>
          <a:p>
            <a:pPr algn="just">
              <a:buFont typeface="Wingdings" panose="05000000000000000000" charset="0"/>
              <a:buChar char="q"/>
            </a:pPr>
            <a:r>
              <a:rPr lang="en-US" sz="2400" dirty="0" smtClean="0"/>
              <a:t>For </a:t>
            </a:r>
            <a:r>
              <a:rPr lang="en-US" sz="2400" dirty="0" err="1" smtClean="0"/>
              <a:t>Unbaffled</a:t>
            </a:r>
            <a:r>
              <a:rPr lang="en-US" sz="2400" dirty="0" smtClean="0"/>
              <a:t> Tanks, the movement due to gravity or aeration is </a:t>
            </a:r>
            <a:r>
              <a:rPr lang="en-US" sz="2400" dirty="0" err="1" smtClean="0"/>
              <a:t>predoinant</a:t>
            </a:r>
            <a:r>
              <a:rPr lang="en-US" sz="2400" dirty="0" smtClean="0"/>
              <a:t> at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Re</a:t>
            </a:r>
            <a:r>
              <a:rPr lang="en-US" sz="2400" dirty="0" smtClean="0"/>
              <a:t> &gt;  300 and the equation for Power Consumption is as follows:</a:t>
            </a:r>
          </a:p>
          <a:p>
            <a:pPr algn="just">
              <a:buFont typeface="Wingdings" panose="05000000000000000000" charset="0"/>
              <a:buChar char="q"/>
            </a:pPr>
            <a:r>
              <a:rPr lang="en-US" sz="2400" dirty="0" smtClean="0"/>
              <a:t>P</a:t>
            </a:r>
            <a:r>
              <a:rPr lang="en-US" sz="2400" baseline="-25000" dirty="0" smtClean="0"/>
              <a:t>o</a:t>
            </a:r>
            <a:r>
              <a:rPr lang="en-US" sz="2400" dirty="0" smtClean="0"/>
              <a:t> / (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Fr</a:t>
            </a:r>
            <a:r>
              <a:rPr lang="en-US" sz="2400" dirty="0" smtClean="0"/>
              <a:t> )</a:t>
            </a:r>
            <a:r>
              <a:rPr lang="en-US" sz="2400" baseline="30000" dirty="0" smtClean="0"/>
              <a:t>m </a:t>
            </a:r>
            <a:r>
              <a:rPr lang="en-US" sz="2400" dirty="0" smtClean="0"/>
              <a:t> =f (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re</a:t>
            </a:r>
            <a:r>
              <a:rPr lang="en-US" sz="2400" dirty="0" smtClean="0"/>
              <a:t> , S1, S2, S3, S4, S5)</a:t>
            </a:r>
          </a:p>
          <a:p>
            <a:pPr algn="just">
              <a:buFont typeface="Wingdings" panose="05000000000000000000" charset="0"/>
              <a:buChar char="q"/>
            </a:pPr>
            <a:r>
              <a:rPr lang="en-US" sz="2400" dirty="0" smtClean="0"/>
              <a:t>Power consumption in </a:t>
            </a:r>
            <a:r>
              <a:rPr lang="en-US" sz="2400" dirty="0" err="1" smtClean="0"/>
              <a:t>unbaffled</a:t>
            </a:r>
            <a:r>
              <a:rPr lang="en-US" sz="2400" dirty="0" smtClean="0"/>
              <a:t> tanks = </a:t>
            </a:r>
          </a:p>
          <a:p>
            <a:pPr algn="just">
              <a:buFont typeface="Wingdings" panose="05000000000000000000" charset="0"/>
              <a:buChar char="q"/>
            </a:pPr>
            <a:r>
              <a:rPr lang="en-US" sz="2400" dirty="0" smtClean="0"/>
              <a:t>P</a:t>
            </a:r>
            <a:r>
              <a:rPr lang="en-US" sz="2400" baseline="-25000" dirty="0" smtClean="0"/>
              <a:t>o</a:t>
            </a:r>
            <a:r>
              <a:rPr lang="en-US" sz="2400" dirty="0" smtClean="0"/>
              <a:t> x(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Fr</a:t>
            </a:r>
            <a:r>
              <a:rPr lang="en-US" sz="2400" dirty="0" smtClean="0"/>
              <a:t> )</a:t>
            </a:r>
            <a:r>
              <a:rPr lang="en-US" sz="2400" baseline="30000" dirty="0" smtClean="0"/>
              <a:t>m </a:t>
            </a:r>
            <a:r>
              <a:rPr lang="en-US" sz="2400" dirty="0" smtClean="0"/>
              <a:t>n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.d</a:t>
            </a:r>
            <a:r>
              <a:rPr lang="en-US" sz="2400" baseline="30000" dirty="0" smtClean="0"/>
              <a:t>5</a:t>
            </a:r>
            <a:r>
              <a:rPr lang="el-GR" sz="2400" dirty="0" smtClean="0"/>
              <a:t> ρ</a:t>
            </a:r>
            <a:endParaRPr lang="en-US" sz="2400" dirty="0" smtClean="0"/>
          </a:p>
          <a:p>
            <a:pPr algn="just">
              <a:buFont typeface="Wingdings" panose="05000000000000000000" charset="0"/>
              <a:buChar char="q"/>
            </a:pPr>
            <a:r>
              <a:rPr lang="en-US" sz="2400" dirty="0" smtClean="0"/>
              <a:t>Power consumption in baffled tank = P</a:t>
            </a:r>
            <a:r>
              <a:rPr lang="en-US" sz="2400" baseline="-25000" dirty="0" smtClean="0"/>
              <a:t>o</a:t>
            </a:r>
            <a:r>
              <a:rPr lang="en-US" sz="2400" dirty="0" smtClean="0"/>
              <a:t> xn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.d</a:t>
            </a:r>
            <a:r>
              <a:rPr lang="en-US" sz="2400" baseline="30000" dirty="0" smtClean="0"/>
              <a:t>5</a:t>
            </a:r>
            <a:r>
              <a:rPr lang="el-GR" sz="2400" dirty="0" smtClean="0"/>
              <a:t> ρ</a:t>
            </a:r>
            <a:endParaRPr lang="en-US" sz="2400" dirty="0" smtClean="0"/>
          </a:p>
          <a:p>
            <a:pPr algn="just">
              <a:buFont typeface="Wingdings" panose="05000000000000000000" charset="0"/>
              <a:buChar char="q"/>
            </a:pPr>
            <a:endParaRPr lang="en-US" sz="2400" dirty="0" smtClean="0"/>
          </a:p>
          <a:p>
            <a:pPr algn="just">
              <a:buFont typeface="Wingdings" panose="05000000000000000000" charset="0"/>
              <a:buChar char="q"/>
            </a:pPr>
            <a:endParaRPr lang="en-US" sz="2400" dirty="0" smtClean="0"/>
          </a:p>
          <a:p>
            <a:pPr algn="just">
              <a:buFont typeface="Wingdings" panose="05000000000000000000" charset="0"/>
              <a:buChar char="q"/>
            </a:pPr>
            <a:endParaRPr lang="en-US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Shape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just">
              <a:buFont typeface="Wingdings" panose="05000000000000000000" charset="0"/>
              <a:buChar char="Ø"/>
            </a:pPr>
            <a:r>
              <a:rPr lang="en-US" sz="2800" dirty="0" smtClean="0"/>
              <a:t>S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d/</a:t>
            </a:r>
            <a:r>
              <a:rPr lang="en-US" sz="2800" dirty="0" err="1" smtClean="0"/>
              <a:t>d</a:t>
            </a:r>
            <a:r>
              <a:rPr lang="en-US" sz="2800" baseline="-25000" dirty="0" err="1" smtClean="0"/>
              <a:t>t</a:t>
            </a:r>
            <a:endParaRPr lang="en-US" sz="2800" baseline="-25000" dirty="0" smtClean="0"/>
          </a:p>
          <a:p>
            <a:pPr algn="just">
              <a:buFont typeface="Wingdings" panose="05000000000000000000" charset="0"/>
              <a:buChar char="Ø"/>
            </a:pPr>
            <a:r>
              <a:rPr lang="en-US" sz="2800" dirty="0" smtClean="0"/>
              <a:t>S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E/</a:t>
            </a:r>
            <a:r>
              <a:rPr lang="en-US" sz="2800" dirty="0" err="1" smtClean="0"/>
              <a:t>d</a:t>
            </a:r>
            <a:r>
              <a:rPr lang="en-US" sz="2800" baseline="-25000" dirty="0" err="1" smtClean="0"/>
              <a:t>t</a:t>
            </a:r>
            <a:endParaRPr lang="en-US" sz="2800" baseline="-25000" dirty="0" smtClean="0"/>
          </a:p>
          <a:p>
            <a:pPr algn="just">
              <a:buFont typeface="Wingdings" panose="05000000000000000000" charset="0"/>
              <a:buChar char="Ø"/>
            </a:pPr>
            <a:r>
              <a:rPr lang="en-US" sz="2800" dirty="0" smtClean="0"/>
              <a:t>S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= L/d</a:t>
            </a:r>
          </a:p>
          <a:p>
            <a:pPr algn="just">
              <a:buFont typeface="Wingdings" panose="05000000000000000000" charset="0"/>
              <a:buChar char="Ø"/>
            </a:pPr>
            <a:r>
              <a:rPr lang="en-US" sz="2800" dirty="0" smtClean="0"/>
              <a:t>S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=W/d</a:t>
            </a:r>
          </a:p>
          <a:p>
            <a:pPr algn="just">
              <a:buFont typeface="Wingdings" panose="05000000000000000000" charset="0"/>
              <a:buChar char="Ø"/>
            </a:pPr>
            <a:r>
              <a:rPr lang="en-US" sz="2800" dirty="0" smtClean="0"/>
              <a:t>S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 =J/</a:t>
            </a:r>
            <a:r>
              <a:rPr lang="en-US" sz="2800" dirty="0" err="1" smtClean="0"/>
              <a:t>d</a:t>
            </a:r>
            <a:r>
              <a:rPr lang="en-US" sz="2800" baseline="-25000" dirty="0" err="1" smtClean="0"/>
              <a:t>t</a:t>
            </a:r>
            <a:endParaRPr lang="en-US" sz="2800" baseline="-25000" dirty="0" smtClean="0"/>
          </a:p>
          <a:p>
            <a:pPr algn="just">
              <a:buFont typeface="Wingdings" panose="05000000000000000000" charset="0"/>
              <a:buChar char="Ø"/>
            </a:pPr>
            <a:r>
              <a:rPr lang="en-US" sz="2800" dirty="0" smtClean="0"/>
              <a:t>S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 </a:t>
            </a:r>
            <a:r>
              <a:rPr lang="en-US" sz="2800" smtClean="0"/>
              <a:t>=H/d</a:t>
            </a:r>
            <a:endParaRPr lang="en-US" sz="2800" baseline="-25000" smtClean="0"/>
          </a:p>
          <a:p>
            <a:pPr algn="just">
              <a:buFont typeface="Wingdings" panose="05000000000000000000" charset="0"/>
              <a:buChar char="Ø"/>
            </a:pPr>
            <a:endParaRPr lang="en-US" sz="2800" baseline="-25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3171825" y="2703513"/>
            <a:ext cx="27717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</a:ln>
                <a:solidFill>
                  <a:srgbClr val="FFFF00"/>
                </a:solidFill>
                <a:latin typeface="Arial Black" panose="020B0A04020102020204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290</Words>
  <Application>WPS Presentation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 Consumption by Impeller Mixers</vt:lpstr>
      <vt:lpstr>Selection &amp; Construction of agitators</vt:lpstr>
      <vt:lpstr>Power consumed by agitators</vt:lpstr>
      <vt:lpstr>Power consumed by agitators</vt:lpstr>
      <vt:lpstr>Shape Factors</vt:lpstr>
      <vt:lpstr>Slide 6</vt:lpstr>
    </vt:vector>
  </TitlesOfParts>
  <Company>RSSB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ICTDF-2007 TRADITIONAL INDIAN DAIRY PRODUCTS: Prospects for Industrialization</dc:title>
  <dc:creator>ps</dc:creator>
  <cp:lastModifiedBy>Jahangir Badshah</cp:lastModifiedBy>
  <cp:revision>181</cp:revision>
  <dcterms:created xsi:type="dcterms:W3CDTF">2007-11-06T10:48:00Z</dcterms:created>
  <dcterms:modified xsi:type="dcterms:W3CDTF">2021-02-17T11:50:11Z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1033-11.2.0.9906</vt:lpwstr>
  </property>
</Properties>
</file>