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60" r:id="rId2"/>
    <p:sldId id="257" r:id="rId3"/>
    <p:sldId id="258" r:id="rId4"/>
    <p:sldId id="275" r:id="rId5"/>
    <p:sldId id="276" r:id="rId6"/>
    <p:sldId id="270" r:id="rId7"/>
    <p:sldId id="262" r:id="rId8"/>
    <p:sldId id="259" r:id="rId9"/>
    <p:sldId id="261" r:id="rId10"/>
    <p:sldId id="263" r:id="rId11"/>
    <p:sldId id="264" r:id="rId12"/>
    <p:sldId id="266" r:id="rId13"/>
    <p:sldId id="267" r:id="rId14"/>
    <p:sldId id="268" r:id="rId15"/>
    <p:sldId id="277" r:id="rId16"/>
    <p:sldId id="265" r:id="rId17"/>
    <p:sldId id="274" r:id="rId18"/>
    <p:sldId id="273" r:id="rId19"/>
    <p:sldId id="280" r:id="rId20"/>
    <p:sldId id="279" r:id="rId21"/>
    <p:sldId id="28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0033CC"/>
    <a:srgbClr val="FF66CC"/>
    <a:srgbClr val="660033"/>
    <a:srgbClr val="66CCFF"/>
    <a:srgbClr val="008000"/>
    <a:srgbClr val="669900"/>
    <a:srgbClr val="33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04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15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28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86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49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59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81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95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7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8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5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46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9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5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08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91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9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AD63F7-6416-44CB-869F-E037FFAD6D1C}" type="datetimeFigureOut">
              <a:rPr lang="en-IN" smtClean="0"/>
              <a:t>31-01-2021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2DDBE3-13B5-481C-84A5-FCB74877CC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8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ACA4F5-9773-48AF-A41A-5800ED52D125}"/>
              </a:ext>
            </a:extLst>
          </p:cNvPr>
          <p:cNvSpPr txBox="1"/>
          <p:nvPr/>
        </p:nvSpPr>
        <p:spPr>
          <a:xfrm>
            <a:off x="3135555" y="309205"/>
            <a:ext cx="5318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CAESARIAN SECTION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66EDD7-32A3-4A0F-A41B-C62FF1937002}"/>
              </a:ext>
            </a:extLst>
          </p:cNvPr>
          <p:cNvSpPr txBox="1"/>
          <p:nvPr/>
        </p:nvSpPr>
        <p:spPr>
          <a:xfrm>
            <a:off x="322557" y="5726966"/>
            <a:ext cx="2652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</a:t>
            </a:r>
          </a:p>
          <a:p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Mithilesh</a:t>
            </a:r>
            <a:r>
              <a: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C4306D-55D3-44D4-A9B9-5C546213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96" y="1528962"/>
            <a:ext cx="2848632" cy="3800075"/>
          </a:xfrm>
          <a:prstGeom prst="rect">
            <a:avLst/>
          </a:prstGeom>
        </p:spPr>
      </p:pic>
      <p:pic>
        <p:nvPicPr>
          <p:cNvPr id="6" name="Picture 3" descr="C:\Users\HP\Documents\download (4).jfif">
            <a:extLst>
              <a:ext uri="{FF2B5EF4-FFF2-40B4-BE49-F238E27FC236}">
                <a16:creationId xmlns:a16="http://schemas.microsoft.com/office/drawing/2014/main" xmlns="" id="{A564DC13-AFD4-4692-B34E-7D0721BD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71" y="241013"/>
            <a:ext cx="2119428" cy="1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ocuments\download (5).jfif">
            <a:extLst>
              <a:ext uri="{FF2B5EF4-FFF2-40B4-BE49-F238E27FC236}">
                <a16:creationId xmlns:a16="http://schemas.microsoft.com/office/drawing/2014/main" xmlns="" id="{79896A07-09C8-4ADD-A4AE-7EB337B1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2" y="216313"/>
            <a:ext cx="1440160" cy="15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791FA8-80C7-4DDF-A23E-A5C4C24FA99B}"/>
              </a:ext>
            </a:extLst>
          </p:cNvPr>
          <p:cNvSpPr txBox="1"/>
          <p:nvPr/>
        </p:nvSpPr>
        <p:spPr>
          <a:xfrm>
            <a:off x="3320249" y="2722770"/>
            <a:ext cx="65872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CS- procedure</a:t>
            </a:r>
          </a:p>
        </p:txBody>
      </p:sp>
    </p:spTree>
    <p:extLst>
      <p:ext uri="{BB962C8B-B14F-4D97-AF65-F5344CB8AC3E}">
        <p14:creationId xmlns:p14="http://schemas.microsoft.com/office/powerpoint/2010/main" val="28961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7B357A-66B0-4E9A-A87E-909F73E2074C}"/>
              </a:ext>
            </a:extLst>
          </p:cNvPr>
          <p:cNvSpPr txBox="1"/>
          <p:nvPr/>
        </p:nvSpPr>
        <p:spPr>
          <a:xfrm>
            <a:off x="3675355" y="382571"/>
            <a:ext cx="37175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965FEC-334D-4701-B022-BF66BAE1A747}"/>
              </a:ext>
            </a:extLst>
          </p:cNvPr>
          <p:cNvSpPr txBox="1"/>
          <p:nvPr/>
        </p:nvSpPr>
        <p:spPr>
          <a:xfrm>
            <a:off x="1298359" y="3472584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Induction &amp;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Maintainance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Isoflurane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Tiletamine + Zolazepam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F1BB0A-CB11-4471-B5B5-2C7DFCD1E1BE}"/>
              </a:ext>
            </a:extLst>
          </p:cNvPr>
          <p:cNvSpPr txBox="1"/>
          <p:nvPr/>
        </p:nvSpPr>
        <p:spPr>
          <a:xfrm>
            <a:off x="1298359" y="1404357"/>
            <a:ext cx="609452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Preanesthesia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Atropine sulphate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Glycopyrrulate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Butorphanol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Xylazine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Diazepam</a:t>
            </a:r>
          </a:p>
        </p:txBody>
      </p:sp>
    </p:spTree>
    <p:extLst>
      <p:ext uri="{BB962C8B-B14F-4D97-AF65-F5344CB8AC3E}">
        <p14:creationId xmlns:p14="http://schemas.microsoft.com/office/powerpoint/2010/main" val="341579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C4BC54-8D5B-456B-8277-BD8FBC13E287}"/>
              </a:ext>
            </a:extLst>
          </p:cNvPr>
          <p:cNvSpPr txBox="1"/>
          <p:nvPr/>
        </p:nvSpPr>
        <p:spPr>
          <a:xfrm>
            <a:off x="747942" y="1433744"/>
            <a:ext cx="95945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anesthesia</a:t>
            </a:r>
          </a:p>
          <a:p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Epidural anesthesia combined with local infiltration; dorsal recumbent position.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70DBB4-1774-45BE-8679-905C2B9F0834}"/>
              </a:ext>
            </a:extLst>
          </p:cNvPr>
          <p:cNvSpPr txBox="1"/>
          <p:nvPr/>
        </p:nvSpPr>
        <p:spPr>
          <a:xfrm>
            <a:off x="969885" y="3429000"/>
            <a:ext cx="95323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pet will not cooperate &amp; lie still for surgery even if all pain is relieved 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general anesthesia is needed to induce pain relief, unconsciousness &amp; relaxation. In the usual case , the pet will receive a pre- anesthetic sedative – analgesic drug to help relax , a brief intravenous anesthetic to allow placement of a breathing tube in the windpipe and subsequently inhalation ( gas ) anesthesia in oxygen during the actual surgery.  </a:t>
            </a:r>
          </a:p>
        </p:txBody>
      </p:sp>
    </p:spTree>
    <p:extLst>
      <p:ext uri="{BB962C8B-B14F-4D97-AF65-F5344CB8AC3E}">
        <p14:creationId xmlns:p14="http://schemas.microsoft.com/office/powerpoint/2010/main" val="19576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82F3AE-5E0C-4DC1-AD31-20031C40C77A}"/>
              </a:ext>
            </a:extLst>
          </p:cNvPr>
          <p:cNvSpPr txBox="1"/>
          <p:nvPr/>
        </p:nvSpPr>
        <p:spPr>
          <a:xfrm>
            <a:off x="665825" y="1160301"/>
            <a:ext cx="114521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point 1 inch behind the umbilicus backwards along the midline for a distance of distance of about 4 inches.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82DC6A-DF97-4D94-8550-D13C70988652}"/>
              </a:ext>
            </a:extLst>
          </p:cNvPr>
          <p:cNvSpPr txBox="1"/>
          <p:nvPr/>
        </p:nvSpPr>
        <p:spPr>
          <a:xfrm>
            <a:off x="1103049" y="672029"/>
            <a:ext cx="197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7BCE58-2A7D-499A-8211-E1F5C228E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08" y="2769832"/>
            <a:ext cx="6559120" cy="3027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26C850-FA58-405B-9CBC-F464C2EC4E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3"/>
          <a:stretch/>
        </p:blipFill>
        <p:spPr>
          <a:xfrm>
            <a:off x="1027962" y="2304765"/>
            <a:ext cx="3067005" cy="41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6CB3F9-B7A4-4582-95EF-470AD71AF5B7}"/>
              </a:ext>
            </a:extLst>
          </p:cNvPr>
          <p:cNvSpPr txBox="1"/>
          <p:nvPr/>
        </p:nvSpPr>
        <p:spPr>
          <a:xfrm>
            <a:off x="3559946" y="787439"/>
            <a:ext cx="3613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6F53E-9513-4CFC-9EF1-9931B93E893C}"/>
              </a:ext>
            </a:extLst>
          </p:cNvPr>
          <p:cNvSpPr txBox="1"/>
          <p:nvPr/>
        </p:nvSpPr>
        <p:spPr>
          <a:xfrm>
            <a:off x="597024" y="1582340"/>
            <a:ext cx="1049118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anesthesia.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pet is place in surgical table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lying on her 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hair is clipped over the lower abdomen , the skin is scrubbed with surgical soap to disinfect the area &amp; a sterile drape is placed over the surgical site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midline incision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is tensed using thumb forceps.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scalpel is used to incise the skin of the lower abdomen &amp; then open the abdominal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uterus will be exposed , bifurcation located and then incision mad to remove the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incision is closed with suture that dissolve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abdominal incision is then closed with one or two layers of self- dissolving suture.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layer of skin closed with suture that must be removed in about 10 to 14 days.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7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EC8D7D-F6EF-49F7-A75A-754AC4E1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1" y="139824"/>
            <a:ext cx="7847861" cy="588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A2878B-E8B2-4463-96F8-70DD0D16B640}"/>
              </a:ext>
            </a:extLst>
          </p:cNvPr>
          <p:cNvSpPr txBox="1"/>
          <p:nvPr/>
        </p:nvSpPr>
        <p:spPr>
          <a:xfrm>
            <a:off x="8249575" y="2314398"/>
            <a:ext cx="291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:- </a:t>
            </a:r>
          </a:p>
        </p:txBody>
      </p:sp>
    </p:spTree>
    <p:extLst>
      <p:ext uri="{BB962C8B-B14F-4D97-AF65-F5344CB8AC3E}">
        <p14:creationId xmlns:p14="http://schemas.microsoft.com/office/powerpoint/2010/main" val="325678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44D273-A0B7-4EEB-8FCE-83F25633C365}"/>
              </a:ext>
            </a:extLst>
          </p:cNvPr>
          <p:cNvSpPr txBox="1"/>
          <p:nvPr/>
        </p:nvSpPr>
        <p:spPr>
          <a:xfrm>
            <a:off x="1831019" y="1293466"/>
            <a:ext cx="928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01D2D7-A9E0-45EB-A910-BE7A811D8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0" y="300645"/>
            <a:ext cx="2562119" cy="5551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AEEF38-E4F8-4925-AEDD-C341DDC0D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48" y="315727"/>
            <a:ext cx="2562119" cy="5551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E098D0-A0A5-4ED6-8BD0-417218AD3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43" y="315726"/>
            <a:ext cx="2562119" cy="5551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0D62F0-902A-45A3-A197-2618420B1C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03"/>
          <a:stretch/>
        </p:blipFill>
        <p:spPr>
          <a:xfrm>
            <a:off x="5609379" y="315727"/>
            <a:ext cx="2702226" cy="5854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B3049C-1D0F-484F-B182-4F39781CCA53}"/>
              </a:ext>
            </a:extLst>
          </p:cNvPr>
          <p:cNvSpPr txBox="1"/>
          <p:nvPr/>
        </p:nvSpPr>
        <p:spPr>
          <a:xfrm>
            <a:off x="446103" y="60785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:- </a:t>
            </a:r>
          </a:p>
        </p:txBody>
      </p:sp>
    </p:spTree>
    <p:extLst>
      <p:ext uri="{BB962C8B-B14F-4D97-AF65-F5344CB8AC3E}">
        <p14:creationId xmlns:p14="http://schemas.microsoft.com/office/powerpoint/2010/main" val="231764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C35E4-B457-4093-AF31-8186E1B5A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3" y="1756091"/>
            <a:ext cx="6013707" cy="2811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B46E8-64EE-4BDE-BAED-A17041BE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1685070"/>
            <a:ext cx="5791200" cy="2811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90528C-225D-4147-84EB-E936BB12F1BB}"/>
              </a:ext>
            </a:extLst>
          </p:cNvPr>
          <p:cNvSpPr txBox="1"/>
          <p:nvPr/>
        </p:nvSpPr>
        <p:spPr>
          <a:xfrm>
            <a:off x="410592" y="480359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:- </a:t>
            </a:r>
          </a:p>
        </p:txBody>
      </p:sp>
    </p:spTree>
    <p:extLst>
      <p:ext uri="{BB962C8B-B14F-4D97-AF65-F5344CB8AC3E}">
        <p14:creationId xmlns:p14="http://schemas.microsoft.com/office/powerpoint/2010/main" val="220924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91293D-768F-4ACE-8845-B5B571A41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2" y="159798"/>
            <a:ext cx="2872837" cy="6224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6F383B-7029-40BA-A1F4-97E82AD5A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8086" y="-337961"/>
            <a:ext cx="3772784" cy="81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5D735-5649-493F-8CFA-795740AF9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248575"/>
            <a:ext cx="11428889" cy="5274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4D591F-9553-4E25-B1EF-66DC9689AB1E}"/>
              </a:ext>
            </a:extLst>
          </p:cNvPr>
          <p:cNvSpPr txBox="1"/>
          <p:nvPr/>
        </p:nvSpPr>
        <p:spPr>
          <a:xfrm>
            <a:off x="889986" y="585658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:- </a:t>
            </a:r>
          </a:p>
        </p:txBody>
      </p:sp>
    </p:spTree>
    <p:extLst>
      <p:ext uri="{BB962C8B-B14F-4D97-AF65-F5344CB8AC3E}">
        <p14:creationId xmlns:p14="http://schemas.microsoft.com/office/powerpoint/2010/main" val="3196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E277F-2F02-46BB-878F-04B8901F79F1}"/>
              </a:ext>
            </a:extLst>
          </p:cNvPr>
          <p:cNvSpPr txBox="1"/>
          <p:nvPr/>
        </p:nvSpPr>
        <p:spPr>
          <a:xfrm>
            <a:off x="1307238" y="1009380"/>
            <a:ext cx="30516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  <a:p>
            <a:endParaRPr lang="en-US" sz="2400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</a:p>
          <a:p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Indication.</a:t>
            </a:r>
          </a:p>
          <a:p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Anesthesia.</a:t>
            </a:r>
          </a:p>
          <a:p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Site.</a:t>
            </a:r>
          </a:p>
          <a:p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Technique.</a:t>
            </a:r>
          </a:p>
          <a:p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 operative.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2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F8A632-547F-4DE5-B826-9E485145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43" y="0"/>
            <a:ext cx="8081639" cy="6061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C01B0C-9DE5-4E74-8C0A-DACCF0E61000}"/>
              </a:ext>
            </a:extLst>
          </p:cNvPr>
          <p:cNvSpPr txBox="1"/>
          <p:nvPr/>
        </p:nvSpPr>
        <p:spPr>
          <a:xfrm>
            <a:off x="1591322" y="625608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:- </a:t>
            </a:r>
          </a:p>
        </p:txBody>
      </p:sp>
    </p:spTree>
    <p:extLst>
      <p:ext uri="{BB962C8B-B14F-4D97-AF65-F5344CB8AC3E}">
        <p14:creationId xmlns:p14="http://schemas.microsoft.com/office/powerpoint/2010/main" val="69767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A9147A-3C3F-486E-940E-743EE3FAC00B}"/>
              </a:ext>
            </a:extLst>
          </p:cNvPr>
          <p:cNvSpPr txBox="1"/>
          <p:nvPr/>
        </p:nvSpPr>
        <p:spPr>
          <a:xfrm>
            <a:off x="889987" y="1666327"/>
            <a:ext cx="891096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risk of this surgery is very low.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risks are those of general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bleeding (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, infection ( peritonitis ) , post –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opertative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&amp; wound breakdown ( dehiscence ) over the incision 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complication rate is low, but serious complications can result in death or the need for additional surgery.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61A5ED-DC86-4DA1-AD7E-1F88CDAA367F}"/>
              </a:ext>
            </a:extLst>
          </p:cNvPr>
          <p:cNvSpPr txBox="1"/>
          <p:nvPr/>
        </p:nvSpPr>
        <p:spPr>
          <a:xfrm>
            <a:off x="4077068" y="558255"/>
            <a:ext cx="2598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543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1A610E7A-00FC-4B2D-8013-B2A382187C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7831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7BCB9983-0518-4320-A185-C0A68F06A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38C7E-7D07-4A71-89D4-747F696D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6" y="44571"/>
            <a:ext cx="7148243" cy="477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425D63-7F07-434F-986A-C8C197DC4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07" y="4814612"/>
            <a:ext cx="5317725" cy="16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7E5DD0-562D-45C6-B4C2-C448EE57CDED}"/>
              </a:ext>
            </a:extLst>
          </p:cNvPr>
          <p:cNvSpPr txBox="1"/>
          <p:nvPr/>
        </p:nvSpPr>
        <p:spPr>
          <a:xfrm>
            <a:off x="916618" y="1189925"/>
            <a:ext cx="100295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removal of a full term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than by the normal vaginal route.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185BE2-500E-4570-9BC3-67B8CEA98210}"/>
              </a:ext>
            </a:extLst>
          </p:cNvPr>
          <p:cNvSpPr txBox="1"/>
          <p:nvPr/>
        </p:nvSpPr>
        <p:spPr>
          <a:xfrm>
            <a:off x="4216154" y="425959"/>
            <a:ext cx="230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Dystocia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31EF0-DF61-4B13-8C5A-9BD7DF0A935A}"/>
              </a:ext>
            </a:extLst>
          </p:cNvPr>
          <p:cNvSpPr txBox="1"/>
          <p:nvPr/>
        </p:nvSpPr>
        <p:spPr>
          <a:xfrm>
            <a:off x="783454" y="1744488"/>
            <a:ext cx="2705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AE3C8D-C9D7-4D7D-A992-586560DBB5F2}"/>
              </a:ext>
            </a:extLst>
          </p:cNvPr>
          <p:cNvSpPr txBox="1"/>
          <p:nvPr/>
        </p:nvSpPr>
        <p:spPr>
          <a:xfrm>
            <a:off x="650289" y="2206153"/>
            <a:ext cx="958566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Predisposing factor such as breed, age, size of litter must be considered.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following information 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onset of stage 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&amp; intensity of expulsive efforts.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since the last delivered fetus.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health of the bitch.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 exam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Vaginoscopy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exam to determine location of puppy.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8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D37DDF-F5D7-4BF1-963A-A938E396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1" y="2111438"/>
            <a:ext cx="5287547" cy="4352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3CC54D-E2E1-4A51-A47D-A52C1BE92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41" y="2131914"/>
            <a:ext cx="5209898" cy="4331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E027A4-12B3-48D6-AD7D-983FE8822E2F}"/>
              </a:ext>
            </a:extLst>
          </p:cNvPr>
          <p:cNvSpPr txBox="1"/>
          <p:nvPr/>
        </p:nvSpPr>
        <p:spPr>
          <a:xfrm>
            <a:off x="1324992" y="394428"/>
            <a:ext cx="609452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Radiography</a:t>
            </a:r>
          </a:p>
          <a:p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 the abdomen to see no. many puppies .</a:t>
            </a:r>
          </a:p>
        </p:txBody>
      </p:sp>
    </p:spTree>
    <p:extLst>
      <p:ext uri="{BB962C8B-B14F-4D97-AF65-F5344CB8AC3E}">
        <p14:creationId xmlns:p14="http://schemas.microsoft.com/office/powerpoint/2010/main" val="239048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8547B3-102B-4592-8871-A2EA6310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20" y="2949893"/>
            <a:ext cx="3551983" cy="2947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EEFA82-94EF-4511-883E-C8CCE2D22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3" y="2987867"/>
            <a:ext cx="3674107" cy="2753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33F1D6-A5E6-431F-87E8-1F6F005F2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7" y="2987867"/>
            <a:ext cx="3760846" cy="2820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87B8E7-3592-4425-9AA8-3C3EEBF946F8}"/>
              </a:ext>
            </a:extLst>
          </p:cNvPr>
          <p:cNvSpPr txBox="1"/>
          <p:nvPr/>
        </p:nvSpPr>
        <p:spPr>
          <a:xfrm>
            <a:off x="962487" y="856068"/>
            <a:ext cx="85277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Ultrasonography</a:t>
            </a:r>
          </a:p>
          <a:p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ultrasound to determine fetal viability by looking for heartbeats.</a:t>
            </a:r>
          </a:p>
        </p:txBody>
      </p:sp>
    </p:spTree>
    <p:extLst>
      <p:ext uri="{BB962C8B-B14F-4D97-AF65-F5344CB8AC3E}">
        <p14:creationId xmlns:p14="http://schemas.microsoft.com/office/powerpoint/2010/main" val="25852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5A4478-1874-4A03-A753-971E7BA9CF78}"/>
              </a:ext>
            </a:extLst>
          </p:cNvPr>
          <p:cNvSpPr txBox="1"/>
          <p:nvPr/>
        </p:nvSpPr>
        <p:spPr>
          <a:xfrm>
            <a:off x="969884" y="787439"/>
            <a:ext cx="8103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6D002A-76E3-46D5-9BFF-25433ABF44A0}"/>
              </a:ext>
            </a:extLst>
          </p:cNvPr>
          <p:cNvSpPr txBox="1"/>
          <p:nvPr/>
        </p:nvSpPr>
        <p:spPr>
          <a:xfrm>
            <a:off x="969884" y="1433770"/>
            <a:ext cx="7570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Laboratory tests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– bitches will whelp with progesterone over 2ng/ml.</a:t>
            </a:r>
          </a:p>
        </p:txBody>
      </p:sp>
    </p:spTree>
    <p:extLst>
      <p:ext uri="{BB962C8B-B14F-4D97-AF65-F5344CB8AC3E}">
        <p14:creationId xmlns:p14="http://schemas.microsoft.com/office/powerpoint/2010/main" val="270800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EB8969-D24A-4E24-8532-189C7D16C30D}"/>
              </a:ext>
            </a:extLst>
          </p:cNvPr>
          <p:cNvSpPr txBox="1"/>
          <p:nvPr/>
        </p:nvSpPr>
        <p:spPr>
          <a:xfrm>
            <a:off x="758301" y="1671116"/>
            <a:ext cx="1081226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 is determined by the etiology and presenting complaint.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uterine inertia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uterine inertia is a delay in starting the second stage of labor after the first stage signs have been established. The occurs because the uterus is not contracting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Prolonged gestation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prolonged gestation information from the owner.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out pseudopregnancy , incorrect breeding date ,incorrect calculation of breeding date in determining if gestation is prolonged.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ultrasound or radiographs indicate viable fetuses, then waiting may be the best course.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356B14-2E5D-44B3-ABB7-2BD40FC024E6}"/>
              </a:ext>
            </a:extLst>
          </p:cNvPr>
          <p:cNvSpPr txBox="1"/>
          <p:nvPr/>
        </p:nvSpPr>
        <p:spPr>
          <a:xfrm>
            <a:off x="3048740" y="556619"/>
            <a:ext cx="462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of Action</a:t>
            </a:r>
          </a:p>
        </p:txBody>
      </p:sp>
    </p:spTree>
    <p:extLst>
      <p:ext uri="{BB962C8B-B14F-4D97-AF65-F5344CB8AC3E}">
        <p14:creationId xmlns:p14="http://schemas.microsoft.com/office/powerpoint/2010/main" val="39687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650886-8C0A-4035-8073-88B0DE225203}"/>
              </a:ext>
            </a:extLst>
          </p:cNvPr>
          <p:cNvSpPr txBox="1"/>
          <p:nvPr/>
        </p:nvSpPr>
        <p:spPr>
          <a:xfrm>
            <a:off x="692459" y="565496"/>
            <a:ext cx="3664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49C21-AD1B-40C9-B6B6-954C53DE0F79}"/>
              </a:ext>
            </a:extLst>
          </p:cNvPr>
          <p:cNvSpPr txBox="1"/>
          <p:nvPr/>
        </p:nvSpPr>
        <p:spPr>
          <a:xfrm>
            <a:off x="1174072" y="1568674"/>
            <a:ext cx="60945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inertia unresponsive to oxytocin.</a:t>
            </a:r>
          </a:p>
          <a:p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Pelvic obstruction.</a:t>
            </a:r>
          </a:p>
          <a:p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oversize .</a:t>
            </a:r>
          </a:p>
          <a:p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 obstruction that can not be manipulated.</a:t>
            </a:r>
          </a:p>
          <a:p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utero fetal death.</a:t>
            </a:r>
          </a:p>
          <a:p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surgery.</a:t>
            </a:r>
          </a:p>
        </p:txBody>
      </p:sp>
    </p:spTree>
    <p:extLst>
      <p:ext uri="{BB962C8B-B14F-4D97-AF65-F5344CB8AC3E}">
        <p14:creationId xmlns:p14="http://schemas.microsoft.com/office/powerpoint/2010/main" val="175765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B9794D-9373-4F19-BAE1-5338CDBCD8DD}"/>
              </a:ext>
            </a:extLst>
          </p:cNvPr>
          <p:cNvSpPr txBox="1"/>
          <p:nvPr/>
        </p:nvSpPr>
        <p:spPr>
          <a:xfrm>
            <a:off x="934373" y="1737349"/>
            <a:ext cx="1002954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uterine inertia is the delay in resuming stage II labor after one or more births ( for example more than 4-6 hours since the preceding delivery ) 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dystocia is when the bitch is pushing hard but there are no puppies. ( not pushing= inertia ).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minutes of strong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onractions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no pups delivered.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hours of weak and infrequent expulsive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eorts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falling to produce a pup.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of more hours between pups.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problem ( pup hanging out etc. 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E0AE56-BFE8-43F4-9E93-644A4B37986B}"/>
              </a:ext>
            </a:extLst>
          </p:cNvPr>
          <p:cNvSpPr txBox="1"/>
          <p:nvPr/>
        </p:nvSpPr>
        <p:spPr>
          <a:xfrm>
            <a:off x="2479089" y="60100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uterine inertia</a:t>
            </a:r>
          </a:p>
        </p:txBody>
      </p:sp>
    </p:spTree>
    <p:extLst>
      <p:ext uri="{BB962C8B-B14F-4D97-AF65-F5344CB8AC3E}">
        <p14:creationId xmlns:p14="http://schemas.microsoft.com/office/powerpoint/2010/main" val="151903143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816</TotalTime>
  <Words>724</Words>
  <Application>Microsoft Office PowerPoint</Application>
  <PresentationFormat>Custom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87</cp:revision>
  <dcterms:created xsi:type="dcterms:W3CDTF">2021-01-08T17:37:20Z</dcterms:created>
  <dcterms:modified xsi:type="dcterms:W3CDTF">2021-01-31T14:37:08Z</dcterms:modified>
</cp:coreProperties>
</file>