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4/28/2021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4/28/2021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4/28/2021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4/28/2021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4/28/2021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4/28/2021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Intracranial_pressure" TargetMode="External"/><Relationship Id="rId2" Type="http://schemas.openxmlformats.org/officeDocument/2006/relationships/hyperlink" Target="https://en.wikipedia.org/wiki/Optic_dis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609600"/>
            <a:ext cx="6553200" cy="3429000"/>
          </a:xfrm>
        </p:spPr>
        <p:txBody>
          <a:bodyPr>
            <a:normAutofit/>
          </a:bodyPr>
          <a:lstStyle/>
          <a:p>
            <a:pPr algn="ctr"/>
            <a:r>
              <a:rPr lang="en-IN" b="1" dirty="0" smtClean="0">
                <a:solidFill>
                  <a:srgbClr val="FF0000"/>
                </a:solidFill>
              </a:rPr>
              <a:t>VITAMIN A DEFICIENCY</a:t>
            </a:r>
            <a:r>
              <a:rPr lang="en-US" dirty="0" smtClean="0">
                <a:solidFill>
                  <a:srgbClr val="FF0000"/>
                </a:solidFill>
              </a:rPr>
              <a:t/>
            </a:r>
            <a:br>
              <a:rPr lang="en-US" dirty="0" smtClean="0">
                <a:solidFill>
                  <a:srgbClr val="FF0000"/>
                </a:solidFill>
              </a:rPr>
            </a:br>
            <a:r>
              <a:rPr lang="en-IN" b="1" dirty="0" smtClean="0">
                <a:solidFill>
                  <a:srgbClr val="FF0000"/>
                </a:solidFill>
              </a:rPr>
              <a:t>(HYPOVITAMINOSIS-A)</a:t>
            </a:r>
            <a:r>
              <a:rPr lang="en-IN" dirty="0" smtClean="0"/>
              <a:t/>
            </a:r>
            <a:br>
              <a:rPr lang="en-IN" dirty="0" smtClean="0"/>
            </a:br>
            <a:r>
              <a:rPr lang="en-IN" dirty="0" smtClean="0"/>
              <a:t>Unit-3</a:t>
            </a:r>
            <a:br>
              <a:rPr lang="en-IN" dirty="0" smtClean="0"/>
            </a:br>
            <a:r>
              <a:rPr lang="en-IN" dirty="0" smtClean="0"/>
              <a:t/>
            </a:r>
            <a:br>
              <a:rPr lang="en-IN" dirty="0" smtClean="0"/>
            </a:br>
            <a:r>
              <a:rPr lang="en-IN" sz="2400" b="1" dirty="0" smtClean="0">
                <a:solidFill>
                  <a:srgbClr val="C00000"/>
                </a:solidFill>
                <a:latin typeface="Times New Roman" pitchFamily="18" charset="0"/>
                <a:cs typeface="Times New Roman" pitchFamily="18" charset="0"/>
              </a:rPr>
              <a:t>DR ANIL KUMAR</a:t>
            </a:r>
            <a:br>
              <a:rPr lang="en-IN" sz="2400" b="1" dirty="0" smtClean="0">
                <a:solidFill>
                  <a:srgbClr val="C00000"/>
                </a:solidFill>
                <a:latin typeface="Times New Roman" pitchFamily="18" charset="0"/>
                <a:cs typeface="Times New Roman" pitchFamily="18" charset="0"/>
              </a:rPr>
            </a:br>
            <a:r>
              <a:rPr lang="en-IN" sz="2400" b="1" dirty="0" smtClean="0">
                <a:solidFill>
                  <a:srgbClr val="C00000"/>
                </a:solidFill>
                <a:latin typeface="Times New Roman" pitchFamily="18" charset="0"/>
                <a:cs typeface="Times New Roman" pitchFamily="18" charset="0"/>
              </a:rPr>
              <a:t>assistant professor, </a:t>
            </a:r>
            <a:r>
              <a:rPr lang="en-IN" sz="2400" b="1" dirty="0" err="1" smtClean="0">
                <a:solidFill>
                  <a:srgbClr val="C00000"/>
                </a:solidFill>
                <a:latin typeface="Times New Roman" pitchFamily="18" charset="0"/>
                <a:cs typeface="Times New Roman" pitchFamily="18" charset="0"/>
              </a:rPr>
              <a:t>vcc</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bvc</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basu</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patna</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534400" cy="6553200"/>
          </a:xfrm>
        </p:spPr>
        <p:txBody>
          <a:bodyPr>
            <a:normAutofit/>
          </a:bodyPr>
          <a:lstStyle/>
          <a:p>
            <a:pPr>
              <a:buNone/>
            </a:pPr>
            <a:r>
              <a:rPr lang="en-IN" b="1" dirty="0" smtClean="0"/>
              <a:t>TREATMENT:</a:t>
            </a:r>
            <a:endParaRPr lang="en-US" dirty="0" smtClean="0"/>
          </a:p>
          <a:p>
            <a:pPr lvl="0"/>
            <a:r>
              <a:rPr lang="en-IN" dirty="0" smtClean="0"/>
              <a:t>As a rule, 440 IU/kg BW is the dose used to treat the case.</a:t>
            </a:r>
            <a:endParaRPr lang="en-US" dirty="0" smtClean="0"/>
          </a:p>
          <a:p>
            <a:pPr lvl="0"/>
            <a:r>
              <a:rPr lang="en-IN" dirty="0" smtClean="0"/>
              <a:t>Cattle with </a:t>
            </a:r>
            <a:r>
              <a:rPr lang="en-IN" dirty="0" err="1" smtClean="0"/>
              <a:t>theocular</a:t>
            </a:r>
            <a:r>
              <a:rPr lang="en-IN" dirty="0" smtClean="0"/>
              <a:t> form of the deficiency and that </a:t>
            </a:r>
            <a:r>
              <a:rPr lang="en-IN" dirty="0" err="1" smtClean="0"/>
              <a:t>areblind</a:t>
            </a:r>
            <a:r>
              <a:rPr lang="en-IN" dirty="0" smtClean="0"/>
              <a:t> will not respond to treatment </a:t>
            </a:r>
            <a:r>
              <a:rPr lang="en-IN" dirty="0" err="1" smtClean="0"/>
              <a:t>andshould</a:t>
            </a:r>
            <a:r>
              <a:rPr lang="en-IN" dirty="0" smtClean="0"/>
              <a:t> be slaughtered for salvage.</a:t>
            </a:r>
          </a:p>
          <a:p>
            <a:pPr>
              <a:buNone/>
            </a:pPr>
            <a:r>
              <a:rPr lang="en-IN" dirty="0" smtClean="0"/>
              <a:t> </a:t>
            </a:r>
            <a:r>
              <a:rPr lang="en-IN" b="1" dirty="0" smtClean="0"/>
              <a:t>CONTROL:</a:t>
            </a:r>
            <a:endParaRPr lang="en-US" b="1" dirty="0" smtClean="0"/>
          </a:p>
          <a:p>
            <a:pPr lvl="0"/>
            <a:r>
              <a:rPr lang="en-IN" dirty="0" smtClean="0"/>
              <a:t>Dietary requirement</a:t>
            </a:r>
            <a:endParaRPr lang="en-US" dirty="0" smtClean="0"/>
          </a:p>
          <a:p>
            <a:r>
              <a:rPr lang="en-IN" dirty="0" smtClean="0"/>
              <a:t>The minimum daily requirement in all species is 40 IU of vitamin A/kg BW, which is a guideline for maintenance requirements</a:t>
            </a:r>
          </a:p>
          <a:p>
            <a:r>
              <a:rPr lang="en-IN" dirty="0" err="1" smtClean="0"/>
              <a:t>Parenteral</a:t>
            </a:r>
            <a:r>
              <a:rPr lang="en-IN" dirty="0" smtClean="0"/>
              <a:t> Injection: </a:t>
            </a:r>
            <a:endParaRPr lang="en-US" dirty="0" smtClean="0"/>
          </a:p>
          <a:p>
            <a:pPr lvl="0">
              <a:buFont typeface="Wingdings" pitchFamily="2" charset="2"/>
              <a:buChar char="ü"/>
            </a:pPr>
            <a:r>
              <a:rPr lang="en-IN" dirty="0" smtClean="0"/>
              <a:t>An alternative method to dietary </a:t>
            </a:r>
            <a:r>
              <a:rPr lang="en-IN" dirty="0" err="1" smtClean="0"/>
              <a:t>supplementationis</a:t>
            </a:r>
            <a:r>
              <a:rPr lang="en-IN" dirty="0" smtClean="0"/>
              <a:t> the 1M injection </a:t>
            </a:r>
            <a:r>
              <a:rPr lang="en-IN" dirty="0" err="1" smtClean="0"/>
              <a:t>ofvitamin</a:t>
            </a:r>
            <a:r>
              <a:rPr lang="en-IN" dirty="0" smtClean="0"/>
              <a:t> A at intervals of 50-60 days at </a:t>
            </a:r>
            <a:r>
              <a:rPr lang="en-IN" dirty="0" err="1" smtClean="0"/>
              <a:t>therate</a:t>
            </a:r>
            <a:r>
              <a:rPr lang="en-IN" dirty="0" smtClean="0"/>
              <a:t> of 3000-6000 IU/kg BW</a:t>
            </a:r>
            <a:endParaRPr lang="en-US" dirty="0" smtClean="0"/>
          </a:p>
          <a:p>
            <a:pPr lvl="0">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382000" cy="6324600"/>
          </a:xfrm>
        </p:spPr>
        <p:txBody>
          <a:bodyPr/>
          <a:lstStyle/>
          <a:p>
            <a:pPr algn="just">
              <a:buFont typeface="Wingdings" pitchFamily="2" charset="2"/>
              <a:buChar char="ü"/>
            </a:pPr>
            <a:r>
              <a:rPr lang="en-IN" dirty="0" smtClean="0"/>
              <a:t>In pregnant beef cattle the last injection should not be more than40-50 days before parturition to insure adequate levels of vitamin A in the </a:t>
            </a:r>
            <a:r>
              <a:rPr lang="en-IN" dirty="0" err="1" smtClean="0"/>
              <a:t>colostrum</a:t>
            </a:r>
            <a:r>
              <a:rPr lang="en-IN" dirty="0" smtClean="0"/>
              <a:t>. Ideally, the last injection should be given 30 days before parturition</a:t>
            </a:r>
          </a:p>
          <a:p>
            <a:pPr algn="ctr">
              <a:buNone/>
            </a:pPr>
            <a:r>
              <a:rPr lang="en-IN" b="1" u="sng" dirty="0" err="1" smtClean="0"/>
              <a:t>Hypervitaminosis</a:t>
            </a:r>
            <a:r>
              <a:rPr lang="en-IN" b="1" u="sng" dirty="0" smtClean="0"/>
              <a:t>-A </a:t>
            </a:r>
            <a:endParaRPr lang="en-IN" b="1" u="sng" dirty="0" smtClean="0"/>
          </a:p>
          <a:p>
            <a:pPr algn="just">
              <a:buNone/>
            </a:pPr>
            <a:r>
              <a:rPr lang="en-IN" dirty="0" smtClean="0"/>
              <a:t>   Daily heavy dosing (about 100 times normal) of calves causes reduced growth rate, lameness, ataxia, paresis, </a:t>
            </a:r>
            <a:r>
              <a:rPr lang="en-IN" dirty="0" err="1" smtClean="0"/>
              <a:t>exostoses</a:t>
            </a:r>
            <a:r>
              <a:rPr lang="en-IN" dirty="0" smtClean="0"/>
              <a:t> on the planter aspect of the third phalanx of the fourth digit of all feet, and disappearance of the </a:t>
            </a:r>
            <a:r>
              <a:rPr lang="en-IN" dirty="0" err="1" smtClean="0"/>
              <a:t>epiphyseal</a:t>
            </a:r>
            <a:r>
              <a:rPr lang="en-IN" dirty="0" smtClean="0"/>
              <a:t> cartilage. Persistent heavy dosing in calves causes lameness, retarded horn growth and depressed CSF pressure.</a:t>
            </a:r>
            <a:endParaRPr lang="en-US" dirty="0" smtClean="0"/>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553200"/>
          </a:xfrm>
          <a:ln w="19050">
            <a:solidFill>
              <a:schemeClr val="tx1"/>
            </a:solidFill>
          </a:ln>
        </p:spPr>
        <p:txBody>
          <a:bodyPr>
            <a:normAutofit/>
          </a:bodyPr>
          <a:lstStyle/>
          <a:p>
            <a:pPr>
              <a:buNone/>
            </a:pPr>
            <a:r>
              <a:rPr lang="en-IN" b="1" dirty="0" smtClean="0"/>
              <a:t>INTRODUCTION:</a:t>
            </a:r>
          </a:p>
          <a:p>
            <a:pPr algn="just"/>
            <a:r>
              <a:rPr lang="en-IN" dirty="0" smtClean="0"/>
              <a:t>Retinol is the alcohol form of vitamin A. Vitamin A and the precursor </a:t>
            </a:r>
            <a:r>
              <a:rPr lang="en-IN" dirty="0" err="1" smtClean="0"/>
              <a:t>carotenoids</a:t>
            </a:r>
            <a:r>
              <a:rPr lang="en-IN" dirty="0" smtClean="0"/>
              <a:t> are rapidly destroyed by oxygen, heat, light, and acids. </a:t>
            </a:r>
          </a:p>
          <a:p>
            <a:pPr algn="just"/>
            <a:r>
              <a:rPr lang="en-IN" dirty="0" smtClean="0"/>
              <a:t>Presence of moisture and trace minerals reduces vitamin A activity in feeds</a:t>
            </a:r>
            <a:endParaRPr lang="en-US" dirty="0" smtClean="0"/>
          </a:p>
          <a:p>
            <a:pPr lvl="0"/>
            <a:r>
              <a:rPr lang="en-IN" dirty="0" smtClean="0"/>
              <a:t>Vitamin A is essential for:</a:t>
            </a:r>
            <a:endParaRPr lang="en-US" dirty="0" smtClean="0"/>
          </a:p>
          <a:p>
            <a:pPr lvl="0">
              <a:buFont typeface="Wingdings" pitchFamily="2" charset="2"/>
              <a:buChar char="ü"/>
            </a:pPr>
            <a:r>
              <a:rPr lang="en-IN" dirty="0" smtClean="0"/>
              <a:t>Dim light vision</a:t>
            </a:r>
            <a:endParaRPr lang="en-US" dirty="0" smtClean="0"/>
          </a:p>
          <a:p>
            <a:pPr lvl="0">
              <a:buFont typeface="Wingdings" pitchFamily="2" charset="2"/>
              <a:buChar char="ü"/>
            </a:pPr>
            <a:r>
              <a:rPr lang="en-IN" dirty="0" smtClean="0"/>
              <a:t>Normal bone growth and</a:t>
            </a:r>
            <a:endParaRPr lang="en-US" dirty="0" smtClean="0"/>
          </a:p>
          <a:p>
            <a:pPr lvl="0">
              <a:buFont typeface="Wingdings" pitchFamily="2" charset="2"/>
              <a:buChar char="ü"/>
            </a:pPr>
            <a:r>
              <a:rPr lang="en-IN" dirty="0" smtClean="0"/>
              <a:t>Maintenance of normal epithelial tissues</a:t>
            </a:r>
            <a:endParaRPr lang="en-US" dirty="0" smtClean="0"/>
          </a:p>
          <a:p>
            <a:pPr lvl="0"/>
            <a:r>
              <a:rPr lang="en-IN" dirty="0" smtClean="0"/>
              <a:t>The main site of vitamin A and </a:t>
            </a:r>
            <a:r>
              <a:rPr lang="en-IN" dirty="0" err="1" smtClean="0"/>
              <a:t>carotenoid</a:t>
            </a:r>
            <a:r>
              <a:rPr lang="en-IN" dirty="0" smtClean="0"/>
              <a:t> absorption is the mucosa of the proximal jejunum. </a:t>
            </a:r>
            <a:endParaRPr lang="en-US" dirty="0" smtClean="0"/>
          </a:p>
          <a:p>
            <a:pPr lvl="0" algn="just"/>
            <a:r>
              <a:rPr lang="en-IN" dirty="0" err="1" smtClean="0"/>
              <a:t>Carotenoids</a:t>
            </a:r>
            <a:r>
              <a:rPr lang="en-IN" dirty="0" smtClean="0"/>
              <a:t> are normally converted to retinol in the intestinal mucosa, but may also be converted in the liver and other organs, especially in yellow fat species.</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763000" cy="6553200"/>
          </a:xfrm>
          <a:ln w="28575">
            <a:solidFill>
              <a:schemeClr val="tx1"/>
            </a:solidFill>
          </a:ln>
        </p:spPr>
        <p:txBody>
          <a:bodyPr>
            <a:normAutofit/>
          </a:bodyPr>
          <a:lstStyle/>
          <a:p>
            <a:pPr lvl="0" algn="just"/>
            <a:r>
              <a:rPr lang="en-IN" sz="2400" dirty="0" smtClean="0"/>
              <a:t>An insufficiency in the ration or its defective absorption from the alimentary canal are the causative factors for </a:t>
            </a:r>
            <a:r>
              <a:rPr lang="en-IN" sz="2400" dirty="0" err="1" smtClean="0"/>
              <a:t>hypovitaminosis</a:t>
            </a:r>
            <a:r>
              <a:rPr lang="en-IN" sz="2400" dirty="0" smtClean="0"/>
              <a:t>-A.</a:t>
            </a:r>
            <a:endParaRPr lang="en-US" sz="2400" dirty="0" smtClean="0"/>
          </a:p>
          <a:p>
            <a:pPr lvl="0" algn="just"/>
            <a:r>
              <a:rPr lang="en-IN" sz="2400" dirty="0" smtClean="0"/>
              <a:t>In young animals-- compression of the brain and spinal cord. </a:t>
            </a:r>
            <a:endParaRPr lang="en-US" sz="2400" dirty="0" smtClean="0"/>
          </a:p>
          <a:p>
            <a:pPr lvl="0" algn="just"/>
            <a:r>
              <a:rPr lang="en-IN" sz="2400" dirty="0" smtClean="0"/>
              <a:t>In adult animals---the syndrome is characterized by night blindness, corneal</a:t>
            </a:r>
            <a:endParaRPr lang="en-US" sz="2400" dirty="0" smtClean="0"/>
          </a:p>
          <a:p>
            <a:pPr lvl="0" algn="just"/>
            <a:r>
              <a:rPr lang="en-IN" sz="2400" dirty="0" err="1" smtClean="0"/>
              <a:t>Keratinization</a:t>
            </a:r>
            <a:r>
              <a:rPr lang="en-IN" sz="2400" dirty="0" smtClean="0"/>
              <a:t>, </a:t>
            </a:r>
            <a:r>
              <a:rPr lang="en-IN" sz="2400" dirty="0" err="1" smtClean="0"/>
              <a:t>pityriasis</a:t>
            </a:r>
            <a:r>
              <a:rPr lang="en-IN" sz="2400" dirty="0" smtClean="0"/>
              <a:t>, defects in the hooves, loss of weight and infertility.</a:t>
            </a:r>
          </a:p>
          <a:p>
            <a:pPr>
              <a:buNone/>
            </a:pPr>
            <a:r>
              <a:rPr lang="en-IN" sz="2400" b="1" dirty="0" smtClean="0"/>
              <a:t>EPIDEMIOLOGY:</a:t>
            </a:r>
            <a:endParaRPr lang="en-US" sz="2400" dirty="0" smtClean="0"/>
          </a:p>
          <a:p>
            <a:pPr>
              <a:buNone/>
            </a:pPr>
            <a:r>
              <a:rPr lang="en-IN" sz="2400" b="1" dirty="0" smtClean="0"/>
              <a:t>Primary vitamin A deficiency:</a:t>
            </a:r>
            <a:endParaRPr lang="en-US" sz="2400" dirty="0" smtClean="0"/>
          </a:p>
          <a:p>
            <a:pPr lvl="0"/>
            <a:r>
              <a:rPr lang="en-IN" sz="2400" dirty="0" smtClean="0"/>
              <a:t>Occurs in in groups of young growing animals on pasture or fed diets deficient in the vitamin or its precursors</a:t>
            </a:r>
            <a:endParaRPr lang="en-US" sz="2400" dirty="0" smtClean="0"/>
          </a:p>
          <a:p>
            <a:pPr lvl="0" algn="just"/>
            <a:r>
              <a:rPr lang="en-IN" sz="2400" dirty="0" smtClean="0"/>
              <a:t>Housed cattle fed a </a:t>
            </a:r>
            <a:r>
              <a:rPr lang="en-IN" sz="2400" dirty="0" smtClean="0"/>
              <a:t>ration containing </a:t>
            </a:r>
            <a:r>
              <a:rPr lang="en-IN" sz="2400" dirty="0" smtClean="0"/>
              <a:t>little or no green forage</a:t>
            </a:r>
            <a:endParaRPr lang="en-US" sz="2400" dirty="0" smtClean="0"/>
          </a:p>
          <a:p>
            <a:pPr lvl="0"/>
            <a:r>
              <a:rPr lang="en-IN" sz="2400" dirty="0" smtClean="0"/>
              <a:t>Prolonged droughts</a:t>
            </a:r>
            <a:endParaRPr lang="en-US" sz="2400" dirty="0" smtClean="0"/>
          </a:p>
          <a:p>
            <a:pPr lvl="0" algn="just">
              <a:buNone/>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534400" cy="6477000"/>
          </a:xfrm>
          <a:ln w="28575">
            <a:solidFill>
              <a:schemeClr val="tx1"/>
            </a:solidFill>
          </a:ln>
        </p:spPr>
        <p:txBody>
          <a:bodyPr>
            <a:normAutofit/>
          </a:bodyPr>
          <a:lstStyle/>
          <a:p>
            <a:pPr>
              <a:buNone/>
            </a:pPr>
            <a:r>
              <a:rPr lang="en-IN" sz="2800" b="1" dirty="0" smtClean="0"/>
              <a:t>Maternal deficiency:</a:t>
            </a:r>
            <a:endParaRPr lang="en-US" sz="2800" dirty="0" smtClean="0"/>
          </a:p>
          <a:p>
            <a:pPr lvl="0" algn="just"/>
            <a:r>
              <a:rPr lang="en-IN" sz="2400" dirty="0" smtClean="0"/>
              <a:t>A maternal deficiency of vitamin A can result in congenital </a:t>
            </a:r>
            <a:r>
              <a:rPr lang="en-IN" sz="2400" dirty="0" err="1" smtClean="0"/>
              <a:t>hypovitaminosis</a:t>
            </a:r>
            <a:r>
              <a:rPr lang="en-IN" sz="2400" dirty="0" smtClean="0"/>
              <a:t>-A in calves</a:t>
            </a:r>
            <a:endParaRPr lang="en-US" sz="2400" dirty="0" smtClean="0"/>
          </a:p>
          <a:p>
            <a:pPr lvl="0" algn="just"/>
            <a:r>
              <a:rPr lang="en-IN" sz="2400" dirty="0" smtClean="0"/>
              <a:t>Carotene does not pass the placental barrier and a high intake of green pasture before parturition does not increase the hepatic stores of vitamin A in newborn calves, lambs, or kids, However, vitamin A in the ester form, (fish oils OR the </a:t>
            </a:r>
            <a:r>
              <a:rPr lang="en-IN" sz="2400" dirty="0" err="1" smtClean="0"/>
              <a:t>parenteral</a:t>
            </a:r>
            <a:r>
              <a:rPr lang="en-IN" sz="2400" dirty="0" smtClean="0"/>
              <a:t> injection) will pass the placental barrier in cows, and will cause an increase in stores of the vitamin in </a:t>
            </a:r>
            <a:r>
              <a:rPr lang="en-IN" sz="2400" dirty="0" err="1" smtClean="0"/>
              <a:t>fetal</a:t>
            </a:r>
            <a:r>
              <a:rPr lang="en-IN" sz="2400" dirty="0" smtClean="0"/>
              <a:t> livers.</a:t>
            </a:r>
            <a:endParaRPr lang="en-US" sz="2400" dirty="0" smtClean="0"/>
          </a:p>
          <a:p>
            <a:pPr lvl="0" algn="just"/>
            <a:r>
              <a:rPr lang="en-IN" sz="2400" dirty="0" smtClean="0"/>
              <a:t>Ante-partum feeding of carotene and the alcohol form of the vitamin can</a:t>
            </a:r>
            <a:r>
              <a:rPr lang="en-US" sz="2400" dirty="0" smtClean="0"/>
              <a:t> </a:t>
            </a:r>
            <a:r>
              <a:rPr lang="en-IN" sz="2400" dirty="0" smtClean="0"/>
              <a:t>cause an increase in the vitamin A content of the </a:t>
            </a:r>
            <a:r>
              <a:rPr lang="en-IN" sz="2400" dirty="0" err="1" smtClean="0"/>
              <a:t>colostrum</a:t>
            </a:r>
            <a:r>
              <a:rPr lang="en-IN" sz="2400" dirty="0" smtClean="0"/>
              <a:t>.</a:t>
            </a:r>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763000" cy="6400800"/>
          </a:xfrm>
          <a:ln w="28575">
            <a:solidFill>
              <a:schemeClr val="tx1"/>
            </a:solidFill>
          </a:ln>
        </p:spPr>
        <p:txBody>
          <a:bodyPr>
            <a:normAutofit fontScale="85000" lnSpcReduction="20000"/>
          </a:bodyPr>
          <a:lstStyle/>
          <a:p>
            <a:pPr>
              <a:buNone/>
            </a:pPr>
            <a:r>
              <a:rPr lang="en-IN" sz="3000" b="1" dirty="0" smtClean="0"/>
              <a:t>Adequacy of supplements:</a:t>
            </a:r>
            <a:endParaRPr lang="en-US" sz="3000" dirty="0" smtClean="0"/>
          </a:p>
          <a:p>
            <a:pPr lvl="0" algn="just"/>
            <a:r>
              <a:rPr lang="en-IN" sz="2800" dirty="0" smtClean="0"/>
              <a:t>Carotene and vitamin A ----readily oxidized in the presence of unsaturated fatty acids.</a:t>
            </a:r>
            <a:endParaRPr lang="en-US" sz="2800" dirty="0" smtClean="0"/>
          </a:p>
          <a:p>
            <a:pPr lvl="0" algn="just"/>
            <a:r>
              <a:rPr lang="en-IN" sz="2800" dirty="0" smtClean="0"/>
              <a:t>Heat, light, and mineral mixes increases the rate of destruction of vitamin A supplements in commercial rations.</a:t>
            </a:r>
          </a:p>
          <a:p>
            <a:pPr>
              <a:buNone/>
            </a:pPr>
            <a:r>
              <a:rPr lang="en-IN" sz="2800" b="1" dirty="0" smtClean="0"/>
              <a:t>Secondary vitamin A deficiency:</a:t>
            </a:r>
            <a:endParaRPr lang="en-US" sz="2800" dirty="0" smtClean="0"/>
          </a:p>
          <a:p>
            <a:pPr lvl="0" algn="just"/>
            <a:r>
              <a:rPr lang="en-IN" sz="2800" dirty="0" smtClean="0"/>
              <a:t>Chronic disease of the liver (Storage) or intestines (Conversion of carotene to vitamin A)</a:t>
            </a:r>
            <a:endParaRPr lang="en-US" sz="2800" dirty="0" smtClean="0"/>
          </a:p>
          <a:p>
            <a:pPr lvl="0" algn="just"/>
            <a:r>
              <a:rPr lang="en-IN" sz="2800" dirty="0" smtClean="0"/>
              <a:t>A low phosphate diet has sparing effect on vitamin A requirements during drought periods.</a:t>
            </a:r>
            <a:endParaRPr lang="en-US" sz="2800" dirty="0" smtClean="0"/>
          </a:p>
          <a:p>
            <a:pPr lvl="0" algn="just"/>
            <a:r>
              <a:rPr lang="en-IN" sz="2800" dirty="0" smtClean="0"/>
              <a:t>Chlorinated naphthalene interfere with the conversion of carotene to vitamin A</a:t>
            </a:r>
            <a:endParaRPr lang="en-US" sz="2800" dirty="0" smtClean="0"/>
          </a:p>
          <a:p>
            <a:pPr lvl="0" algn="just"/>
            <a:r>
              <a:rPr lang="en-IN" sz="2800" dirty="0" smtClean="0"/>
              <a:t>Vitamins C and E help to prevent loss of vitamin A in feedstuffs and during digestion</a:t>
            </a:r>
            <a:endParaRPr lang="en-US" sz="2800" dirty="0" smtClean="0"/>
          </a:p>
          <a:p>
            <a:pPr lvl="0"/>
            <a:r>
              <a:rPr lang="en-IN" sz="2800" dirty="0" smtClean="0"/>
              <a:t>A high environmental temperature, a high nitrate content of the feed, reduces the conversion of carotene to vitamin A.</a:t>
            </a:r>
            <a:endParaRPr lang="en-US" sz="2800" dirty="0" smtClean="0"/>
          </a:p>
          <a:p>
            <a:pPr lvl="0" algn="just">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477000"/>
          </a:xfrm>
          <a:ln w="28575">
            <a:solidFill>
              <a:schemeClr val="tx1"/>
            </a:solidFill>
          </a:ln>
        </p:spPr>
        <p:txBody>
          <a:bodyPr>
            <a:normAutofit/>
          </a:bodyPr>
          <a:lstStyle/>
          <a:p>
            <a:pPr>
              <a:buNone/>
            </a:pPr>
            <a:r>
              <a:rPr lang="en-IN" b="1" dirty="0" smtClean="0"/>
              <a:t>PATHOGENESIS:</a:t>
            </a:r>
            <a:endParaRPr lang="en-US" dirty="0" smtClean="0"/>
          </a:p>
          <a:p>
            <a:pPr>
              <a:buNone/>
            </a:pPr>
            <a:r>
              <a:rPr lang="en-IN" dirty="0" smtClean="0"/>
              <a:t>The major </a:t>
            </a:r>
            <a:r>
              <a:rPr lang="en-IN" dirty="0" err="1" smtClean="0"/>
              <a:t>pathophysiological</a:t>
            </a:r>
            <a:r>
              <a:rPr lang="en-IN" dirty="0" smtClean="0"/>
              <a:t> effects of vitamin A deficiency are as follows:</a:t>
            </a:r>
            <a:endParaRPr lang="en-US" dirty="0" smtClean="0"/>
          </a:p>
          <a:p>
            <a:pPr lvl="0"/>
            <a:r>
              <a:rPr lang="en-IN" dirty="0" smtClean="0"/>
              <a:t>Reduced Night vision</a:t>
            </a:r>
            <a:endParaRPr lang="en-US" dirty="0" smtClean="0"/>
          </a:p>
          <a:p>
            <a:pPr lvl="0" algn="just"/>
            <a:r>
              <a:rPr lang="en-IN" dirty="0" smtClean="0"/>
              <a:t>Increase cerebrospinal fluid pressure due to impaired absorption of the CSF due to reduced tissue permeability of the </a:t>
            </a:r>
            <a:r>
              <a:rPr lang="en-IN" dirty="0" err="1" smtClean="0"/>
              <a:t>arachnoid</a:t>
            </a:r>
            <a:r>
              <a:rPr lang="en-IN" dirty="0" smtClean="0"/>
              <a:t> </a:t>
            </a:r>
            <a:r>
              <a:rPr lang="en-IN" dirty="0" err="1" smtClean="0"/>
              <a:t>villi</a:t>
            </a:r>
            <a:r>
              <a:rPr lang="en-IN" dirty="0" smtClean="0"/>
              <a:t> and thickening of the connective tissue matrix of the cerebral </a:t>
            </a:r>
            <a:r>
              <a:rPr lang="en-IN" dirty="0" err="1" smtClean="0"/>
              <a:t>duramater</a:t>
            </a:r>
            <a:r>
              <a:rPr lang="en-IN" dirty="0" smtClean="0"/>
              <a:t> and lead to syncope and convulsions  in calves</a:t>
            </a:r>
            <a:endParaRPr lang="en-US" dirty="0" smtClean="0"/>
          </a:p>
          <a:p>
            <a:pPr lvl="0"/>
            <a:r>
              <a:rPr lang="en-IN" dirty="0" smtClean="0"/>
              <a:t>In-coordination of bone growth</a:t>
            </a:r>
            <a:endParaRPr lang="en-US" dirty="0" smtClean="0"/>
          </a:p>
          <a:p>
            <a:pPr lvl="0" algn="just"/>
            <a:r>
              <a:rPr lang="en-IN" dirty="0" smtClean="0"/>
              <a:t>Atrophy of all epithelial cells, mostly in those types of epithelial tissue with a </a:t>
            </a:r>
            <a:r>
              <a:rPr lang="en-IN" dirty="0" err="1" smtClean="0"/>
              <a:t>secretory</a:t>
            </a:r>
            <a:r>
              <a:rPr lang="en-IN" dirty="0" smtClean="0"/>
              <a:t> as well as a covering function, lead to the clinical signs of placental degeneration, </a:t>
            </a:r>
            <a:r>
              <a:rPr lang="en-IN" dirty="0" err="1" smtClean="0"/>
              <a:t>xerophthalmia</a:t>
            </a:r>
            <a:r>
              <a:rPr lang="en-IN" dirty="0" smtClean="0"/>
              <a:t> and corneal changes</a:t>
            </a:r>
            <a:endParaRPr lang="en-US" dirty="0" smtClean="0"/>
          </a:p>
          <a:p>
            <a:pPr lvl="0"/>
            <a:r>
              <a:rPr lang="en-IN" dirty="0" smtClean="0"/>
              <a:t>Embryological development defects</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534400" cy="6400800"/>
          </a:xfrm>
          <a:ln w="28575">
            <a:solidFill>
              <a:schemeClr val="tx1"/>
            </a:solidFill>
          </a:ln>
        </p:spPr>
        <p:txBody>
          <a:bodyPr>
            <a:normAutofit/>
          </a:bodyPr>
          <a:lstStyle/>
          <a:p>
            <a:pPr>
              <a:buNone/>
            </a:pPr>
            <a:r>
              <a:rPr lang="en-IN" sz="2400" b="1" dirty="0" smtClean="0"/>
              <a:t>CLINICAL FINDINGS:</a:t>
            </a:r>
            <a:endParaRPr lang="en-US" sz="2400" dirty="0" smtClean="0"/>
          </a:p>
          <a:p>
            <a:pPr lvl="0" algn="just"/>
            <a:r>
              <a:rPr lang="en-IN" sz="2600" dirty="0" smtClean="0"/>
              <a:t>Night blindness (Inability to see in dim light/ loss of vision due to a failure of </a:t>
            </a:r>
            <a:r>
              <a:rPr lang="en-IN" sz="2600" dirty="0" err="1" smtClean="0"/>
              <a:t>rhodopsin</a:t>
            </a:r>
            <a:r>
              <a:rPr lang="en-IN" sz="2600" dirty="0" smtClean="0"/>
              <a:t> formation in the retina)earliest sign in all species except in pigs</a:t>
            </a:r>
          </a:p>
          <a:p>
            <a:pPr lvl="0" algn="just"/>
            <a:r>
              <a:rPr lang="en-IN" sz="2600" dirty="0" err="1" smtClean="0"/>
              <a:t>Xerophthalmia</a:t>
            </a:r>
            <a:r>
              <a:rPr lang="en-IN" sz="2600" dirty="0" smtClean="0"/>
              <a:t> with thickening </a:t>
            </a:r>
            <a:r>
              <a:rPr lang="en-IN" sz="2600" dirty="0" err="1" smtClean="0"/>
              <a:t>andclouding</a:t>
            </a:r>
            <a:r>
              <a:rPr lang="en-IN" sz="2600" dirty="0" smtClean="0"/>
              <a:t> of the </a:t>
            </a:r>
            <a:r>
              <a:rPr lang="en-IN" sz="2600" dirty="0" err="1" smtClean="0"/>
              <a:t>cornea,occurs</a:t>
            </a:r>
            <a:r>
              <a:rPr lang="en-IN" sz="2600" dirty="0" smtClean="0"/>
              <a:t> only in </a:t>
            </a:r>
            <a:r>
              <a:rPr lang="en-IN" sz="2600" dirty="0" err="1" smtClean="0"/>
              <a:t>thecalf</a:t>
            </a:r>
            <a:endParaRPr lang="en-US" sz="2600" dirty="0" smtClean="0"/>
          </a:p>
          <a:p>
            <a:pPr lvl="0"/>
            <a:r>
              <a:rPr lang="en-IN" sz="2600" dirty="0" smtClean="0"/>
              <a:t>Changes in the skin:</a:t>
            </a:r>
            <a:endParaRPr lang="en-US" sz="2600" dirty="0" smtClean="0"/>
          </a:p>
          <a:p>
            <a:pPr lvl="0" algn="just">
              <a:buFont typeface="Wingdings" pitchFamily="2" charset="2"/>
              <a:buChar char="ü"/>
            </a:pPr>
            <a:r>
              <a:rPr lang="en-IN" sz="2600" dirty="0" smtClean="0"/>
              <a:t>A rough, dry coat with a shaggy appearance and splitting of the bristle tips </a:t>
            </a:r>
            <a:r>
              <a:rPr lang="en-IN" sz="2600" dirty="0" err="1" smtClean="0"/>
              <a:t>inpigs</a:t>
            </a:r>
            <a:r>
              <a:rPr lang="en-IN" sz="2600" dirty="0" smtClean="0"/>
              <a:t> is characteristic</a:t>
            </a:r>
            <a:endParaRPr lang="en-US" sz="2600" dirty="0" smtClean="0"/>
          </a:p>
          <a:p>
            <a:pPr lvl="0" algn="just">
              <a:buFont typeface="Wingdings" pitchFamily="2" charset="2"/>
              <a:buChar char="ü"/>
            </a:pPr>
            <a:r>
              <a:rPr lang="en-IN" sz="2600" dirty="0" smtClean="0"/>
              <a:t>Heavy deposits of bran-</a:t>
            </a:r>
            <a:r>
              <a:rPr lang="en-IN" sz="2600" dirty="0" err="1" smtClean="0"/>
              <a:t>likescales</a:t>
            </a:r>
            <a:r>
              <a:rPr lang="en-IN" sz="2600" dirty="0" smtClean="0"/>
              <a:t> on the skin and Dry, scaly hooves with multiple, vertical cracks (Cattle)</a:t>
            </a:r>
            <a:endParaRPr lang="en-US" sz="2600" dirty="0" smtClean="0"/>
          </a:p>
          <a:p>
            <a:pPr lvl="0" algn="just">
              <a:buFont typeface="Wingdings" pitchFamily="2" charset="2"/>
              <a:buChar char="ü"/>
            </a:pPr>
            <a:r>
              <a:rPr lang="en-IN" sz="2600" dirty="0" smtClean="0"/>
              <a:t>Dry, scaly hooves with </a:t>
            </a:r>
            <a:r>
              <a:rPr lang="en-IN" sz="2600" dirty="0" err="1" smtClean="0"/>
              <a:t>multiple,vertical</a:t>
            </a:r>
            <a:r>
              <a:rPr lang="en-IN" sz="2600" dirty="0" smtClean="0"/>
              <a:t> cracks are particularly noticeable (Horses).</a:t>
            </a:r>
            <a:endParaRPr lang="en-US" sz="2600" dirty="0" smtClean="0"/>
          </a:p>
          <a:p>
            <a:pPr lvl="0"/>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534400" cy="6400800"/>
          </a:xfrm>
          <a:ln w="28575">
            <a:solidFill>
              <a:schemeClr val="tx1"/>
            </a:solidFill>
          </a:ln>
        </p:spPr>
        <p:txBody>
          <a:bodyPr>
            <a:normAutofit fontScale="92500" lnSpcReduction="20000"/>
          </a:bodyPr>
          <a:lstStyle/>
          <a:p>
            <a:pPr lvl="0" algn="just"/>
            <a:r>
              <a:rPr lang="en-IN" sz="2800" dirty="0" smtClean="0"/>
              <a:t>Reduced reproductive efficiency</a:t>
            </a:r>
            <a:endParaRPr lang="en-US" sz="2800" dirty="0" smtClean="0"/>
          </a:p>
          <a:p>
            <a:pPr lvl="0" algn="just"/>
            <a:r>
              <a:rPr lang="en-IN" sz="2800" dirty="0" smtClean="0"/>
              <a:t>Paralysis, Encephalopathy and Blindness occur at any age but most commonly in young, growing animals in all species except horses.</a:t>
            </a:r>
            <a:endParaRPr lang="en-US" sz="2800" dirty="0" smtClean="0"/>
          </a:p>
          <a:p>
            <a:pPr lvl="0" algn="just"/>
            <a:r>
              <a:rPr lang="en-IN" sz="2800" dirty="0" smtClean="0"/>
              <a:t>The ocular form of </a:t>
            </a:r>
            <a:r>
              <a:rPr lang="en-IN" sz="2800" dirty="0" err="1" smtClean="0"/>
              <a:t>hypovitaminosis</a:t>
            </a:r>
            <a:r>
              <a:rPr lang="en-IN" sz="2800" dirty="0" smtClean="0"/>
              <a:t>-A occurs usually in yearling cattle (12-18months old) and up to 2-3 years of age. Blindness in both eyes during daylight, where both pupils are widely dilated and fixed and will not respond to light. The menace reflex is usually totally absent, but the </a:t>
            </a:r>
            <a:r>
              <a:rPr lang="en-IN" sz="2800" dirty="0" err="1" smtClean="0"/>
              <a:t>palpebral</a:t>
            </a:r>
            <a:r>
              <a:rPr lang="en-IN" sz="2800" dirty="0" smtClean="0"/>
              <a:t> and corneal reflexes are present.</a:t>
            </a:r>
            <a:endParaRPr lang="en-US" sz="2800" dirty="0" smtClean="0"/>
          </a:p>
          <a:p>
            <a:pPr lvl="0" algn="just"/>
            <a:r>
              <a:rPr lang="en-IN" sz="2800" dirty="0" smtClean="0"/>
              <a:t>Congenital defects: Mostly seen in Piglets (complete absence of the eyes(</a:t>
            </a:r>
            <a:r>
              <a:rPr lang="en-IN" sz="2800" dirty="0" err="1" smtClean="0"/>
              <a:t>anophthalmos</a:t>
            </a:r>
            <a:r>
              <a:rPr lang="en-IN" sz="2800" dirty="0" smtClean="0"/>
              <a:t>), or small eyes (</a:t>
            </a:r>
            <a:r>
              <a:rPr lang="en-IN" sz="2800" dirty="0" err="1" smtClean="0"/>
              <a:t>microphthalmos</a:t>
            </a:r>
            <a:r>
              <a:rPr lang="en-IN" sz="2800" dirty="0" smtClean="0"/>
              <a:t>),incomplete closure of the </a:t>
            </a:r>
            <a:r>
              <a:rPr lang="en-IN" sz="2800" dirty="0" err="1" smtClean="0"/>
              <a:t>fetal</a:t>
            </a:r>
            <a:r>
              <a:rPr lang="en-IN" sz="2800" dirty="0" smtClean="0"/>
              <a:t> optic fissure, degenerative changes in the lens and retina, and an abnormal proliferation of </a:t>
            </a:r>
            <a:r>
              <a:rPr lang="en-IN" sz="2800" dirty="0" err="1" smtClean="0"/>
              <a:t>mesenchymal</a:t>
            </a:r>
            <a:r>
              <a:rPr lang="en-IN" sz="2800" dirty="0" smtClean="0"/>
              <a:t> tissue in front of and behind the lens and calves (congenital blindness due to optic nerve constriction and encephalopathy).</a:t>
            </a:r>
            <a:endParaRPr lang="en-US" sz="2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10600" cy="6477000"/>
          </a:xfrm>
        </p:spPr>
        <p:txBody>
          <a:bodyPr>
            <a:normAutofit/>
          </a:bodyPr>
          <a:lstStyle/>
          <a:p>
            <a:pPr>
              <a:buNone/>
            </a:pPr>
            <a:r>
              <a:rPr lang="en-IN" sz="2400" b="1" dirty="0" smtClean="0"/>
              <a:t>DIAGNOSIS:</a:t>
            </a:r>
            <a:endParaRPr lang="en-US" sz="2400" b="1" dirty="0" smtClean="0"/>
          </a:p>
          <a:p>
            <a:pPr lvl="0"/>
            <a:r>
              <a:rPr lang="en-IN" sz="2400" dirty="0" smtClean="0"/>
              <a:t>History (green feed or vitamin </a:t>
            </a:r>
            <a:r>
              <a:rPr lang="en-IN" sz="2400" dirty="0" err="1" smtClean="0"/>
              <a:t>Asupplements</a:t>
            </a:r>
            <a:r>
              <a:rPr lang="en-IN" sz="2400" dirty="0" smtClean="0"/>
              <a:t> are not being provided)</a:t>
            </a:r>
            <a:endParaRPr lang="en-US" sz="2400" dirty="0" smtClean="0"/>
          </a:p>
          <a:p>
            <a:pPr lvl="0"/>
            <a:r>
              <a:rPr lang="en-IN" sz="2400" dirty="0" smtClean="0"/>
              <a:t>Clinical findings</a:t>
            </a:r>
            <a:endParaRPr lang="en-US" sz="2400" dirty="0" smtClean="0"/>
          </a:p>
          <a:p>
            <a:pPr lvl="0"/>
            <a:r>
              <a:rPr lang="en-IN" sz="2400" dirty="0" smtClean="0"/>
              <a:t>The detection of </a:t>
            </a:r>
            <a:r>
              <a:rPr lang="en-IN" sz="2400" dirty="0" err="1" smtClean="0"/>
              <a:t>papilledema</a:t>
            </a:r>
            <a:r>
              <a:rPr lang="en-IN" sz="2400" dirty="0" smtClean="0"/>
              <a:t> and testing for night blind </a:t>
            </a:r>
            <a:r>
              <a:rPr lang="en-IN" sz="2400" dirty="0" err="1" smtClean="0"/>
              <a:t>ness</a:t>
            </a:r>
            <a:r>
              <a:rPr lang="en-IN" sz="2400" dirty="0" smtClean="0"/>
              <a:t> are the easiest methods of diagnosing early vitamin A deficiency in ruminants.</a:t>
            </a:r>
            <a:endParaRPr lang="en-US" sz="2400" dirty="0" smtClean="0"/>
          </a:p>
          <a:p>
            <a:pPr lvl="0"/>
            <a:r>
              <a:rPr lang="en-IN" sz="2400" dirty="0" smtClean="0"/>
              <a:t>Clinical pathology:</a:t>
            </a:r>
            <a:endParaRPr lang="en-US" sz="2400" dirty="0" smtClean="0"/>
          </a:p>
          <a:p>
            <a:pPr lvl="0">
              <a:buFont typeface="Wingdings" pitchFamily="2" charset="2"/>
              <a:buChar char="ü"/>
            </a:pPr>
            <a:r>
              <a:rPr lang="en-IN" sz="2400" dirty="0" smtClean="0"/>
              <a:t>Plasma vitamin </a:t>
            </a:r>
            <a:r>
              <a:rPr lang="en-IN" sz="2400" dirty="0" err="1" smtClean="0"/>
              <a:t>Aof</a:t>
            </a:r>
            <a:r>
              <a:rPr lang="en-IN" sz="2400" dirty="0" smtClean="0"/>
              <a:t> 20 micro g/</a:t>
            </a:r>
            <a:r>
              <a:rPr lang="en-IN" sz="2400" dirty="0" err="1" smtClean="0"/>
              <a:t>dL</a:t>
            </a:r>
            <a:r>
              <a:rPr lang="en-IN" sz="2400" dirty="0" smtClean="0"/>
              <a:t> are </a:t>
            </a:r>
            <a:r>
              <a:rPr lang="en-IN" sz="2400" dirty="0" err="1" smtClean="0"/>
              <a:t>theminimal</a:t>
            </a:r>
            <a:r>
              <a:rPr lang="en-IN" sz="2400" dirty="0" smtClean="0"/>
              <a:t> concentration for vitamin </a:t>
            </a:r>
            <a:r>
              <a:rPr lang="en-IN" sz="2400" dirty="0" err="1" smtClean="0"/>
              <a:t>Aadequacy</a:t>
            </a:r>
            <a:r>
              <a:rPr lang="en-IN" sz="2400" dirty="0" smtClean="0"/>
              <a:t>.</a:t>
            </a:r>
            <a:endParaRPr lang="en-US" sz="2400" dirty="0" smtClean="0"/>
          </a:p>
          <a:p>
            <a:pPr lvl="0" algn="just">
              <a:buFont typeface="Wingdings" pitchFamily="2" charset="2"/>
              <a:buChar char="ü"/>
            </a:pPr>
            <a:r>
              <a:rPr lang="en-IN" sz="2400" dirty="0" err="1" smtClean="0"/>
              <a:t>Papilledema</a:t>
            </a:r>
            <a:r>
              <a:rPr lang="en-IN" sz="2400" dirty="0" smtClean="0"/>
              <a:t> ( </a:t>
            </a:r>
            <a:r>
              <a:rPr lang="en-IN" sz="2400" dirty="0" smtClean="0">
                <a:hlinkClick r:id="rId2" tooltip="Optic disc"/>
              </a:rPr>
              <a:t>optic disc</a:t>
            </a:r>
            <a:r>
              <a:rPr lang="en-IN" sz="2400" dirty="0" smtClean="0"/>
              <a:t> swelling that is caused by increased </a:t>
            </a:r>
            <a:r>
              <a:rPr lang="en-IN" sz="2400" dirty="0" smtClean="0">
                <a:hlinkClick r:id="rId3" tooltip="Intracranial pressure"/>
              </a:rPr>
              <a:t>intracranial pressure</a:t>
            </a:r>
            <a:r>
              <a:rPr lang="en-IN" sz="2400" dirty="0" smtClean="0"/>
              <a:t>) is an early sign of vitamin A deficiency which develops before </a:t>
            </a:r>
            <a:r>
              <a:rPr lang="en-IN" sz="2400" dirty="0" err="1" smtClean="0"/>
              <a:t>nyctalopia</a:t>
            </a:r>
            <a:r>
              <a:rPr lang="en-IN" sz="2400" dirty="0" smtClean="0"/>
              <a:t> and at plasma levels below 18 micro g/</a:t>
            </a:r>
            <a:r>
              <a:rPr lang="en-IN" sz="2400" dirty="0" err="1" smtClean="0"/>
              <a:t>dL</a:t>
            </a:r>
            <a:endParaRPr lang="en-US" sz="2400"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994</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VITAMIN A DEFICIENCY (HYPOVITAMINOSIS-A) Unit-3  DR ANIL KUMAR assistant professor, vcc, bvc (basu), patna </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A DEFICIENCY (HYPOVITAMINOSIS-A) </dc:title>
  <dc:creator>ANIL KUMAR</dc:creator>
  <cp:lastModifiedBy>ANIL KUMAR</cp:lastModifiedBy>
  <cp:revision>7</cp:revision>
  <dcterms:created xsi:type="dcterms:W3CDTF">2006-08-16T00:00:00Z</dcterms:created>
  <dcterms:modified xsi:type="dcterms:W3CDTF">2021-04-28T18:25:20Z</dcterms:modified>
</cp:coreProperties>
</file>