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3" r:id="rId6"/>
    <p:sldId id="262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CF7B4-B756-4874-A555-C92F15E9EBFC}" type="datetimeFigureOut">
              <a:rPr lang="en-US" smtClean="0"/>
              <a:pPr/>
              <a:t>5/3/2021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72EAD816-56BD-4EF8-BFC8-CD1D9325400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CF7B4-B756-4874-A555-C92F15E9EBFC}" type="datetimeFigureOut">
              <a:rPr lang="en-US" smtClean="0"/>
              <a:pPr/>
              <a:t>5/3/2021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AD816-56BD-4EF8-BFC8-CD1D932540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CF7B4-B756-4874-A555-C92F15E9EBFC}" type="datetimeFigureOut">
              <a:rPr lang="en-US" smtClean="0"/>
              <a:pPr/>
              <a:t>5/3/2021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AD816-56BD-4EF8-BFC8-CD1D932540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CF7B4-B756-4874-A555-C92F15E9EBFC}" type="datetimeFigureOut">
              <a:rPr lang="en-US" smtClean="0"/>
              <a:pPr/>
              <a:t>5/3/2021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AD816-56BD-4EF8-BFC8-CD1D9325400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CF7B4-B756-4874-A555-C92F15E9EBFC}" type="datetimeFigureOut">
              <a:rPr lang="en-US" smtClean="0"/>
              <a:pPr/>
              <a:t>5/3/2021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2EAD816-56BD-4EF8-BFC8-CD1D932540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CF7B4-B756-4874-A555-C92F15E9EBFC}" type="datetimeFigureOut">
              <a:rPr lang="en-US" smtClean="0"/>
              <a:pPr/>
              <a:t>5/3/2021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AD816-56BD-4EF8-BFC8-CD1D9325400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CF7B4-B756-4874-A555-C92F15E9EBFC}" type="datetimeFigureOut">
              <a:rPr lang="en-US" smtClean="0"/>
              <a:pPr/>
              <a:t>5/3/2021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AD816-56BD-4EF8-BFC8-CD1D9325400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CF7B4-B756-4874-A555-C92F15E9EBFC}" type="datetimeFigureOut">
              <a:rPr lang="en-US" smtClean="0"/>
              <a:pPr/>
              <a:t>5/3/2021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AD816-56BD-4EF8-BFC8-CD1D932540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CF7B4-B756-4874-A555-C92F15E9EBFC}" type="datetimeFigureOut">
              <a:rPr lang="en-US" smtClean="0"/>
              <a:pPr/>
              <a:t>5/3/2021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AD816-56BD-4EF8-BFC8-CD1D932540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CF7B4-B756-4874-A555-C92F15E9EBFC}" type="datetimeFigureOut">
              <a:rPr lang="en-US" smtClean="0"/>
              <a:pPr/>
              <a:t>5/3/2021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AD816-56BD-4EF8-BFC8-CD1D9325400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CF7B4-B756-4874-A555-C92F15E9EBFC}" type="datetimeFigureOut">
              <a:rPr lang="en-US" smtClean="0"/>
              <a:pPr/>
              <a:t>5/3/2021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2EAD816-56BD-4EF8-BFC8-CD1D9325400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D2CF7B4-B756-4874-A555-C92F15E9EBFC}" type="datetimeFigureOut">
              <a:rPr lang="en-US" smtClean="0"/>
              <a:pPr/>
              <a:t>5/3/2021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72EAD816-56BD-4EF8-BFC8-CD1D9325400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2514600"/>
          </a:xfrm>
        </p:spPr>
        <p:txBody>
          <a:bodyPr>
            <a:normAutofit fontScale="92500" lnSpcReduction="10000"/>
          </a:bodyPr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Dr</a:t>
            </a:r>
            <a:r>
              <a:rPr lang="en-US" dirty="0" smtClean="0"/>
              <a:t>. J. </a:t>
            </a:r>
            <a:r>
              <a:rPr lang="en-US" dirty="0" err="1" smtClean="0"/>
              <a:t>Badshah</a:t>
            </a:r>
            <a:endParaRPr lang="en-US" dirty="0" smtClean="0"/>
          </a:p>
          <a:p>
            <a:r>
              <a:rPr lang="en-US" dirty="0" smtClean="0"/>
              <a:t>University Professor-cum- Chief Scientist</a:t>
            </a:r>
          </a:p>
          <a:p>
            <a:r>
              <a:rPr lang="en-US" dirty="0" smtClean="0"/>
              <a:t>Sanjay Gandhi Institute of Dairy Technology</a:t>
            </a:r>
          </a:p>
          <a:p>
            <a:r>
              <a:rPr lang="en-US" dirty="0" smtClean="0"/>
              <a:t>(Bihar Animal Sciences University, Patna)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b="1" smtClean="0"/>
              <a:t>Dynamic Measurement of Viscoelastic Foods </a:t>
            </a:r>
            <a:endParaRPr lang="en-US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3058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Cone and Plate Viscometer and Parallel Plate Viscometer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Oscillatory Mode Measurement: To measure time dependent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viscoelastic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properties of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viscoelastic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foods, Cone and Plate viscometer and Parallel plates viscometers are used in oscillatory mode.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lower plate is made to oscillate at a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frequency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l-GR" dirty="0" smtClean="0">
                <a:latin typeface="Calibri"/>
                <a:cs typeface="Calibri"/>
              </a:rPr>
              <a:t>ω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radian /second giving a sinusoidal varying strain in food materials kept on lower plate with a maximum amplitude of Ꞅ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0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and strain of Ꞅ, which is 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Ꞅ = Ꞅ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0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Sin </a:t>
            </a:r>
            <a:r>
              <a:rPr lang="el-GR" dirty="0" smtClean="0">
                <a:latin typeface="Calibri"/>
                <a:cs typeface="Calibri"/>
              </a:rPr>
              <a:t>ω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 Ꞅ/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= Ꞅ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0 </a:t>
            </a:r>
            <a:r>
              <a:rPr lang="el-GR" dirty="0" smtClean="0">
                <a:latin typeface="Calibri"/>
                <a:cs typeface="Calibri"/>
              </a:rPr>
              <a:t>ω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Cos </a:t>
            </a:r>
            <a:r>
              <a:rPr lang="el-GR" dirty="0" smtClean="0">
                <a:latin typeface="Calibri"/>
                <a:cs typeface="Calibri"/>
              </a:rPr>
              <a:t>ω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63976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Shear stress under oscillating mode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143000"/>
            <a:ext cx="7772400" cy="4876800"/>
          </a:xfrm>
        </p:spPr>
        <p:txBody>
          <a:bodyPr>
            <a:normAutofit fontScale="92500" lnSpcReduction="20000"/>
          </a:bodyPr>
          <a:lstStyle/>
          <a:p>
            <a:pPr algn="just">
              <a:buFont typeface="Wingdings" pitchFamily="2" charset="2"/>
              <a:buChar char="Ø"/>
            </a:pPr>
            <a:r>
              <a:rPr lang="en-US" sz="3500" dirty="0" smtClean="0"/>
              <a:t>The shear stress is deduced for torque measurement on the upper plate also vary </a:t>
            </a:r>
            <a:r>
              <a:rPr lang="en-US" sz="3500" dirty="0" err="1" smtClean="0"/>
              <a:t>sinusoidly</a:t>
            </a:r>
            <a:r>
              <a:rPr lang="en-US" sz="3500" dirty="0" smtClean="0"/>
              <a:t> at the same frequency as the oscillation given to strain but it will be shifted out by an angle del</a:t>
            </a:r>
            <a:r>
              <a:rPr lang="en-US" sz="3500" dirty="0" smtClean="0">
                <a:latin typeface="Calibri"/>
                <a:cs typeface="Calibri"/>
              </a:rPr>
              <a:t> ($)</a:t>
            </a:r>
            <a:r>
              <a:rPr lang="en-US" sz="3500" dirty="0" smtClean="0"/>
              <a:t> depending upon the elastic component:</a:t>
            </a:r>
          </a:p>
          <a:p>
            <a:pPr algn="just">
              <a:buFont typeface="Wingdings" pitchFamily="2" charset="2"/>
              <a:buChar char="Ø"/>
            </a:pPr>
            <a:r>
              <a:rPr lang="en-US" sz="3500" dirty="0" smtClean="0"/>
              <a:t>For Newtonian Fluid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/>
              <a:t> </a:t>
            </a:r>
            <a:r>
              <a:rPr lang="en-US" sz="2800" dirty="0" smtClean="0">
                <a:latin typeface="Arial"/>
                <a:cs typeface="Arial"/>
              </a:rPr>
              <a:t>Ꞇ =  </a:t>
            </a:r>
            <a:r>
              <a:rPr lang="el-GR" sz="2800" dirty="0" smtClean="0">
                <a:latin typeface="Arial"/>
                <a:cs typeface="Arial"/>
              </a:rPr>
              <a:t>μ</a:t>
            </a:r>
            <a:r>
              <a:rPr lang="en-US" sz="2800" dirty="0" smtClean="0">
                <a:latin typeface="Arial"/>
                <a:cs typeface="Arial"/>
              </a:rPr>
              <a:t> (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d Ꞅ/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) =  </a:t>
            </a:r>
            <a:r>
              <a:rPr lang="el-GR" sz="2800" dirty="0" smtClean="0">
                <a:latin typeface="Arial"/>
                <a:cs typeface="Arial"/>
              </a:rPr>
              <a:t>μ</a:t>
            </a:r>
            <a:r>
              <a:rPr lang="en-US" sz="2800" dirty="0" smtClean="0">
                <a:latin typeface="Arial"/>
                <a:cs typeface="Arial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Ꞅ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0 </a:t>
            </a:r>
            <a:r>
              <a:rPr lang="el-GR" sz="2800" dirty="0" smtClean="0">
                <a:latin typeface="Calibri"/>
                <a:cs typeface="Calibri"/>
              </a:rPr>
              <a:t>ω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Cos </a:t>
            </a:r>
            <a:r>
              <a:rPr lang="el-GR" sz="2800" dirty="0" smtClean="0">
                <a:latin typeface="Calibri"/>
                <a:cs typeface="Calibri"/>
              </a:rPr>
              <a:t>ω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 = </a:t>
            </a:r>
            <a:r>
              <a:rPr lang="el-GR" sz="2800" dirty="0" smtClean="0">
                <a:latin typeface="Arial"/>
                <a:cs typeface="Arial"/>
              </a:rPr>
              <a:t>μ</a:t>
            </a:r>
            <a:r>
              <a:rPr lang="en-US" sz="2800" dirty="0" smtClean="0">
                <a:latin typeface="Arial"/>
                <a:cs typeface="Arial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Ꞅ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0 </a:t>
            </a:r>
            <a:r>
              <a:rPr lang="el-GR" sz="2800" dirty="0" smtClean="0">
                <a:latin typeface="Calibri"/>
                <a:cs typeface="Calibri"/>
              </a:rPr>
              <a:t>ω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Sin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(π/2 +</a:t>
            </a:r>
            <a:r>
              <a:rPr lang="el-GR" sz="2800" dirty="0" smtClean="0">
                <a:latin typeface="Calibri"/>
                <a:cs typeface="Calibri"/>
              </a:rPr>
              <a:t>ω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Therefore del</a:t>
            </a:r>
            <a:r>
              <a:rPr lang="en-US" sz="2800" dirty="0" smtClean="0">
                <a:latin typeface="Calibri"/>
                <a:cs typeface="Calibri"/>
              </a:rPr>
              <a:t> ($)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= π/2 for viscous  fluid i.e. π/2 radian out of phase with strain. For an Ideally Elastic solid, shear stress is in phase with strain and </a:t>
            </a:r>
            <a:r>
              <a:rPr lang="en-US" sz="2800" dirty="0" smtClean="0">
                <a:latin typeface="Arial"/>
                <a:cs typeface="Arial"/>
              </a:rPr>
              <a:t>Ꞇ =  G(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Ꞅ ) </a:t>
            </a:r>
          </a:p>
          <a:p>
            <a:pPr>
              <a:buFont typeface="Wingdings" pitchFamily="2" charset="2"/>
              <a:buChar char="Ø"/>
            </a:pPr>
            <a:endParaRPr lang="en-US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28600"/>
            <a:ext cx="7772400" cy="762000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>
                <a:solidFill>
                  <a:srgbClr val="FF0000"/>
                </a:solidFill>
              </a:rPr>
              <a:t>Del for </a:t>
            </a:r>
            <a:r>
              <a:rPr lang="en-US" sz="3200" b="1" dirty="0" err="1" smtClean="0">
                <a:solidFill>
                  <a:srgbClr val="FF0000"/>
                </a:solidFill>
              </a:rPr>
              <a:t>Viscoelastic</a:t>
            </a:r>
            <a:r>
              <a:rPr lang="en-US" sz="3200" b="1" dirty="0" smtClean="0">
                <a:solidFill>
                  <a:srgbClr val="FF0000"/>
                </a:solidFill>
              </a:rPr>
              <a:t>  Food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143000"/>
            <a:ext cx="7772400" cy="4876800"/>
          </a:xfrm>
        </p:spPr>
        <p:txBody>
          <a:bodyPr>
            <a:normAutofit lnSpcReduction="10000"/>
          </a:bodyPr>
          <a:lstStyle/>
          <a:p>
            <a:pPr algn="just">
              <a:buFont typeface="Wingdings" pitchFamily="2" charset="2"/>
              <a:buChar char="Ø"/>
            </a:pPr>
            <a:r>
              <a:rPr lang="en-US" dirty="0" smtClean="0"/>
              <a:t>For </a:t>
            </a:r>
            <a:r>
              <a:rPr lang="en-US" dirty="0" err="1" smtClean="0"/>
              <a:t>Viscoelastic</a:t>
            </a:r>
            <a:r>
              <a:rPr lang="en-US" dirty="0" smtClean="0"/>
              <a:t> material, in which viscosity and elasticity both are present </a:t>
            </a:r>
            <a:r>
              <a:rPr lang="en-US" dirty="0" err="1" smtClean="0"/>
              <a:t>eg</a:t>
            </a:r>
            <a:r>
              <a:rPr lang="en-US" dirty="0" smtClean="0"/>
              <a:t>. Milk Gel. Del has a value between 0 and π/2. 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smtClean="0"/>
              <a:t>G’ </a:t>
            </a:r>
            <a:r>
              <a:rPr lang="en-US" dirty="0" smtClean="0"/>
              <a:t>(</a:t>
            </a:r>
            <a:r>
              <a:rPr lang="el-GR" dirty="0" smtClean="0">
                <a:latin typeface="Calibri"/>
                <a:cs typeface="Calibri"/>
              </a:rPr>
              <a:t>ω</a:t>
            </a:r>
            <a:r>
              <a:rPr lang="en-US" dirty="0" smtClean="0"/>
              <a:t>) </a:t>
            </a:r>
            <a:r>
              <a:rPr lang="en-US" dirty="0" smtClean="0"/>
              <a:t>=  </a:t>
            </a:r>
            <a:r>
              <a:rPr lang="en-US" dirty="0" smtClean="0">
                <a:latin typeface="Arial"/>
                <a:cs typeface="Arial"/>
              </a:rPr>
              <a:t>Ꞇ</a:t>
            </a:r>
            <a:r>
              <a:rPr lang="en-US" baseline="-25000" dirty="0" smtClean="0">
                <a:latin typeface="Arial"/>
                <a:cs typeface="Arial"/>
              </a:rPr>
              <a:t>0</a:t>
            </a:r>
            <a:r>
              <a:rPr lang="en-US" dirty="0" smtClean="0"/>
              <a:t> /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Ꞅ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0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Cos (del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)= Storage Modulus (This is elastic part of stress)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G”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l-GR" dirty="0" smtClean="0">
                <a:latin typeface="Calibri"/>
                <a:cs typeface="Calibri"/>
              </a:rPr>
              <a:t>ω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dirty="0" smtClean="0">
                <a:latin typeface="Arial"/>
                <a:cs typeface="Arial"/>
              </a:rPr>
              <a:t>Ꞇ</a:t>
            </a:r>
            <a:r>
              <a:rPr lang="en-US" baseline="-25000" dirty="0" smtClean="0">
                <a:latin typeface="Arial"/>
                <a:cs typeface="Arial"/>
              </a:rPr>
              <a:t>0</a:t>
            </a:r>
            <a:r>
              <a:rPr lang="en-US" dirty="0" smtClean="0"/>
              <a:t> /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Ꞅ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0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Sin (del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)= Loss Modulus(This is viscous Part of stress)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Tan (del) = G” (w) /</a:t>
            </a:r>
            <a:r>
              <a:rPr lang="en-US" dirty="0" smtClean="0"/>
              <a:t> G’ (w) 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smtClean="0"/>
              <a:t>G* Complex Modulus =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√</a:t>
            </a:r>
            <a:r>
              <a:rPr lang="en-US" dirty="0" smtClean="0"/>
              <a:t> [(G’ </a:t>
            </a:r>
            <a:r>
              <a:rPr lang="en-US" dirty="0" smtClean="0"/>
              <a:t>(</a:t>
            </a:r>
            <a:r>
              <a:rPr lang="el-GR" dirty="0" smtClean="0">
                <a:latin typeface="Calibri"/>
                <a:cs typeface="Calibri"/>
              </a:rPr>
              <a:t>ω</a:t>
            </a:r>
            <a:r>
              <a:rPr lang="en-US" dirty="0" smtClean="0"/>
              <a:t>)</a:t>
            </a:r>
            <a:r>
              <a:rPr lang="en-US" baseline="30000" dirty="0" smtClean="0"/>
              <a:t>2</a:t>
            </a:r>
            <a:r>
              <a:rPr lang="en-US" dirty="0" smtClean="0"/>
              <a:t> </a:t>
            </a:r>
            <a:r>
              <a:rPr lang="en-US" dirty="0" smtClean="0"/>
              <a:t>+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G”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l-GR" dirty="0" smtClean="0">
                <a:latin typeface="Calibri"/>
                <a:cs typeface="Calibri"/>
              </a:rPr>
              <a:t>ω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]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1596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Characteristics of </a:t>
            </a:r>
            <a:r>
              <a:rPr lang="en-US" b="1" dirty="0" err="1" smtClean="0"/>
              <a:t>Viscoelastic</a:t>
            </a:r>
            <a:r>
              <a:rPr lang="en-US" b="1" dirty="0" smtClean="0"/>
              <a:t> Foods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err="1" smtClean="0"/>
              <a:t>Wissenberg</a:t>
            </a:r>
            <a:r>
              <a:rPr lang="en-US" b="1" dirty="0" smtClean="0"/>
              <a:t> Effect:  </a:t>
            </a:r>
            <a:r>
              <a:rPr lang="en-US" dirty="0" smtClean="0"/>
              <a:t>On Agitation the fluid may climb the impeller haft</a:t>
            </a:r>
          </a:p>
          <a:p>
            <a:endParaRPr lang="en-US" dirty="0" smtClean="0"/>
          </a:p>
          <a:p>
            <a:r>
              <a:rPr lang="en-US" b="1" dirty="0" smtClean="0"/>
              <a:t>Jet Swell: </a:t>
            </a:r>
            <a:r>
              <a:rPr lang="en-US" dirty="0" smtClean="0"/>
              <a:t>When </a:t>
            </a:r>
            <a:r>
              <a:rPr lang="en-US" dirty="0" err="1" smtClean="0"/>
              <a:t>viscoelastic</a:t>
            </a:r>
            <a:r>
              <a:rPr lang="en-US" dirty="0" smtClean="0"/>
              <a:t> fluid exit as a jet from a nozzle, it will swell or expand two or more times.</a:t>
            </a:r>
          </a:p>
          <a:p>
            <a:endParaRPr lang="en-US" dirty="0" smtClean="0"/>
          </a:p>
          <a:p>
            <a:r>
              <a:rPr lang="en-US" b="1" dirty="0" smtClean="0"/>
              <a:t>Tubeless </a:t>
            </a:r>
            <a:r>
              <a:rPr lang="en-US" b="1" dirty="0" err="1" smtClean="0"/>
              <a:t>Syphon</a:t>
            </a:r>
            <a:r>
              <a:rPr lang="en-US" b="1" dirty="0" smtClean="0"/>
              <a:t>:</a:t>
            </a:r>
            <a:r>
              <a:rPr lang="en-US" dirty="0" smtClean="0"/>
              <a:t> Fluid tends to climb in the tube and comes out of cylindrical vessel.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Tests on Dynamic mechanical Analysis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en-US" sz="2800" b="1" dirty="0" smtClean="0"/>
              <a:t>Cure Test: In this test sample is hold at constant temperature and frequency</a:t>
            </a:r>
          </a:p>
          <a:p>
            <a:pPr algn="just"/>
            <a:r>
              <a:rPr lang="en-US" sz="2800" b="1" dirty="0" smtClean="0"/>
              <a:t>Temp. Sweep: In this test, temp. is increased at a fixed frequency</a:t>
            </a:r>
          </a:p>
          <a:p>
            <a:pPr algn="just"/>
            <a:r>
              <a:rPr lang="en-US" sz="2800" b="1" dirty="0" smtClean="0"/>
              <a:t>Strain Sweep: Increasing strain amplitude at a fixed frequency</a:t>
            </a:r>
          </a:p>
          <a:p>
            <a:pPr algn="just"/>
            <a:r>
              <a:rPr lang="en-US" sz="2800" b="1" dirty="0" smtClean="0"/>
              <a:t>Frequency </a:t>
            </a:r>
            <a:r>
              <a:rPr lang="en-US" sz="2800" b="1" dirty="0" err="1" smtClean="0"/>
              <a:t>Sweep:Increasing</a:t>
            </a:r>
            <a:r>
              <a:rPr lang="en-US" sz="2800" b="1" dirty="0" smtClean="0"/>
              <a:t> the frequency of oscillation a </a:t>
            </a:r>
            <a:r>
              <a:rPr lang="en-US" sz="2800" b="1" dirty="0" err="1" smtClean="0"/>
              <a:t>a</a:t>
            </a:r>
            <a:r>
              <a:rPr lang="en-US" sz="2800" b="1" dirty="0" smtClean="0"/>
              <a:t> fixed strain</a:t>
            </a:r>
          </a:p>
          <a:p>
            <a:pPr algn="just"/>
            <a:r>
              <a:rPr lang="en-US" sz="2800" b="1" dirty="0" err="1" smtClean="0"/>
              <a:t>Sress</a:t>
            </a:r>
            <a:r>
              <a:rPr lang="en-US" sz="2800" b="1" dirty="0" smtClean="0"/>
              <a:t> Relaxation: Relaxation of the stress at the constant strain.</a:t>
            </a:r>
          </a:p>
          <a:p>
            <a:pPr algn="just"/>
            <a:r>
              <a:rPr lang="en-US" sz="2800" b="1" dirty="0" smtClean="0"/>
              <a:t>It is used for </a:t>
            </a:r>
            <a:r>
              <a:rPr lang="en-US" sz="2800" b="1" dirty="0" err="1" smtClean="0"/>
              <a:t>Paneer</a:t>
            </a:r>
            <a:r>
              <a:rPr lang="en-US" sz="2800" b="1" dirty="0" smtClean="0"/>
              <a:t>, Cheese, Meat, Fruits pulp, Yoghurt, </a:t>
            </a:r>
            <a:r>
              <a:rPr lang="en-US" sz="2800" b="1" dirty="0" err="1" smtClean="0"/>
              <a:t>Dahi</a:t>
            </a:r>
            <a:r>
              <a:rPr lang="en-US" sz="2800" b="1" dirty="0" smtClean="0"/>
              <a:t> and Meat Paste/ Fish Paste, </a:t>
            </a:r>
            <a:r>
              <a:rPr lang="en-US" sz="2800" b="1" dirty="0" err="1" smtClean="0"/>
              <a:t>Vegetabl;es</a:t>
            </a:r>
            <a:r>
              <a:rPr lang="en-US" sz="2800" b="1" dirty="0" smtClean="0"/>
              <a:t> pulp etc.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066800"/>
            <a:ext cx="7772400" cy="1828800"/>
          </a:xfrm>
        </p:spPr>
        <p:txBody>
          <a:bodyPr/>
          <a:lstStyle/>
          <a:p>
            <a:r>
              <a:rPr lang="en-US" dirty="0" smtClean="0"/>
              <a:t>                    </a:t>
            </a:r>
            <a:r>
              <a:rPr lang="en-US" b="1" dirty="0" smtClean="0">
                <a:solidFill>
                  <a:srgbClr val="00B0F0"/>
                </a:solidFill>
              </a:rPr>
              <a:t>THANKS </a:t>
            </a:r>
            <a:endParaRPr lang="en-US" b="1" dirty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220</TotalTime>
  <Words>494</Words>
  <Application>Microsoft Office PowerPoint</Application>
  <PresentationFormat>On-screen Show (4:3)</PresentationFormat>
  <Paragraphs>39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Equity</vt:lpstr>
      <vt:lpstr>Dynamic Measurement of Viscoelastic Foods </vt:lpstr>
      <vt:lpstr>Cone and Plate Viscometer and Parallel Plate Viscometer</vt:lpstr>
      <vt:lpstr>Shear stress under oscillating mode</vt:lpstr>
      <vt:lpstr>Del for Viscoelastic  Food</vt:lpstr>
      <vt:lpstr>Characteristics of Viscoelastic Foods</vt:lpstr>
      <vt:lpstr>Tests on Dynamic mechanical Analysis</vt:lpstr>
      <vt:lpstr>                    THANKS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Chemical Unit Processes in waste water Treatments</dc:title>
  <dc:creator>Jahangir Badshah</dc:creator>
  <cp:lastModifiedBy>Jahangir Badshah</cp:lastModifiedBy>
  <cp:revision>28</cp:revision>
  <dcterms:created xsi:type="dcterms:W3CDTF">2021-04-08T10:04:44Z</dcterms:created>
  <dcterms:modified xsi:type="dcterms:W3CDTF">2021-05-03T06:50:31Z</dcterms:modified>
</cp:coreProperties>
</file>