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1" r:id="rId2"/>
    <p:sldId id="257" r:id="rId3"/>
    <p:sldId id="258" r:id="rId4"/>
    <p:sldId id="259" r:id="rId5"/>
    <p:sldId id="260" r:id="rId6"/>
    <p:sldId id="262" r:id="rId7"/>
    <p:sldId id="273" r:id="rId8"/>
    <p:sldId id="263" r:id="rId9"/>
    <p:sldId id="264" r:id="rId10"/>
    <p:sldId id="266" r:id="rId11"/>
    <p:sldId id="275" r:id="rId12"/>
    <p:sldId id="267" r:id="rId13"/>
    <p:sldId id="276" r:id="rId14"/>
    <p:sldId id="268" r:id="rId15"/>
    <p:sldId id="269" r:id="rId16"/>
    <p:sldId id="265" r:id="rId17"/>
    <p:sldId id="272" r:id="rId18"/>
    <p:sldId id="274" r:id="rId19"/>
    <p:sldId id="270" r:id="rId20"/>
    <p:sldId id="277" r:id="rId21"/>
    <p:sldId id="278" r:id="rId22"/>
    <p:sldId id="279"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0571"/>
    <a:srgbClr val="FF0066"/>
    <a:srgbClr val="FF0000"/>
    <a:srgbClr val="33CC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363EA3-712B-4445-877D-4EFB5AE63236}" type="datetimeFigureOut">
              <a:rPr lang="en-IN" smtClean="0"/>
              <a:t>18-05-2021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F25C0-86AD-47C5-9B65-52987C147AB2}" type="slidenum">
              <a:rPr lang="en-IN" smtClean="0"/>
              <a:t>‹#›</a:t>
            </a:fld>
            <a:endParaRPr lang="en-IN"/>
          </a:p>
        </p:txBody>
      </p:sp>
    </p:spTree>
    <p:extLst>
      <p:ext uri="{BB962C8B-B14F-4D97-AF65-F5344CB8AC3E}">
        <p14:creationId xmlns:p14="http://schemas.microsoft.com/office/powerpoint/2010/main" val="270421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b="1" dirty="0"/>
          </a:p>
        </p:txBody>
      </p:sp>
      <p:sp>
        <p:nvSpPr>
          <p:cNvPr id="4" name="Slide Number Placeholder 3"/>
          <p:cNvSpPr>
            <a:spLocks noGrp="1"/>
          </p:cNvSpPr>
          <p:nvPr>
            <p:ph type="sldNum" sz="quarter" idx="10"/>
          </p:nvPr>
        </p:nvSpPr>
        <p:spPr/>
        <p:txBody>
          <a:bodyPr/>
          <a:lstStyle/>
          <a:p>
            <a:fld id="{341F25C0-86AD-47C5-9B65-52987C147AB2}" type="slidenum">
              <a:rPr lang="en-IN" smtClean="0"/>
              <a:t>20</a:t>
            </a:fld>
            <a:endParaRPr lang="en-IN"/>
          </a:p>
        </p:txBody>
      </p:sp>
    </p:spTree>
    <p:extLst>
      <p:ext uri="{BB962C8B-B14F-4D97-AF65-F5344CB8AC3E}">
        <p14:creationId xmlns:p14="http://schemas.microsoft.com/office/powerpoint/2010/main" val="865993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69A3601-FC63-44A7-994A-71942E6DE126}"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184192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9A3601-FC63-44A7-994A-71942E6DE126}"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159299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9A3601-FC63-44A7-994A-71942E6DE126}"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327398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69A3601-FC63-44A7-994A-71942E6DE126}"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2242153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9A3601-FC63-44A7-994A-71942E6DE126}" type="datetimeFigureOut">
              <a:rPr lang="en-IN" smtClean="0"/>
              <a:t>18-05-2021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73808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69A3601-FC63-44A7-994A-71942E6DE126}" type="datetimeFigureOut">
              <a:rPr lang="en-IN" smtClean="0"/>
              <a:t>18-05-2021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36724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69A3601-FC63-44A7-994A-71942E6DE126}" type="datetimeFigureOut">
              <a:rPr lang="en-IN" smtClean="0"/>
              <a:t>18-05-2021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288056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69A3601-FC63-44A7-994A-71942E6DE126}" type="datetimeFigureOut">
              <a:rPr lang="en-IN" smtClean="0"/>
              <a:t>18-05-2021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2763266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A3601-FC63-44A7-994A-71942E6DE126}" type="datetimeFigureOut">
              <a:rPr lang="en-IN" smtClean="0"/>
              <a:t>18-05-2021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229292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9A3601-FC63-44A7-994A-71942E6DE126}" type="datetimeFigureOut">
              <a:rPr lang="en-IN" smtClean="0"/>
              <a:t>18-05-2021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16761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9A3601-FC63-44A7-994A-71942E6DE126}" type="datetimeFigureOut">
              <a:rPr lang="en-IN" smtClean="0"/>
              <a:t>18-05-2021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241249-5B1F-4BB9-BDD9-EE28AAC1EDD9}" type="slidenum">
              <a:rPr lang="en-IN" smtClean="0"/>
              <a:t>‹#›</a:t>
            </a:fld>
            <a:endParaRPr lang="en-IN"/>
          </a:p>
        </p:txBody>
      </p:sp>
    </p:spTree>
    <p:extLst>
      <p:ext uri="{BB962C8B-B14F-4D97-AF65-F5344CB8AC3E}">
        <p14:creationId xmlns:p14="http://schemas.microsoft.com/office/powerpoint/2010/main" val="428195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A3601-FC63-44A7-994A-71942E6DE126}" type="datetimeFigureOut">
              <a:rPr lang="en-IN" smtClean="0"/>
              <a:t>18-05-2021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41249-5B1F-4BB9-BDD9-EE28AAC1EDD9}" type="slidenum">
              <a:rPr lang="en-IN" smtClean="0"/>
              <a:t>‹#›</a:t>
            </a:fld>
            <a:endParaRPr lang="en-IN"/>
          </a:p>
        </p:txBody>
      </p:sp>
    </p:spTree>
    <p:extLst>
      <p:ext uri="{BB962C8B-B14F-4D97-AF65-F5344CB8AC3E}">
        <p14:creationId xmlns:p14="http://schemas.microsoft.com/office/powerpoint/2010/main" val="2438258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533400"/>
            <a:ext cx="8153400" cy="5478423"/>
          </a:xfrm>
          <a:prstGeom prst="rect">
            <a:avLst/>
          </a:prstGeom>
        </p:spPr>
        <p:txBody>
          <a:bodyPr wrap="square">
            <a:spAutoFit/>
          </a:bodyPr>
          <a:lstStyle/>
          <a:p>
            <a:pPr algn="ctr"/>
            <a:r>
              <a:rPr lang="en-US" sz="3200" b="1" dirty="0">
                <a:solidFill>
                  <a:srgbClr val="FF0000"/>
                </a:solidFill>
                <a:latin typeface="Comic Sans MS" panose="030F0702030302020204" pitchFamily="66" charset="0"/>
                <a:cs typeface="Aharoni" panose="02010803020104030203" pitchFamily="2" charset="-79"/>
              </a:rPr>
              <a:t>ANIMAL GENETICS &amp; BREEDING</a:t>
            </a:r>
            <a:r>
              <a:rPr lang="en-US" sz="2800" dirty="0">
                <a:solidFill>
                  <a:srgbClr val="FF0000"/>
                </a:solidFill>
                <a:latin typeface="Comic Sans MS" panose="030F0702030302020204" pitchFamily="66" charset="0"/>
                <a:cs typeface="Aharoni" panose="02010803020104030203" pitchFamily="2" charset="-79"/>
              </a:rPr>
              <a:t> </a:t>
            </a:r>
            <a:br>
              <a:rPr lang="en-US" sz="2800" dirty="0">
                <a:solidFill>
                  <a:srgbClr val="FF0000"/>
                </a:solidFill>
                <a:latin typeface="Comic Sans MS" panose="030F0702030302020204" pitchFamily="66" charset="0"/>
                <a:cs typeface="Aharoni" panose="02010803020104030203" pitchFamily="2" charset="-79"/>
              </a:rPr>
            </a:br>
            <a:endParaRPr lang="en-US" sz="28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sz="2400" b="1" dirty="0" smtClean="0">
                <a:solidFill>
                  <a:srgbClr val="C00000"/>
                </a:solidFill>
                <a:latin typeface="Comic Sans MS" panose="030F0702030302020204" pitchFamily="66" charset="0"/>
                <a:cs typeface="Aharoni" panose="02010803020104030203" pitchFamily="2" charset="-79"/>
              </a:rPr>
              <a:t>UNIT – III</a:t>
            </a:r>
          </a:p>
          <a:p>
            <a:pPr algn="ctr"/>
            <a:r>
              <a:rPr lang="en-US" sz="2400" b="1" dirty="0" smtClean="0">
                <a:solidFill>
                  <a:srgbClr val="0070C0"/>
                </a:solidFill>
                <a:latin typeface="Comic Sans MS" panose="030F0702030302020204" pitchFamily="66" charset="0"/>
                <a:cs typeface="Aharoni" panose="02010803020104030203" pitchFamily="2" charset="-79"/>
              </a:rPr>
              <a:t>Principles of Animal Breeding</a:t>
            </a:r>
            <a:r>
              <a:rPr lang="en-US" sz="2400" dirty="0">
                <a:solidFill>
                  <a:srgbClr val="C00000"/>
                </a:solidFill>
                <a:latin typeface="Comic Sans MS" panose="030F0702030302020204" pitchFamily="66" charset="0"/>
                <a:cs typeface="Aharoni" panose="02010803020104030203" pitchFamily="2" charset="-79"/>
              </a:rPr>
              <a:t/>
            </a:r>
            <a:br>
              <a:rPr lang="en-US" sz="2400" dirty="0">
                <a:solidFill>
                  <a:srgbClr val="C00000"/>
                </a:solidFill>
                <a:latin typeface="Comic Sans MS" panose="030F0702030302020204" pitchFamily="66" charset="0"/>
                <a:cs typeface="Aharoni" panose="02010803020104030203" pitchFamily="2" charset="-79"/>
              </a:rPr>
            </a:br>
            <a:r>
              <a:rPr lang="en-US" sz="2400" b="1" dirty="0" smtClean="0">
                <a:solidFill>
                  <a:srgbClr val="00B050"/>
                </a:solidFill>
                <a:latin typeface="Comic Sans MS" panose="030F0702030302020204" pitchFamily="66" charset="0"/>
                <a:cs typeface="Aharoni" panose="02010803020104030203" pitchFamily="2" charset="-79"/>
              </a:rPr>
              <a:t>Theory</a:t>
            </a:r>
            <a:endParaRPr lang="en-US" dirty="0">
              <a:solidFill>
                <a:srgbClr val="00B050"/>
              </a:solidFill>
              <a:latin typeface="Comic Sans MS" panose="030F0702030302020204" pitchFamily="66" charset="0"/>
              <a:cs typeface="Aharoni" panose="02010803020104030203" pitchFamily="2" charset="-79"/>
            </a:endParaRPr>
          </a:p>
          <a:p>
            <a:pPr algn="ctr"/>
            <a:endParaRPr lang="en-US" dirty="0">
              <a:solidFill>
                <a:srgbClr val="FF0000"/>
              </a:solidFill>
              <a:latin typeface="Comic Sans MS" panose="030F0702030302020204" pitchFamily="66" charset="0"/>
              <a:cs typeface="Aharoni" panose="02010803020104030203" pitchFamily="2" charset="-79"/>
            </a:endParaRPr>
          </a:p>
          <a:p>
            <a:pPr algn="ctr"/>
            <a:r>
              <a:rPr lang="en-US" dirty="0">
                <a:solidFill>
                  <a:srgbClr val="FF0000"/>
                </a:solidFill>
                <a:latin typeface="Comic Sans MS" panose="030F0702030302020204" pitchFamily="66" charset="0"/>
                <a:cs typeface="Aharoni" panose="02010803020104030203" pitchFamily="2" charset="-79"/>
              </a:rPr>
              <a:t/>
            </a:r>
            <a:br>
              <a:rPr lang="en-US" dirty="0">
                <a:solidFill>
                  <a:srgbClr val="FF0000"/>
                </a:solidFill>
                <a:latin typeface="Comic Sans MS" panose="030F0702030302020204" pitchFamily="66" charset="0"/>
                <a:cs typeface="Aharoni" panose="02010803020104030203" pitchFamily="2" charset="-79"/>
              </a:rPr>
            </a:br>
            <a:r>
              <a:rPr lang="en-US" sz="3200" b="1" dirty="0" smtClean="0">
                <a:solidFill>
                  <a:schemeClr val="tx2"/>
                </a:solidFill>
                <a:latin typeface="Comic Sans MS" panose="030F0702030302020204" pitchFamily="66" charset="0"/>
                <a:cs typeface="Aharoni" panose="02010803020104030203" pitchFamily="2" charset="-79"/>
              </a:rPr>
              <a:t>Livestock Breeding Policy</a:t>
            </a:r>
          </a:p>
          <a:p>
            <a:pPr algn="ctr"/>
            <a:endParaRPr lang="en-US" sz="24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t>
            </a:r>
            <a:br>
              <a:rPr lang="en-US" sz="2400" dirty="0">
                <a:solidFill>
                  <a:srgbClr val="FF0000"/>
                </a:solidFill>
                <a:latin typeface="Comic Sans MS" panose="030F0702030302020204" pitchFamily="66" charset="0"/>
                <a:cs typeface="Aharoni" panose="02010803020104030203" pitchFamily="2" charset="-79"/>
              </a:rPr>
            </a:br>
            <a:r>
              <a:rPr lang="en-US" sz="2400" b="1" dirty="0">
                <a:solidFill>
                  <a:srgbClr val="7030A0"/>
                </a:solidFill>
                <a:latin typeface="Comic Sans MS" panose="030F0702030302020204" pitchFamily="66" charset="0"/>
                <a:cs typeface="Aharoni" panose="02010803020104030203" pitchFamily="2" charset="-79"/>
              </a:rPr>
              <a:t>Dr K G Mandal</a:t>
            </a: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Department of Animal Genetics &amp; Breeding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Veterinary College, Patna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Animal Sciences University, Patna</a:t>
            </a:r>
            <a:r>
              <a:rPr lang="en-US" dirty="0">
                <a:solidFill>
                  <a:srgbClr val="FF0000"/>
                </a:solidFill>
                <a:latin typeface="Comic Sans MS" panose="030F0702030302020204" pitchFamily="66" charset="0"/>
                <a:cs typeface="Aharoni" panose="02010803020104030203" pitchFamily="2" charset="-79"/>
              </a:rPr>
              <a:t> </a:t>
            </a:r>
            <a:endParaRPr lang="en-IN"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4205520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12619"/>
            <a:ext cx="10820400" cy="5749636"/>
          </a:xfrm>
        </p:spPr>
        <p:txBody>
          <a:bodyPr>
            <a:normAutofit/>
          </a:bodyPr>
          <a:lstStyle/>
          <a:p>
            <a:pPr algn="just">
              <a:spcBef>
                <a:spcPts val="1200"/>
              </a:spcBef>
              <a:spcAft>
                <a:spcPts val="600"/>
              </a:spcAft>
            </a:pPr>
            <a:r>
              <a:rPr lang="en-IN" dirty="0" smtClean="0">
                <a:latin typeface="Comic Sans MS" panose="030F0702030302020204" pitchFamily="66" charset="0"/>
              </a:rPr>
              <a:t> </a:t>
            </a:r>
            <a:r>
              <a:rPr lang="en-IN" dirty="0">
                <a:latin typeface="Comic Sans MS" panose="030F0702030302020204" pitchFamily="66" charset="0"/>
              </a:rPr>
              <a:t>Use of semen of exotic bulls of high transmitting ability will result in enhancing milk production by </a:t>
            </a:r>
            <a:r>
              <a:rPr lang="en-IN" dirty="0">
                <a:solidFill>
                  <a:srgbClr val="FF0000"/>
                </a:solidFill>
                <a:latin typeface="Comic Sans MS" panose="030F0702030302020204" pitchFamily="66" charset="0"/>
              </a:rPr>
              <a:t>5 to 8 times</a:t>
            </a:r>
            <a:r>
              <a:rPr lang="en-IN" dirty="0">
                <a:latin typeface="Comic Sans MS" panose="030F0702030302020204" pitchFamily="66" charset="0"/>
              </a:rPr>
              <a:t> to that of non-descript cows, reduce age at first calving and shorter calving intervals in crossbred progeny.</a:t>
            </a:r>
            <a:endParaRPr lang="en-IN" dirty="0" smtClean="0">
              <a:latin typeface="Comic Sans MS" panose="030F0702030302020204" pitchFamily="66" charset="0"/>
            </a:endParaRPr>
          </a:p>
          <a:p>
            <a:pPr algn="just">
              <a:spcBef>
                <a:spcPts val="1200"/>
              </a:spcBef>
              <a:spcAft>
                <a:spcPts val="600"/>
              </a:spcAft>
            </a:pPr>
            <a:r>
              <a:rPr lang="en-IN" dirty="0" smtClean="0">
                <a:latin typeface="Comic Sans MS" panose="030F0702030302020204" pitchFamily="66" charset="0"/>
              </a:rPr>
              <a:t>The </a:t>
            </a:r>
            <a:r>
              <a:rPr lang="en-IN" dirty="0" smtClean="0">
                <a:solidFill>
                  <a:srgbClr val="00B050"/>
                </a:solidFill>
                <a:latin typeface="Comic Sans MS" panose="030F0702030302020204" pitchFamily="66" charset="0"/>
              </a:rPr>
              <a:t>crossbred cows </a:t>
            </a:r>
            <a:r>
              <a:rPr lang="en-IN" dirty="0" smtClean="0">
                <a:latin typeface="Comic Sans MS" panose="030F0702030302020204" pitchFamily="66" charset="0"/>
              </a:rPr>
              <a:t>so produced through crossbreeding programme should be mated </a:t>
            </a:r>
            <a:r>
              <a:rPr lang="en-IN" b="1" i="1" dirty="0" smtClean="0">
                <a:solidFill>
                  <a:srgbClr val="FF0000"/>
                </a:solidFill>
                <a:latin typeface="Comic Sans MS" panose="030F0702030302020204" pitchFamily="66" charset="0"/>
              </a:rPr>
              <a:t>inter-se</a:t>
            </a:r>
            <a:r>
              <a:rPr lang="en-IN" dirty="0" smtClean="0">
                <a:latin typeface="Comic Sans MS" panose="030F0702030302020204" pitchFamily="66" charset="0"/>
              </a:rPr>
              <a:t> with </a:t>
            </a:r>
            <a:r>
              <a:rPr lang="en-IN" dirty="0" smtClean="0">
                <a:solidFill>
                  <a:srgbClr val="7030A0"/>
                </a:solidFill>
                <a:latin typeface="Comic Sans MS" panose="030F0702030302020204" pitchFamily="66" charset="0"/>
              </a:rPr>
              <a:t>crossbred bulls</a:t>
            </a:r>
            <a:r>
              <a:rPr lang="en-IN" dirty="0" smtClean="0">
                <a:latin typeface="Comic Sans MS" panose="030F0702030302020204" pitchFamily="66" charset="0"/>
              </a:rPr>
              <a:t> of high genetic merit selected on the basis of pedigree, sib and progeny performance in such a way that the </a:t>
            </a:r>
            <a:r>
              <a:rPr lang="en-IN" dirty="0" smtClean="0">
                <a:solidFill>
                  <a:srgbClr val="FF0066"/>
                </a:solidFill>
                <a:latin typeface="Comic Sans MS" panose="030F0702030302020204" pitchFamily="66" charset="0"/>
              </a:rPr>
              <a:t>level of exotic inheritance ranges from 50 to 62.5%.</a:t>
            </a:r>
          </a:p>
          <a:p>
            <a:pPr marL="0" indent="0" algn="just">
              <a:spcBef>
                <a:spcPts val="1200"/>
              </a:spcBef>
              <a:spcAft>
                <a:spcPts val="600"/>
              </a:spcAft>
              <a:buNone/>
            </a:pPr>
            <a:endParaRPr lang="en-IN" dirty="0" smtClean="0">
              <a:solidFill>
                <a:srgbClr val="FF0000"/>
              </a:solidFill>
              <a:latin typeface="Comic Sans MS" panose="030F0702030302020204" pitchFamily="66" charset="0"/>
            </a:endParaRPr>
          </a:p>
          <a:p>
            <a:pPr marL="0" indent="0" algn="just">
              <a:spcBef>
                <a:spcPts val="1200"/>
              </a:spcBef>
              <a:spcAft>
                <a:spcPts val="600"/>
              </a:spcAft>
              <a:buNone/>
            </a:pPr>
            <a:endParaRPr lang="en-IN" dirty="0">
              <a:latin typeface="Comic Sans MS" panose="030F0702030302020204" pitchFamily="66" charset="0"/>
            </a:endParaRPr>
          </a:p>
        </p:txBody>
      </p:sp>
    </p:spTree>
    <p:extLst>
      <p:ext uri="{BB962C8B-B14F-4D97-AF65-F5344CB8AC3E}">
        <p14:creationId xmlns:p14="http://schemas.microsoft.com/office/powerpoint/2010/main" val="4155676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0571"/>
            <a:ext cx="10515600" cy="5596392"/>
          </a:xfrm>
        </p:spPr>
        <p:txBody>
          <a:bodyPr/>
          <a:lstStyle/>
          <a:p>
            <a:pPr marL="0" indent="0" algn="just">
              <a:spcBef>
                <a:spcPts val="1200"/>
              </a:spcBef>
              <a:spcAft>
                <a:spcPts val="600"/>
              </a:spcAft>
              <a:buNone/>
            </a:pPr>
            <a:r>
              <a:rPr lang="en-IN" b="1" dirty="0" smtClean="0">
                <a:solidFill>
                  <a:srgbClr val="FF0000"/>
                </a:solidFill>
                <a:latin typeface="Comic Sans MS" panose="030F0702030302020204" pitchFamily="66" charset="0"/>
              </a:rPr>
              <a:t>3. Improvement </a:t>
            </a:r>
            <a:r>
              <a:rPr lang="en-IN" b="1" dirty="0">
                <a:solidFill>
                  <a:srgbClr val="FF0000"/>
                </a:solidFill>
                <a:latin typeface="Comic Sans MS" panose="030F0702030302020204" pitchFamily="66" charset="0"/>
              </a:rPr>
              <a:t>of indigenous zebu cattle breeds by selective breeding:</a:t>
            </a:r>
          </a:p>
          <a:p>
            <a:pPr algn="just">
              <a:spcBef>
                <a:spcPts val="1200"/>
              </a:spcBef>
              <a:spcAft>
                <a:spcPts val="600"/>
              </a:spcAft>
            </a:pPr>
            <a:r>
              <a:rPr lang="en-IN" dirty="0">
                <a:latin typeface="Comic Sans MS" panose="030F0702030302020204" pitchFamily="66" charset="0"/>
              </a:rPr>
              <a:t> To meet the huge requirement of superior bulls of important zebu cattle breeds, the </a:t>
            </a:r>
            <a:r>
              <a:rPr lang="en-IN" dirty="0">
                <a:solidFill>
                  <a:srgbClr val="FF0000"/>
                </a:solidFill>
                <a:latin typeface="Comic Sans MS" panose="030F0702030302020204" pitchFamily="66" charset="0"/>
              </a:rPr>
              <a:t>superior </a:t>
            </a:r>
            <a:r>
              <a:rPr lang="en-IN" dirty="0" err="1">
                <a:solidFill>
                  <a:srgbClr val="FF0000"/>
                </a:solidFill>
                <a:latin typeface="Comic Sans MS" panose="030F0702030302020204" pitchFamily="66" charset="0"/>
              </a:rPr>
              <a:t>milch</a:t>
            </a:r>
            <a:r>
              <a:rPr lang="en-IN" dirty="0">
                <a:solidFill>
                  <a:srgbClr val="FF0000"/>
                </a:solidFill>
                <a:latin typeface="Comic Sans MS" panose="030F0702030302020204" pitchFamily="66" charset="0"/>
              </a:rPr>
              <a:t> cattle breeds </a:t>
            </a:r>
            <a:r>
              <a:rPr lang="en-IN" dirty="0">
                <a:latin typeface="Comic Sans MS" panose="030F0702030302020204" pitchFamily="66" charset="0"/>
              </a:rPr>
              <a:t>like </a:t>
            </a:r>
            <a:r>
              <a:rPr lang="en-IN" dirty="0">
                <a:solidFill>
                  <a:srgbClr val="00B0F0"/>
                </a:solidFill>
                <a:latin typeface="Comic Sans MS" panose="030F0702030302020204" pitchFamily="66" charset="0"/>
              </a:rPr>
              <a:t>Sahiwal, Red Sindhi, </a:t>
            </a:r>
            <a:r>
              <a:rPr lang="en-IN" dirty="0" err="1">
                <a:solidFill>
                  <a:srgbClr val="00B0F0"/>
                </a:solidFill>
                <a:latin typeface="Comic Sans MS" panose="030F0702030302020204" pitchFamily="66" charset="0"/>
              </a:rPr>
              <a:t>Gir</a:t>
            </a:r>
            <a:r>
              <a:rPr lang="en-IN" dirty="0">
                <a:latin typeface="Comic Sans MS" panose="030F0702030302020204" pitchFamily="66" charset="0"/>
              </a:rPr>
              <a:t> and </a:t>
            </a:r>
            <a:r>
              <a:rPr lang="en-IN" dirty="0">
                <a:solidFill>
                  <a:srgbClr val="00B050"/>
                </a:solidFill>
                <a:latin typeface="Comic Sans MS" panose="030F0702030302020204" pitchFamily="66" charset="0"/>
              </a:rPr>
              <a:t>dual purpose breeds </a:t>
            </a:r>
            <a:r>
              <a:rPr lang="en-IN" dirty="0">
                <a:latin typeface="Comic Sans MS" panose="030F0702030302020204" pitchFamily="66" charset="0"/>
              </a:rPr>
              <a:t>like </a:t>
            </a:r>
            <a:r>
              <a:rPr lang="en-IN" dirty="0" err="1">
                <a:solidFill>
                  <a:srgbClr val="0070C0"/>
                </a:solidFill>
                <a:latin typeface="Comic Sans MS" panose="030F0702030302020204" pitchFamily="66" charset="0"/>
              </a:rPr>
              <a:t>Hariana</a:t>
            </a:r>
            <a:r>
              <a:rPr lang="en-IN" dirty="0">
                <a:solidFill>
                  <a:srgbClr val="0070C0"/>
                </a:solidFill>
                <a:latin typeface="Comic Sans MS" panose="030F0702030302020204" pitchFamily="66" charset="0"/>
              </a:rPr>
              <a:t>, </a:t>
            </a:r>
            <a:r>
              <a:rPr lang="en-IN" dirty="0" err="1">
                <a:solidFill>
                  <a:srgbClr val="0070C0"/>
                </a:solidFill>
                <a:latin typeface="Comic Sans MS" panose="030F0702030302020204" pitchFamily="66" charset="0"/>
              </a:rPr>
              <a:t>Ongole</a:t>
            </a:r>
            <a:r>
              <a:rPr lang="en-IN" dirty="0">
                <a:solidFill>
                  <a:srgbClr val="0070C0"/>
                </a:solidFill>
                <a:latin typeface="Comic Sans MS" panose="030F0702030302020204" pitchFamily="66" charset="0"/>
              </a:rPr>
              <a:t>, </a:t>
            </a:r>
            <a:r>
              <a:rPr lang="en-IN" dirty="0" err="1">
                <a:solidFill>
                  <a:srgbClr val="0070C0"/>
                </a:solidFill>
                <a:latin typeface="Comic Sans MS" panose="030F0702030302020204" pitchFamily="66" charset="0"/>
              </a:rPr>
              <a:t>Tharparkar</a:t>
            </a:r>
            <a:r>
              <a:rPr lang="en-IN" dirty="0">
                <a:solidFill>
                  <a:srgbClr val="0070C0"/>
                </a:solidFill>
                <a:latin typeface="Comic Sans MS" panose="030F0702030302020204" pitchFamily="66" charset="0"/>
              </a:rPr>
              <a:t> and </a:t>
            </a:r>
            <a:r>
              <a:rPr lang="en-IN" dirty="0" err="1">
                <a:solidFill>
                  <a:srgbClr val="0070C0"/>
                </a:solidFill>
                <a:latin typeface="Comic Sans MS" panose="030F0702030302020204" pitchFamily="66" charset="0"/>
              </a:rPr>
              <a:t>kankrej</a:t>
            </a:r>
            <a:r>
              <a:rPr lang="en-IN" dirty="0">
                <a:latin typeface="Comic Sans MS" panose="030F0702030302020204" pitchFamily="66" charset="0"/>
              </a:rPr>
              <a:t> need to be improved genetically </a:t>
            </a:r>
            <a:r>
              <a:rPr lang="en-IN" dirty="0">
                <a:solidFill>
                  <a:srgbClr val="FF0000"/>
                </a:solidFill>
                <a:latin typeface="Comic Sans MS" panose="030F0702030302020204" pitchFamily="66" charset="0"/>
              </a:rPr>
              <a:t>by selective breeding</a:t>
            </a:r>
            <a:r>
              <a:rPr lang="en-IN" dirty="0" smtClean="0">
                <a:solidFill>
                  <a:srgbClr val="FF0000"/>
                </a:solidFill>
                <a:latin typeface="Comic Sans MS" panose="030F0702030302020204" pitchFamily="66" charset="0"/>
              </a:rPr>
              <a:t>.</a:t>
            </a:r>
          </a:p>
          <a:p>
            <a:pPr algn="just">
              <a:spcBef>
                <a:spcPts val="1200"/>
              </a:spcBef>
              <a:spcAft>
                <a:spcPts val="600"/>
              </a:spcAft>
            </a:pPr>
            <a:r>
              <a:rPr lang="en-IN" dirty="0">
                <a:latin typeface="Comic Sans MS" panose="030F0702030302020204" pitchFamily="66" charset="0"/>
              </a:rPr>
              <a:t>By selective breeding, it is expected that </a:t>
            </a:r>
            <a:r>
              <a:rPr lang="en-IN" dirty="0">
                <a:solidFill>
                  <a:srgbClr val="FF0000"/>
                </a:solidFill>
                <a:latin typeface="Comic Sans MS" panose="030F0702030302020204" pitchFamily="66" charset="0"/>
              </a:rPr>
              <a:t>genetic improvement will be achieved from 1 to 1.5% per annum</a:t>
            </a:r>
            <a:r>
              <a:rPr lang="en-IN" dirty="0">
                <a:latin typeface="Comic Sans MS" panose="030F0702030302020204" pitchFamily="66" charset="0"/>
              </a:rPr>
              <a:t> in organized herds and </a:t>
            </a:r>
            <a:r>
              <a:rPr lang="en-IN" dirty="0">
                <a:solidFill>
                  <a:srgbClr val="0070C0"/>
                </a:solidFill>
                <a:latin typeface="Comic Sans MS" panose="030F0702030302020204" pitchFamily="66" charset="0"/>
              </a:rPr>
              <a:t>10 to 20 per cent per annum in farmer’s herds.</a:t>
            </a:r>
            <a:endParaRPr lang="en-IN" dirty="0">
              <a:latin typeface="Comic Sans MS" panose="030F0702030302020204" pitchFamily="66" charset="0"/>
            </a:endParaRPr>
          </a:p>
        </p:txBody>
      </p:sp>
    </p:spTree>
    <p:extLst>
      <p:ext uri="{BB962C8B-B14F-4D97-AF65-F5344CB8AC3E}">
        <p14:creationId xmlns:p14="http://schemas.microsoft.com/office/powerpoint/2010/main" val="153125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8344"/>
            <a:ext cx="10515600" cy="5965370"/>
          </a:xfrm>
        </p:spPr>
        <p:txBody>
          <a:bodyPr>
            <a:normAutofit/>
          </a:bodyPr>
          <a:lstStyle/>
          <a:p>
            <a:pPr algn="just"/>
            <a:r>
              <a:rPr lang="en-IN" dirty="0" smtClean="0">
                <a:latin typeface="Comic Sans MS" panose="030F0702030302020204" pitchFamily="66" charset="0"/>
              </a:rPr>
              <a:t> </a:t>
            </a:r>
            <a:r>
              <a:rPr lang="en-IN" sz="3200" dirty="0" smtClean="0">
                <a:latin typeface="Comic Sans MS" panose="030F0702030302020204" pitchFamily="66" charset="0"/>
              </a:rPr>
              <a:t>The areas of the country, where the indigenous breeds need to be improved by selective breeding are: </a:t>
            </a:r>
          </a:p>
          <a:p>
            <a:pPr marL="1028700" lvl="1" indent="-571500" algn="just">
              <a:spcBef>
                <a:spcPts val="1200"/>
              </a:spcBef>
              <a:spcAft>
                <a:spcPts val="600"/>
              </a:spcAft>
              <a:buFont typeface="+mj-lt"/>
              <a:buAutoNum type="romanLcPeriod"/>
            </a:pPr>
            <a:r>
              <a:rPr lang="en-IN" sz="2800" dirty="0" smtClean="0">
                <a:solidFill>
                  <a:srgbClr val="FF0000"/>
                </a:solidFill>
                <a:latin typeface="Comic Sans MS" panose="030F0702030302020204" pitchFamily="66" charset="0"/>
              </a:rPr>
              <a:t>Gujarat for </a:t>
            </a:r>
            <a:r>
              <a:rPr lang="en-IN" sz="2800" dirty="0" err="1" smtClean="0">
                <a:solidFill>
                  <a:srgbClr val="FF0000"/>
                </a:solidFill>
                <a:latin typeface="Comic Sans MS" panose="030F0702030302020204" pitchFamily="66" charset="0"/>
              </a:rPr>
              <a:t>Gir</a:t>
            </a:r>
            <a:r>
              <a:rPr lang="en-IN" sz="2800" dirty="0" smtClean="0">
                <a:solidFill>
                  <a:srgbClr val="FF0000"/>
                </a:solidFill>
                <a:latin typeface="Comic Sans MS" panose="030F0702030302020204" pitchFamily="66" charset="0"/>
              </a:rPr>
              <a:t> and </a:t>
            </a:r>
            <a:r>
              <a:rPr lang="en-IN" sz="2800" dirty="0" err="1" smtClean="0">
                <a:solidFill>
                  <a:srgbClr val="FF0000"/>
                </a:solidFill>
                <a:latin typeface="Comic Sans MS" panose="030F0702030302020204" pitchFamily="66" charset="0"/>
              </a:rPr>
              <a:t>Kankrej</a:t>
            </a:r>
            <a:r>
              <a:rPr lang="en-IN" sz="2800" dirty="0" smtClean="0">
                <a:solidFill>
                  <a:srgbClr val="FF0000"/>
                </a:solidFill>
                <a:latin typeface="Comic Sans MS" panose="030F0702030302020204" pitchFamily="66" charset="0"/>
              </a:rPr>
              <a:t>;</a:t>
            </a:r>
            <a:r>
              <a:rPr lang="en-IN" sz="2800" dirty="0" smtClean="0">
                <a:latin typeface="Comic Sans MS" panose="030F0702030302020204" pitchFamily="66" charset="0"/>
              </a:rPr>
              <a:t> </a:t>
            </a:r>
          </a:p>
          <a:p>
            <a:pPr marL="1028700" lvl="1" indent="-571500" algn="just">
              <a:spcBef>
                <a:spcPts val="1200"/>
              </a:spcBef>
              <a:spcAft>
                <a:spcPts val="600"/>
              </a:spcAft>
              <a:buFont typeface="+mj-lt"/>
              <a:buAutoNum type="romanLcPeriod"/>
            </a:pPr>
            <a:r>
              <a:rPr lang="en-IN" sz="2800" dirty="0" smtClean="0">
                <a:solidFill>
                  <a:srgbClr val="0070C0"/>
                </a:solidFill>
                <a:latin typeface="Comic Sans MS" panose="030F0702030302020204" pitchFamily="66" charset="0"/>
              </a:rPr>
              <a:t>Rajasthan for </a:t>
            </a:r>
            <a:r>
              <a:rPr lang="en-IN" sz="2800" dirty="0" err="1" smtClean="0">
                <a:solidFill>
                  <a:srgbClr val="0070C0"/>
                </a:solidFill>
                <a:latin typeface="Comic Sans MS" panose="030F0702030302020204" pitchFamily="66" charset="0"/>
              </a:rPr>
              <a:t>Rathi</a:t>
            </a:r>
            <a:r>
              <a:rPr lang="en-IN" sz="2800" dirty="0" smtClean="0">
                <a:solidFill>
                  <a:srgbClr val="0070C0"/>
                </a:solidFill>
                <a:latin typeface="Comic Sans MS" panose="030F0702030302020204" pitchFamily="66" charset="0"/>
              </a:rPr>
              <a:t>, </a:t>
            </a:r>
            <a:r>
              <a:rPr lang="en-IN" sz="2800" dirty="0" err="1" smtClean="0">
                <a:solidFill>
                  <a:srgbClr val="0070C0"/>
                </a:solidFill>
                <a:latin typeface="Comic Sans MS" panose="030F0702030302020204" pitchFamily="66" charset="0"/>
              </a:rPr>
              <a:t>Nagori</a:t>
            </a:r>
            <a:r>
              <a:rPr lang="en-IN" sz="2800" dirty="0" smtClean="0">
                <a:solidFill>
                  <a:srgbClr val="0070C0"/>
                </a:solidFill>
                <a:latin typeface="Comic Sans MS" panose="030F0702030302020204" pitchFamily="66" charset="0"/>
              </a:rPr>
              <a:t> and </a:t>
            </a:r>
            <a:r>
              <a:rPr lang="en-IN" sz="2800" dirty="0" err="1" smtClean="0">
                <a:solidFill>
                  <a:srgbClr val="0070C0"/>
                </a:solidFill>
                <a:latin typeface="Comic Sans MS" panose="030F0702030302020204" pitchFamily="66" charset="0"/>
              </a:rPr>
              <a:t>Tharparkar</a:t>
            </a:r>
            <a:r>
              <a:rPr lang="en-IN" sz="2800" dirty="0" smtClean="0">
                <a:solidFill>
                  <a:srgbClr val="0070C0"/>
                </a:solidFill>
                <a:latin typeface="Comic Sans MS" panose="030F0702030302020204" pitchFamily="66" charset="0"/>
              </a:rPr>
              <a:t>;</a:t>
            </a:r>
          </a:p>
          <a:p>
            <a:pPr marL="1028700" lvl="1" indent="-571500" algn="just">
              <a:spcBef>
                <a:spcPts val="1200"/>
              </a:spcBef>
              <a:spcAft>
                <a:spcPts val="600"/>
              </a:spcAft>
              <a:buFont typeface="+mj-lt"/>
              <a:buAutoNum type="romanLcPeriod"/>
            </a:pPr>
            <a:r>
              <a:rPr lang="en-IN" sz="2800" dirty="0" smtClean="0">
                <a:latin typeface="Comic Sans MS" panose="030F0702030302020204" pitchFamily="66" charset="0"/>
              </a:rPr>
              <a:t> </a:t>
            </a:r>
            <a:r>
              <a:rPr lang="en-IN" sz="2800" dirty="0" smtClean="0">
                <a:solidFill>
                  <a:srgbClr val="00B050"/>
                </a:solidFill>
                <a:latin typeface="Comic Sans MS" panose="030F0702030302020204" pitchFamily="66" charset="0"/>
              </a:rPr>
              <a:t>Haryana, Punjab and western UP for </a:t>
            </a:r>
            <a:r>
              <a:rPr lang="en-IN" sz="2800" dirty="0" err="1" smtClean="0">
                <a:solidFill>
                  <a:srgbClr val="00B050"/>
                </a:solidFill>
                <a:latin typeface="Comic Sans MS" panose="030F0702030302020204" pitchFamily="66" charset="0"/>
              </a:rPr>
              <a:t>Hariana</a:t>
            </a:r>
            <a:r>
              <a:rPr lang="en-IN" sz="2800" dirty="0" smtClean="0">
                <a:solidFill>
                  <a:srgbClr val="00B050"/>
                </a:solidFill>
                <a:latin typeface="Comic Sans MS" panose="030F0702030302020204" pitchFamily="66" charset="0"/>
              </a:rPr>
              <a:t>;</a:t>
            </a:r>
          </a:p>
          <a:p>
            <a:pPr marL="1028700" lvl="1" indent="-571500" algn="just">
              <a:spcBef>
                <a:spcPts val="1200"/>
              </a:spcBef>
              <a:spcAft>
                <a:spcPts val="600"/>
              </a:spcAft>
              <a:buFont typeface="+mj-lt"/>
              <a:buAutoNum type="romanLcPeriod"/>
            </a:pPr>
            <a:r>
              <a:rPr lang="en-IN" sz="2800" dirty="0" smtClean="0">
                <a:latin typeface="Comic Sans MS" panose="030F0702030302020204" pitchFamily="66" charset="0"/>
              </a:rPr>
              <a:t> </a:t>
            </a:r>
            <a:r>
              <a:rPr lang="en-IN" sz="2800" dirty="0" smtClean="0">
                <a:solidFill>
                  <a:srgbClr val="7030A0"/>
                </a:solidFill>
                <a:latin typeface="Comic Sans MS" panose="030F0702030302020204" pitchFamily="66" charset="0"/>
              </a:rPr>
              <a:t>Karnataka and Maharashtra for </a:t>
            </a:r>
            <a:r>
              <a:rPr lang="en-IN" sz="2800" dirty="0" err="1" smtClean="0">
                <a:solidFill>
                  <a:srgbClr val="7030A0"/>
                </a:solidFill>
                <a:latin typeface="Comic Sans MS" panose="030F0702030302020204" pitchFamily="66" charset="0"/>
              </a:rPr>
              <a:t>Hallikar</a:t>
            </a:r>
            <a:r>
              <a:rPr lang="en-IN" sz="2800" dirty="0" smtClean="0">
                <a:solidFill>
                  <a:srgbClr val="7030A0"/>
                </a:solidFill>
                <a:latin typeface="Comic Sans MS" panose="030F0702030302020204" pitchFamily="66" charset="0"/>
              </a:rPr>
              <a:t>, </a:t>
            </a:r>
            <a:r>
              <a:rPr lang="en-IN" sz="2800" dirty="0" err="1" smtClean="0">
                <a:solidFill>
                  <a:srgbClr val="7030A0"/>
                </a:solidFill>
                <a:latin typeface="Comic Sans MS" panose="030F0702030302020204" pitchFamily="66" charset="0"/>
              </a:rPr>
              <a:t>Amritmahal</a:t>
            </a:r>
            <a:r>
              <a:rPr lang="en-IN" sz="2800" dirty="0" smtClean="0">
                <a:solidFill>
                  <a:srgbClr val="7030A0"/>
                </a:solidFill>
                <a:latin typeface="Comic Sans MS" panose="030F0702030302020204" pitchFamily="66" charset="0"/>
              </a:rPr>
              <a:t> and </a:t>
            </a:r>
            <a:r>
              <a:rPr lang="en-IN" sz="2800" dirty="0" err="1" smtClean="0">
                <a:solidFill>
                  <a:srgbClr val="7030A0"/>
                </a:solidFill>
                <a:latin typeface="Comic Sans MS" panose="030F0702030302020204" pitchFamily="66" charset="0"/>
              </a:rPr>
              <a:t>Deoni</a:t>
            </a:r>
            <a:r>
              <a:rPr lang="en-IN" sz="2800" dirty="0" smtClean="0">
                <a:solidFill>
                  <a:srgbClr val="7030A0"/>
                </a:solidFill>
                <a:latin typeface="Comic Sans MS" panose="030F0702030302020204" pitchFamily="66" charset="0"/>
              </a:rPr>
              <a:t>;</a:t>
            </a:r>
            <a:r>
              <a:rPr lang="en-IN" sz="2800" dirty="0" smtClean="0">
                <a:latin typeface="Comic Sans MS" panose="030F0702030302020204" pitchFamily="66" charset="0"/>
              </a:rPr>
              <a:t> </a:t>
            </a:r>
          </a:p>
          <a:p>
            <a:pPr marL="1028700" lvl="1" indent="-571500" algn="just">
              <a:spcBef>
                <a:spcPts val="1200"/>
              </a:spcBef>
              <a:spcAft>
                <a:spcPts val="600"/>
              </a:spcAft>
              <a:buFont typeface="+mj-lt"/>
              <a:buAutoNum type="romanLcPeriod"/>
            </a:pPr>
            <a:r>
              <a:rPr lang="en-IN" sz="2800" dirty="0" smtClean="0">
                <a:solidFill>
                  <a:srgbClr val="0070C0"/>
                </a:solidFill>
                <a:latin typeface="Comic Sans MS" panose="030F0702030302020204" pitchFamily="66" charset="0"/>
              </a:rPr>
              <a:t>Tamil Nadu for </a:t>
            </a:r>
            <a:r>
              <a:rPr lang="en-IN" sz="2800" dirty="0" err="1" smtClean="0">
                <a:solidFill>
                  <a:srgbClr val="0070C0"/>
                </a:solidFill>
                <a:latin typeface="Comic Sans MS" panose="030F0702030302020204" pitchFamily="66" charset="0"/>
              </a:rPr>
              <a:t>Kangayam</a:t>
            </a:r>
            <a:r>
              <a:rPr lang="en-IN" sz="2800" dirty="0" smtClean="0">
                <a:solidFill>
                  <a:srgbClr val="0070C0"/>
                </a:solidFill>
                <a:latin typeface="Comic Sans MS" panose="030F0702030302020204" pitchFamily="66" charset="0"/>
              </a:rPr>
              <a:t>,</a:t>
            </a:r>
            <a:r>
              <a:rPr lang="en-IN" sz="2800" dirty="0" smtClean="0">
                <a:latin typeface="Comic Sans MS" panose="030F0702030302020204" pitchFamily="66" charset="0"/>
              </a:rPr>
              <a:t> and </a:t>
            </a:r>
          </a:p>
          <a:p>
            <a:pPr marL="1028700" lvl="1" indent="-571500" algn="just">
              <a:spcBef>
                <a:spcPts val="1200"/>
              </a:spcBef>
              <a:spcAft>
                <a:spcPts val="600"/>
              </a:spcAft>
              <a:buFont typeface="+mj-lt"/>
              <a:buAutoNum type="romanLcPeriod"/>
            </a:pPr>
            <a:r>
              <a:rPr lang="en-IN" sz="2800" dirty="0" smtClean="0">
                <a:solidFill>
                  <a:srgbClr val="C00000"/>
                </a:solidFill>
                <a:latin typeface="Comic Sans MS" panose="030F0702030302020204" pitchFamily="66" charset="0"/>
              </a:rPr>
              <a:t>Andhra Pradesh for </a:t>
            </a:r>
            <a:r>
              <a:rPr lang="en-IN" sz="2800" dirty="0" err="1" smtClean="0">
                <a:solidFill>
                  <a:srgbClr val="C00000"/>
                </a:solidFill>
                <a:latin typeface="Comic Sans MS" panose="030F0702030302020204" pitchFamily="66" charset="0"/>
              </a:rPr>
              <a:t>Ongole</a:t>
            </a:r>
            <a:r>
              <a:rPr lang="en-IN" sz="2800" dirty="0" smtClean="0">
                <a:solidFill>
                  <a:srgbClr val="C00000"/>
                </a:solidFill>
                <a:latin typeface="Comic Sans MS" panose="030F0702030302020204" pitchFamily="66" charset="0"/>
              </a:rPr>
              <a:t>.</a:t>
            </a:r>
          </a:p>
          <a:p>
            <a:pPr algn="just"/>
            <a:endParaRPr lang="en-IN"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529802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7371"/>
            <a:ext cx="10515600" cy="5799592"/>
          </a:xfrm>
        </p:spPr>
        <p:txBody>
          <a:bodyPr/>
          <a:lstStyle/>
          <a:p>
            <a:pPr marL="0" indent="0">
              <a:buNone/>
            </a:pPr>
            <a:r>
              <a:rPr lang="en-GB" b="1" dirty="0" smtClean="0">
                <a:latin typeface="Comic Sans MS" panose="030F0702030302020204" pitchFamily="66" charset="0"/>
              </a:rPr>
              <a:t> </a:t>
            </a:r>
          </a:p>
          <a:p>
            <a:pPr marL="0" indent="0">
              <a:buNone/>
            </a:pPr>
            <a:endParaRPr lang="en-GB" b="1" dirty="0">
              <a:solidFill>
                <a:srgbClr val="FF0000"/>
              </a:solidFill>
              <a:latin typeface="Comic Sans MS" panose="030F0702030302020204" pitchFamily="66" charset="0"/>
            </a:endParaRPr>
          </a:p>
          <a:p>
            <a:pPr marL="0" indent="0">
              <a:buNone/>
            </a:pPr>
            <a:r>
              <a:rPr lang="en-GB" dirty="0" smtClean="0">
                <a:solidFill>
                  <a:srgbClr val="FF0000"/>
                </a:solidFill>
                <a:latin typeface="Comic Sans MS" panose="030F0702030302020204" pitchFamily="66" charset="0"/>
              </a:rPr>
              <a:t>B.	</a:t>
            </a:r>
            <a:r>
              <a:rPr lang="en-IN" b="1" dirty="0" smtClean="0">
                <a:solidFill>
                  <a:srgbClr val="FF0000"/>
                </a:solidFill>
                <a:latin typeface="Comic Sans MS" panose="030F0702030302020204" pitchFamily="66" charset="0"/>
              </a:rPr>
              <a:t>Breeding </a:t>
            </a:r>
            <a:r>
              <a:rPr lang="en-IN" b="1" dirty="0">
                <a:solidFill>
                  <a:srgbClr val="FF0000"/>
                </a:solidFill>
                <a:latin typeface="Comic Sans MS" panose="030F0702030302020204" pitchFamily="66" charset="0"/>
              </a:rPr>
              <a:t>policy for buffalo:</a:t>
            </a:r>
            <a:endParaRPr lang="en-GB" b="1" dirty="0" smtClean="0">
              <a:latin typeface="Comic Sans MS" panose="030F0702030302020204" pitchFamily="66" charset="0"/>
            </a:endParaRPr>
          </a:p>
          <a:p>
            <a:pPr marL="0" indent="0">
              <a:buNone/>
            </a:pPr>
            <a:endParaRPr lang="en-GB" b="1" dirty="0">
              <a:latin typeface="Comic Sans MS" panose="030F0702030302020204" pitchFamily="66" charset="0"/>
            </a:endParaRPr>
          </a:p>
          <a:p>
            <a:pPr marL="0" indent="0">
              <a:buNone/>
            </a:pPr>
            <a:r>
              <a:rPr lang="en-IN" b="1" dirty="0" smtClean="0">
                <a:solidFill>
                  <a:srgbClr val="210571"/>
                </a:solidFill>
                <a:latin typeface="Comic Sans MS" panose="030F0702030302020204" pitchFamily="66" charset="0"/>
              </a:rPr>
              <a:t>1. Improvement </a:t>
            </a:r>
            <a:r>
              <a:rPr lang="en-IN" b="1" dirty="0">
                <a:solidFill>
                  <a:srgbClr val="210571"/>
                </a:solidFill>
                <a:latin typeface="Comic Sans MS" panose="030F0702030302020204" pitchFamily="66" charset="0"/>
              </a:rPr>
              <a:t>of non-descript buffalo by Grading </a:t>
            </a:r>
            <a:r>
              <a:rPr lang="en-IN" b="1" dirty="0" smtClean="0">
                <a:solidFill>
                  <a:srgbClr val="210571"/>
                </a:solidFill>
                <a:latin typeface="Comic Sans MS" panose="030F0702030302020204" pitchFamily="66" charset="0"/>
              </a:rPr>
              <a:t>up</a:t>
            </a:r>
          </a:p>
          <a:p>
            <a:pPr marL="0" indent="0">
              <a:buNone/>
            </a:pPr>
            <a:endParaRPr lang="en-GB" b="1" dirty="0">
              <a:solidFill>
                <a:srgbClr val="210571"/>
              </a:solidFill>
              <a:latin typeface="Comic Sans MS" panose="030F0702030302020204" pitchFamily="66" charset="0"/>
            </a:endParaRPr>
          </a:p>
          <a:p>
            <a:pPr marL="0" indent="0">
              <a:buNone/>
            </a:pPr>
            <a:r>
              <a:rPr lang="en-IN" b="1" dirty="0" smtClean="0">
                <a:solidFill>
                  <a:srgbClr val="210571"/>
                </a:solidFill>
                <a:latin typeface="Comic Sans MS" panose="030F0702030302020204" pitchFamily="66" charset="0"/>
              </a:rPr>
              <a:t>2. Improvement </a:t>
            </a:r>
            <a:r>
              <a:rPr lang="en-IN" b="1" dirty="0">
                <a:solidFill>
                  <a:srgbClr val="210571"/>
                </a:solidFill>
                <a:latin typeface="Comic Sans MS" panose="030F0702030302020204" pitchFamily="66" charset="0"/>
              </a:rPr>
              <a:t>of buffalo breeds by selective </a:t>
            </a:r>
            <a:r>
              <a:rPr lang="en-IN" b="1" dirty="0" smtClean="0">
                <a:solidFill>
                  <a:srgbClr val="210571"/>
                </a:solidFill>
                <a:latin typeface="Comic Sans MS" panose="030F0702030302020204" pitchFamily="66" charset="0"/>
              </a:rPr>
              <a:t>breeding</a:t>
            </a:r>
            <a:endParaRPr lang="en-IN" b="1" dirty="0">
              <a:solidFill>
                <a:srgbClr val="210571"/>
              </a:solidFill>
              <a:latin typeface="Comic Sans MS" panose="030F0702030302020204" pitchFamily="66" charset="0"/>
            </a:endParaRPr>
          </a:p>
          <a:p>
            <a:pPr marL="0" indent="0">
              <a:buNone/>
            </a:pPr>
            <a:endParaRPr lang="en-GB" b="1" dirty="0" smtClean="0">
              <a:latin typeface="Comic Sans MS" panose="030F0702030302020204" pitchFamily="66" charset="0"/>
            </a:endParaRPr>
          </a:p>
          <a:p>
            <a:pPr marL="0" indent="0">
              <a:buNone/>
            </a:pPr>
            <a:endParaRPr lang="en-IN" b="1" dirty="0">
              <a:latin typeface="Comic Sans MS" panose="030F0702030302020204" pitchFamily="66" charset="0"/>
            </a:endParaRPr>
          </a:p>
        </p:txBody>
      </p:sp>
    </p:spTree>
    <p:extLst>
      <p:ext uri="{BB962C8B-B14F-4D97-AF65-F5344CB8AC3E}">
        <p14:creationId xmlns:p14="http://schemas.microsoft.com/office/powerpoint/2010/main" val="2590930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327"/>
            <a:ext cx="10515600" cy="5915891"/>
          </a:xfrm>
        </p:spPr>
        <p:txBody>
          <a:bodyPr>
            <a:normAutofit/>
          </a:bodyPr>
          <a:lstStyle/>
          <a:p>
            <a:pPr marL="0" indent="0" algn="just">
              <a:spcAft>
                <a:spcPts val="600"/>
              </a:spcAft>
              <a:buNone/>
            </a:pPr>
            <a:r>
              <a:rPr lang="en-IN" dirty="0" smtClean="0">
                <a:latin typeface="Comic Sans MS" panose="030F0702030302020204" pitchFamily="66" charset="0"/>
              </a:rPr>
              <a:t>(B) </a:t>
            </a:r>
            <a:r>
              <a:rPr lang="en-IN" sz="3200" b="1" dirty="0" smtClean="0">
                <a:solidFill>
                  <a:srgbClr val="FF0000"/>
                </a:solidFill>
                <a:latin typeface="Comic Sans MS" panose="030F0702030302020204" pitchFamily="66" charset="0"/>
              </a:rPr>
              <a:t>Breeding policy for buffalo:</a:t>
            </a:r>
          </a:p>
          <a:p>
            <a:pPr marL="514350" indent="-514350" algn="just">
              <a:spcBef>
                <a:spcPts val="1200"/>
              </a:spcBef>
              <a:spcAft>
                <a:spcPts val="600"/>
              </a:spcAft>
              <a:buAutoNum type="arabicPeriod"/>
            </a:pPr>
            <a:r>
              <a:rPr lang="en-IN" sz="3200" b="1" dirty="0" smtClean="0">
                <a:solidFill>
                  <a:srgbClr val="C00000"/>
                </a:solidFill>
                <a:latin typeface="Comic Sans MS" panose="030F0702030302020204" pitchFamily="66" charset="0"/>
              </a:rPr>
              <a:t>Improvement of non-descript buffalo by Grading up:</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0070C0"/>
                </a:solidFill>
                <a:latin typeface="Comic Sans MS" panose="030F0702030302020204" pitchFamily="66" charset="0"/>
              </a:rPr>
              <a:t>production potential of non-descript buffalo can be increased</a:t>
            </a:r>
            <a:r>
              <a:rPr lang="en-IN" sz="3200" dirty="0" smtClean="0">
                <a:latin typeface="Comic Sans MS" panose="030F0702030302020204" pitchFamily="66" charset="0"/>
              </a:rPr>
              <a:t> rapidly through grading up with superior sires of improved breeds, like </a:t>
            </a:r>
            <a:r>
              <a:rPr lang="en-IN" sz="3200" dirty="0" err="1" smtClean="0">
                <a:solidFill>
                  <a:srgbClr val="FF0000"/>
                </a:solidFill>
                <a:latin typeface="Comic Sans MS" panose="030F0702030302020204" pitchFamily="66" charset="0"/>
              </a:rPr>
              <a:t>Murrah</a:t>
            </a:r>
            <a:r>
              <a:rPr lang="en-IN" sz="3200" dirty="0" smtClean="0">
                <a:solidFill>
                  <a:srgbClr val="FF0000"/>
                </a:solidFill>
                <a:latin typeface="Comic Sans MS" panose="030F0702030302020204" pitchFamily="66" charset="0"/>
              </a:rPr>
              <a:t>, </a:t>
            </a:r>
            <a:r>
              <a:rPr lang="en-IN" sz="3200" dirty="0" err="1" smtClean="0">
                <a:solidFill>
                  <a:srgbClr val="FF0000"/>
                </a:solidFill>
                <a:latin typeface="Comic Sans MS" panose="030F0702030302020204" pitchFamily="66" charset="0"/>
              </a:rPr>
              <a:t>Surti</a:t>
            </a:r>
            <a:r>
              <a:rPr lang="en-IN" sz="3200" dirty="0" smtClean="0">
                <a:solidFill>
                  <a:srgbClr val="FF0000"/>
                </a:solidFill>
                <a:latin typeface="Comic Sans MS" panose="030F0702030302020204" pitchFamily="66" charset="0"/>
              </a:rPr>
              <a:t> and </a:t>
            </a:r>
            <a:r>
              <a:rPr lang="en-IN" sz="3200" dirty="0" err="1" smtClean="0">
                <a:solidFill>
                  <a:srgbClr val="FF0000"/>
                </a:solidFill>
                <a:latin typeface="Comic Sans MS" panose="030F0702030302020204" pitchFamily="66" charset="0"/>
              </a:rPr>
              <a:t>Mehsana</a:t>
            </a:r>
            <a:r>
              <a:rPr lang="en-IN" sz="3200" dirty="0">
                <a:latin typeface="Comic Sans MS" panose="030F0702030302020204" pitchFamily="66" charset="0"/>
              </a:rPr>
              <a:t> </a:t>
            </a:r>
            <a:r>
              <a:rPr lang="en-IN" sz="3200" dirty="0" smtClean="0">
                <a:latin typeface="Comic Sans MS" panose="030F0702030302020204" pitchFamily="66" charset="0"/>
              </a:rPr>
              <a:t>up to 6</a:t>
            </a:r>
            <a:r>
              <a:rPr lang="en-IN" sz="3200" baseline="30000" dirty="0" smtClean="0">
                <a:latin typeface="Comic Sans MS" panose="030F0702030302020204" pitchFamily="66" charset="0"/>
              </a:rPr>
              <a:t>th</a:t>
            </a:r>
            <a:r>
              <a:rPr lang="en-IN" sz="3200" dirty="0" smtClean="0">
                <a:latin typeface="Comic Sans MS" panose="030F0702030302020204" pitchFamily="66" charset="0"/>
              </a:rPr>
              <a:t> – 7</a:t>
            </a:r>
            <a:r>
              <a:rPr lang="en-IN" sz="3200" baseline="30000" dirty="0" smtClean="0">
                <a:latin typeface="Comic Sans MS" panose="030F0702030302020204" pitchFamily="66" charset="0"/>
              </a:rPr>
              <a:t>th</a:t>
            </a:r>
            <a:r>
              <a:rPr lang="en-IN" sz="3200" dirty="0" smtClean="0">
                <a:latin typeface="Comic Sans MS" panose="030F0702030302020204" pitchFamily="66" charset="0"/>
              </a:rPr>
              <a:t> generation.</a:t>
            </a:r>
          </a:p>
          <a:p>
            <a:pPr algn="just">
              <a:spcBef>
                <a:spcPts val="1200"/>
              </a:spcBef>
              <a:spcAft>
                <a:spcPts val="600"/>
              </a:spcAft>
            </a:pPr>
            <a:r>
              <a:rPr lang="en-IN" sz="3200" dirty="0">
                <a:latin typeface="Comic Sans MS" panose="030F0702030302020204" pitchFamily="66" charset="0"/>
              </a:rPr>
              <a:t> </a:t>
            </a:r>
            <a:r>
              <a:rPr lang="en-IN" sz="3200" dirty="0" err="1" smtClean="0">
                <a:solidFill>
                  <a:srgbClr val="FF0000"/>
                </a:solidFill>
                <a:latin typeface="Comic Sans MS" panose="030F0702030302020204" pitchFamily="66" charset="0"/>
              </a:rPr>
              <a:t>Surti</a:t>
            </a:r>
            <a:r>
              <a:rPr lang="en-IN" sz="3200" dirty="0" smtClean="0">
                <a:solidFill>
                  <a:srgbClr val="FF0000"/>
                </a:solidFill>
                <a:latin typeface="Comic Sans MS" panose="030F0702030302020204" pitchFamily="66" charset="0"/>
              </a:rPr>
              <a:t> is recommended</a:t>
            </a:r>
            <a:r>
              <a:rPr lang="en-IN" sz="3200" dirty="0" smtClean="0">
                <a:latin typeface="Comic Sans MS" panose="030F0702030302020204" pitchFamily="66" charset="0"/>
              </a:rPr>
              <a:t> for </a:t>
            </a:r>
            <a:r>
              <a:rPr lang="en-IN" sz="3200" dirty="0" smtClean="0">
                <a:solidFill>
                  <a:srgbClr val="0070C0"/>
                </a:solidFill>
                <a:latin typeface="Comic Sans MS" panose="030F0702030302020204" pitchFamily="66" charset="0"/>
              </a:rPr>
              <a:t>Karnataka, </a:t>
            </a:r>
            <a:r>
              <a:rPr lang="en-IN" sz="3200" dirty="0" err="1" smtClean="0">
                <a:solidFill>
                  <a:srgbClr val="0070C0"/>
                </a:solidFill>
                <a:latin typeface="Comic Sans MS" panose="030F0702030302020204" pitchFamily="66" charset="0"/>
              </a:rPr>
              <a:t>kerala</a:t>
            </a:r>
            <a:r>
              <a:rPr lang="en-IN" sz="3200" dirty="0" smtClean="0">
                <a:solidFill>
                  <a:srgbClr val="0070C0"/>
                </a:solidFill>
                <a:latin typeface="Comic Sans MS" panose="030F0702030302020204" pitchFamily="66" charset="0"/>
              </a:rPr>
              <a:t> and parts of Gujarat and Rajasthan;</a:t>
            </a:r>
          </a:p>
          <a:p>
            <a:pPr algn="just">
              <a:spcBef>
                <a:spcPts val="1200"/>
              </a:spcBef>
              <a:spcAft>
                <a:spcPts val="600"/>
              </a:spcAft>
            </a:pPr>
            <a:r>
              <a:rPr lang="en-IN" sz="3200" dirty="0">
                <a:latin typeface="Comic Sans MS" panose="030F0702030302020204" pitchFamily="66" charset="0"/>
              </a:rPr>
              <a:t> </a:t>
            </a:r>
            <a:r>
              <a:rPr lang="en-IN" sz="3200" dirty="0" err="1" smtClean="0">
                <a:solidFill>
                  <a:srgbClr val="FF0000"/>
                </a:solidFill>
                <a:latin typeface="Comic Sans MS" panose="030F0702030302020204" pitchFamily="66" charset="0"/>
              </a:rPr>
              <a:t>Murrah</a:t>
            </a:r>
            <a:r>
              <a:rPr lang="en-IN" sz="3200" dirty="0" smtClean="0">
                <a:solidFill>
                  <a:srgbClr val="FF0000"/>
                </a:solidFill>
                <a:latin typeface="Comic Sans MS" panose="030F0702030302020204" pitchFamily="66" charset="0"/>
              </a:rPr>
              <a:t> and </a:t>
            </a:r>
            <a:r>
              <a:rPr lang="en-IN" sz="3200" dirty="0" err="1" smtClean="0">
                <a:solidFill>
                  <a:srgbClr val="FF0000"/>
                </a:solidFill>
                <a:latin typeface="Comic Sans MS" panose="030F0702030302020204" pitchFamily="66" charset="0"/>
              </a:rPr>
              <a:t>Nili</a:t>
            </a:r>
            <a:r>
              <a:rPr lang="en-IN" sz="3200" dirty="0" smtClean="0">
                <a:solidFill>
                  <a:srgbClr val="FF0000"/>
                </a:solidFill>
                <a:latin typeface="Comic Sans MS" panose="030F0702030302020204" pitchFamily="66" charset="0"/>
              </a:rPr>
              <a:t>-Ravi</a:t>
            </a:r>
            <a:r>
              <a:rPr lang="en-IN" sz="3200" dirty="0" smtClean="0">
                <a:latin typeface="Comic Sans MS" panose="030F0702030302020204" pitchFamily="66" charset="0"/>
              </a:rPr>
              <a:t> both for </a:t>
            </a:r>
            <a:r>
              <a:rPr lang="en-IN" sz="3200" dirty="0" smtClean="0">
                <a:solidFill>
                  <a:srgbClr val="0070C0"/>
                </a:solidFill>
                <a:latin typeface="Comic Sans MS" panose="030F0702030302020204" pitchFamily="66" charset="0"/>
              </a:rPr>
              <a:t>Punjab</a:t>
            </a:r>
            <a:r>
              <a:rPr lang="en-IN" sz="3200" dirty="0" smtClean="0">
                <a:latin typeface="Comic Sans MS" panose="030F0702030302020204" pitchFamily="66" charset="0"/>
              </a:rPr>
              <a:t>;</a:t>
            </a:r>
            <a:endParaRPr lang="en-IN" dirty="0" smtClean="0">
              <a:latin typeface="Comic Sans MS" panose="030F0702030302020204" pitchFamily="66" charset="0"/>
            </a:endParaRPr>
          </a:p>
          <a:p>
            <a:pPr marL="0" indent="0" algn="just">
              <a:spcAft>
                <a:spcPts val="600"/>
              </a:spcAft>
              <a:buNone/>
            </a:pPr>
            <a:endParaRPr lang="en-IN" dirty="0">
              <a:latin typeface="Comic Sans MS" panose="030F0702030302020204" pitchFamily="66" charset="0"/>
            </a:endParaRPr>
          </a:p>
        </p:txBody>
      </p:sp>
    </p:spTree>
    <p:extLst>
      <p:ext uri="{BB962C8B-B14F-4D97-AF65-F5344CB8AC3E}">
        <p14:creationId xmlns:p14="http://schemas.microsoft.com/office/powerpoint/2010/main" val="2976871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836061"/>
          </a:xfrm>
        </p:spPr>
        <p:txBody>
          <a:bodyPr>
            <a:normAutofit lnSpcReduction="10000"/>
          </a:bodyPr>
          <a:lstStyle/>
          <a:p>
            <a:pPr algn="just">
              <a:spcBef>
                <a:spcPts val="1200"/>
              </a:spcBef>
              <a:spcAft>
                <a:spcPts val="600"/>
              </a:spcAft>
            </a:pPr>
            <a:r>
              <a:rPr lang="en-IN" sz="3200" dirty="0" smtClean="0">
                <a:latin typeface="Comic Sans MS" panose="030F0702030302020204" pitchFamily="66" charset="0"/>
              </a:rPr>
              <a:t> </a:t>
            </a:r>
            <a:r>
              <a:rPr lang="en-IN" sz="3200" dirty="0" smtClean="0">
                <a:latin typeface="Comic Sans MS" panose="030F0702030302020204" pitchFamily="66" charset="0"/>
              </a:rPr>
              <a:t>Besides Haryana, </a:t>
            </a:r>
            <a:r>
              <a:rPr lang="en-IN" sz="3200" dirty="0" err="1" smtClean="0">
                <a:solidFill>
                  <a:srgbClr val="FF0000"/>
                </a:solidFill>
                <a:latin typeface="Comic Sans MS" panose="030F0702030302020204" pitchFamily="66" charset="0"/>
              </a:rPr>
              <a:t>Murrah</a:t>
            </a:r>
            <a:r>
              <a:rPr lang="en-IN" sz="3200" dirty="0" smtClean="0">
                <a:solidFill>
                  <a:srgbClr val="FF0000"/>
                </a:solidFill>
                <a:latin typeface="Comic Sans MS" panose="030F0702030302020204" pitchFamily="66" charset="0"/>
              </a:rPr>
              <a:t> </a:t>
            </a:r>
            <a:r>
              <a:rPr lang="en-IN" sz="3200" dirty="0">
                <a:latin typeface="Comic Sans MS" panose="030F0702030302020204" pitchFamily="66" charset="0"/>
              </a:rPr>
              <a:t>is </a:t>
            </a:r>
            <a:r>
              <a:rPr lang="en-IN" sz="3200" dirty="0" smtClean="0">
                <a:latin typeface="Comic Sans MS" panose="030F0702030302020204" pitchFamily="66" charset="0"/>
              </a:rPr>
              <a:t>also recommended </a:t>
            </a:r>
            <a:r>
              <a:rPr lang="en-IN" sz="3200" dirty="0">
                <a:latin typeface="Comic Sans MS" panose="030F0702030302020204" pitchFamily="66" charset="0"/>
              </a:rPr>
              <a:t>in other parts of the country, where </a:t>
            </a:r>
            <a:r>
              <a:rPr lang="en-IN" sz="3200" dirty="0">
                <a:solidFill>
                  <a:srgbClr val="210571"/>
                </a:solidFill>
                <a:latin typeface="Comic Sans MS" panose="030F0702030302020204" pitchFamily="66" charset="0"/>
              </a:rPr>
              <a:t>sufficient feed and fodder resources</a:t>
            </a:r>
            <a:r>
              <a:rPr lang="en-IN" sz="3200" dirty="0">
                <a:latin typeface="Comic Sans MS" panose="030F0702030302020204" pitchFamily="66" charset="0"/>
              </a:rPr>
              <a:t> are available.</a:t>
            </a:r>
            <a:endParaRPr lang="en-IN" sz="3200" dirty="0" smtClean="0">
              <a:latin typeface="Comic Sans MS" panose="030F0702030302020204" pitchFamily="66" charset="0"/>
            </a:endParaRPr>
          </a:p>
          <a:p>
            <a:pPr algn="just">
              <a:spcBef>
                <a:spcPts val="1200"/>
              </a:spcBef>
              <a:spcAft>
                <a:spcPts val="600"/>
              </a:spcAft>
            </a:pPr>
            <a:r>
              <a:rPr lang="en-IN" sz="3200" dirty="0" smtClean="0">
                <a:latin typeface="Comic Sans MS" panose="030F0702030302020204" pitchFamily="66" charset="0"/>
              </a:rPr>
              <a:t> In other parts of the country </a:t>
            </a:r>
            <a:r>
              <a:rPr lang="en-IN" sz="3200" dirty="0" smtClean="0">
                <a:solidFill>
                  <a:srgbClr val="0070C0"/>
                </a:solidFill>
                <a:latin typeface="Comic Sans MS" panose="030F0702030302020204" pitchFamily="66" charset="0"/>
              </a:rPr>
              <a:t>grading up with </a:t>
            </a:r>
            <a:r>
              <a:rPr lang="en-IN" sz="3200" dirty="0" err="1" smtClean="0">
                <a:solidFill>
                  <a:srgbClr val="0070C0"/>
                </a:solidFill>
                <a:latin typeface="Comic Sans MS" panose="030F0702030302020204" pitchFamily="66" charset="0"/>
              </a:rPr>
              <a:t>Surti</a:t>
            </a:r>
            <a:r>
              <a:rPr lang="en-IN" sz="3200" dirty="0" smtClean="0">
                <a:solidFill>
                  <a:srgbClr val="0070C0"/>
                </a:solidFill>
                <a:latin typeface="Comic Sans MS" panose="030F0702030302020204" pitchFamily="66" charset="0"/>
              </a:rPr>
              <a:t> and </a:t>
            </a:r>
            <a:r>
              <a:rPr lang="en-IN" sz="3200" dirty="0" err="1" smtClean="0">
                <a:solidFill>
                  <a:srgbClr val="0070C0"/>
                </a:solidFill>
                <a:latin typeface="Comic Sans MS" panose="030F0702030302020204" pitchFamily="66" charset="0"/>
              </a:rPr>
              <a:t>Mehsana</a:t>
            </a:r>
            <a:r>
              <a:rPr lang="en-IN" sz="3200" dirty="0" smtClean="0">
                <a:solidFill>
                  <a:srgbClr val="0070C0"/>
                </a:solidFill>
                <a:latin typeface="Comic Sans MS" panose="030F0702030302020204" pitchFamily="66" charset="0"/>
              </a:rPr>
              <a:t> is recommended.</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FF0000"/>
                </a:solidFill>
                <a:latin typeface="Comic Sans MS" panose="030F0702030302020204" pitchFamily="66" charset="0"/>
              </a:rPr>
              <a:t>grading up is expected to increase the milk production of non-descript buffaloes by 2 to 3 times</a:t>
            </a:r>
            <a:r>
              <a:rPr lang="en-IN" sz="3200" dirty="0" smtClean="0">
                <a:latin typeface="Comic Sans MS" panose="030F0702030302020204" pitchFamily="66" charset="0"/>
              </a:rPr>
              <a:t> within first few generations.</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The grading up of non-descript buffaloes yielding on an average 500 kg milk with improved buffalo bulls having genetic potential of 2000 kg or more may yield on an average 1250 kg in first lactation.</a:t>
            </a:r>
            <a:endParaRPr lang="en-IN" dirty="0">
              <a:latin typeface="Comic Sans MS" panose="030F0702030302020204" pitchFamily="66" charset="0"/>
            </a:endParaRPr>
          </a:p>
        </p:txBody>
      </p:sp>
    </p:spTree>
    <p:extLst>
      <p:ext uri="{BB962C8B-B14F-4D97-AF65-F5344CB8AC3E}">
        <p14:creationId xmlns:p14="http://schemas.microsoft.com/office/powerpoint/2010/main" val="670149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749635"/>
          </a:xfrm>
        </p:spPr>
        <p:txBody>
          <a:bodyPr>
            <a:normAutofit fontScale="92500" lnSpcReduction="10000"/>
          </a:bodyPr>
          <a:lstStyle/>
          <a:p>
            <a:pPr marL="0" indent="0" algn="just">
              <a:spcBef>
                <a:spcPts val="1200"/>
              </a:spcBef>
              <a:spcAft>
                <a:spcPts val="600"/>
              </a:spcAft>
              <a:buNone/>
            </a:pPr>
            <a:r>
              <a:rPr lang="en-IN" b="1" dirty="0" smtClean="0">
                <a:latin typeface="Comic Sans MS" panose="030F0702030302020204" pitchFamily="66" charset="0"/>
              </a:rPr>
              <a:t>2. </a:t>
            </a:r>
            <a:r>
              <a:rPr lang="en-IN" sz="3200" b="1" dirty="0" smtClean="0">
                <a:solidFill>
                  <a:srgbClr val="FF0000"/>
                </a:solidFill>
                <a:latin typeface="Comic Sans MS" panose="030F0702030302020204" pitchFamily="66" charset="0"/>
              </a:rPr>
              <a:t>Improvement of buffalo breeds by selective breeding:</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All the important dairy breeds of buffalo in the world are present in our country. </a:t>
            </a:r>
            <a:r>
              <a:rPr lang="en-IN" sz="3200" dirty="0" smtClean="0">
                <a:latin typeface="Comic Sans MS" panose="030F0702030302020204" pitchFamily="66" charset="0"/>
              </a:rPr>
              <a:t>Hence, </a:t>
            </a:r>
            <a:r>
              <a:rPr lang="en-IN" sz="3200" dirty="0" smtClean="0">
                <a:latin typeface="Comic Sans MS" panose="030F0702030302020204" pitchFamily="66" charset="0"/>
              </a:rPr>
              <a:t>crossbreeding </a:t>
            </a:r>
            <a:r>
              <a:rPr lang="en-IN" sz="3200" dirty="0" smtClean="0">
                <a:latin typeface="Comic Sans MS" panose="030F0702030302020204" pitchFamily="66" charset="0"/>
              </a:rPr>
              <a:t>with any exotic breeds is </a:t>
            </a:r>
            <a:r>
              <a:rPr lang="en-IN" sz="3200" dirty="0" smtClean="0">
                <a:latin typeface="Comic Sans MS" panose="030F0702030302020204" pitchFamily="66" charset="0"/>
              </a:rPr>
              <a:t>required. </a:t>
            </a:r>
          </a:p>
          <a:p>
            <a:pPr algn="just">
              <a:spcBef>
                <a:spcPts val="1200"/>
              </a:spcBef>
              <a:spcAft>
                <a:spcPts val="600"/>
              </a:spcAft>
            </a:pPr>
            <a:r>
              <a:rPr lang="en-IN" sz="3200" dirty="0" smtClean="0">
                <a:solidFill>
                  <a:srgbClr val="FF0000"/>
                </a:solidFill>
                <a:latin typeface="Comic Sans MS" panose="030F0702030302020204" pitchFamily="66" charset="0"/>
              </a:rPr>
              <a:t>Selective breeding is a very effective tool for genetic improvement of pure breeds</a:t>
            </a:r>
            <a:r>
              <a:rPr lang="en-IN" sz="3200" dirty="0" smtClean="0">
                <a:latin typeface="Comic Sans MS" panose="030F0702030302020204" pitchFamily="66" charset="0"/>
              </a:rPr>
              <a:t>. </a:t>
            </a:r>
          </a:p>
          <a:p>
            <a:pPr algn="just">
              <a:spcBef>
                <a:spcPts val="1200"/>
              </a:spcBef>
              <a:spcAft>
                <a:spcPts val="600"/>
              </a:spcAft>
            </a:pPr>
            <a:r>
              <a:rPr lang="en-IN" sz="3200" dirty="0" smtClean="0">
                <a:solidFill>
                  <a:srgbClr val="00B050"/>
                </a:solidFill>
                <a:latin typeface="Comic Sans MS" panose="030F0702030302020204" pitchFamily="66" charset="0"/>
              </a:rPr>
              <a:t>Selective breeding</a:t>
            </a:r>
            <a:r>
              <a:rPr lang="en-IN" sz="3200" dirty="0" smtClean="0">
                <a:latin typeface="Comic Sans MS" panose="030F0702030302020204" pitchFamily="66" charset="0"/>
              </a:rPr>
              <a:t> is to be carried out regularly </a:t>
            </a:r>
            <a:r>
              <a:rPr lang="en-IN" sz="3200" dirty="0" smtClean="0">
                <a:solidFill>
                  <a:srgbClr val="7030A0"/>
                </a:solidFill>
                <a:latin typeface="Comic Sans MS" panose="030F0702030302020204" pitchFamily="66" charset="0"/>
              </a:rPr>
              <a:t>in the home tract</a:t>
            </a:r>
            <a:r>
              <a:rPr lang="en-IN" sz="3200" dirty="0" smtClean="0">
                <a:latin typeface="Comic Sans MS" panose="030F0702030302020204" pitchFamily="66" charset="0"/>
              </a:rPr>
              <a:t> of the indigenous breeds.</a:t>
            </a:r>
          </a:p>
          <a:p>
            <a:pPr algn="just">
              <a:spcBef>
                <a:spcPts val="1200"/>
              </a:spcBef>
              <a:spcAft>
                <a:spcPts val="600"/>
              </a:spcAft>
            </a:pPr>
            <a:r>
              <a:rPr lang="en-IN" sz="3200" dirty="0">
                <a:latin typeface="Comic Sans MS" panose="030F0702030302020204" pitchFamily="66" charset="0"/>
              </a:rPr>
              <a:t> </a:t>
            </a:r>
            <a:r>
              <a:rPr lang="en-IN" sz="3200" dirty="0" smtClean="0">
                <a:latin typeface="Comic Sans MS" panose="030F0702030302020204" pitchFamily="66" charset="0"/>
              </a:rPr>
              <a:t>Selective breeding is also essential </a:t>
            </a:r>
            <a:r>
              <a:rPr lang="en-IN" sz="3200" dirty="0" smtClean="0">
                <a:solidFill>
                  <a:srgbClr val="0070C0"/>
                </a:solidFill>
                <a:latin typeface="Comic Sans MS" panose="030F0702030302020204" pitchFamily="66" charset="0"/>
              </a:rPr>
              <a:t>to produce large number of superior bulls</a:t>
            </a:r>
            <a:r>
              <a:rPr lang="en-IN" sz="3200" dirty="0" smtClean="0">
                <a:latin typeface="Comic Sans MS" panose="030F0702030302020204" pitchFamily="66" charset="0"/>
              </a:rPr>
              <a:t> of those breeds which can be effectively </a:t>
            </a:r>
            <a:r>
              <a:rPr lang="en-IN" sz="3200" dirty="0" smtClean="0">
                <a:solidFill>
                  <a:srgbClr val="FF0000"/>
                </a:solidFill>
                <a:latin typeface="Comic Sans MS" panose="030F0702030302020204" pitchFamily="66" charset="0"/>
              </a:rPr>
              <a:t>used for grading up programme.</a:t>
            </a:r>
          </a:p>
          <a:p>
            <a:pPr algn="just"/>
            <a:endParaRPr lang="en-IN" dirty="0">
              <a:latin typeface="Comic Sans MS" panose="030F0702030302020204" pitchFamily="66" charset="0"/>
            </a:endParaRPr>
          </a:p>
        </p:txBody>
      </p:sp>
    </p:spTree>
    <p:extLst>
      <p:ext uri="{BB962C8B-B14F-4D97-AF65-F5344CB8AC3E}">
        <p14:creationId xmlns:p14="http://schemas.microsoft.com/office/powerpoint/2010/main" val="565178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435429"/>
            <a:ext cx="10845800" cy="5834741"/>
          </a:xfrm>
        </p:spPr>
        <p:txBody>
          <a:bodyPr>
            <a:normAutofit fontScale="92500" lnSpcReduction="10000"/>
          </a:bodyPr>
          <a:lstStyle/>
          <a:p>
            <a:pPr algn="just">
              <a:spcBef>
                <a:spcPts val="1200"/>
              </a:spcBef>
              <a:spcAft>
                <a:spcPts val="1200"/>
              </a:spcAft>
            </a:pPr>
            <a:r>
              <a:rPr lang="en-IN" dirty="0" smtClean="0">
                <a:latin typeface="Comic Sans MS" panose="030F0702030302020204" pitchFamily="66" charset="0"/>
              </a:rPr>
              <a:t> </a:t>
            </a:r>
            <a:r>
              <a:rPr lang="en-IN" sz="3200" dirty="0" smtClean="0">
                <a:latin typeface="Comic Sans MS" panose="030F0702030302020204" pitchFamily="66" charset="0"/>
              </a:rPr>
              <a:t>For effective implementation of </a:t>
            </a:r>
            <a:r>
              <a:rPr lang="en-IN" sz="3200" dirty="0" smtClean="0">
                <a:solidFill>
                  <a:srgbClr val="FF0066"/>
                </a:solidFill>
                <a:latin typeface="Comic Sans MS" panose="030F0702030302020204" pitchFamily="66" charset="0"/>
              </a:rPr>
              <a:t>Grading-Up programme</a:t>
            </a:r>
            <a:r>
              <a:rPr lang="en-IN" sz="3200" dirty="0" smtClean="0">
                <a:latin typeface="Comic Sans MS" panose="030F0702030302020204" pitchFamily="66" charset="0"/>
              </a:rPr>
              <a:t> more number of superior bulls of improver breeds i.e., </a:t>
            </a:r>
            <a:r>
              <a:rPr lang="en-IN" sz="3200" dirty="0" err="1" smtClean="0">
                <a:latin typeface="Comic Sans MS" panose="030F0702030302020204" pitchFamily="66" charset="0"/>
              </a:rPr>
              <a:t>Murrah</a:t>
            </a:r>
            <a:r>
              <a:rPr lang="en-IN" sz="3200" dirty="0" smtClean="0">
                <a:latin typeface="Comic Sans MS" panose="030F0702030302020204" pitchFamily="66" charset="0"/>
              </a:rPr>
              <a:t>, </a:t>
            </a:r>
            <a:r>
              <a:rPr lang="en-IN" sz="3200" dirty="0" err="1" smtClean="0">
                <a:latin typeface="Comic Sans MS" panose="030F0702030302020204" pitchFamily="66" charset="0"/>
              </a:rPr>
              <a:t>Surti</a:t>
            </a:r>
            <a:r>
              <a:rPr lang="en-IN" sz="3200" dirty="0" smtClean="0">
                <a:latin typeface="Comic Sans MS" panose="030F0702030302020204" pitchFamily="66" charset="0"/>
              </a:rPr>
              <a:t> and </a:t>
            </a:r>
            <a:r>
              <a:rPr lang="en-IN" sz="3200" dirty="0" err="1" smtClean="0">
                <a:latin typeface="Comic Sans MS" panose="030F0702030302020204" pitchFamily="66" charset="0"/>
              </a:rPr>
              <a:t>Mehsana</a:t>
            </a:r>
            <a:r>
              <a:rPr lang="en-IN" sz="3200" dirty="0">
                <a:latin typeface="Comic Sans MS" panose="030F0702030302020204" pitchFamily="66" charset="0"/>
              </a:rPr>
              <a:t> are </a:t>
            </a:r>
            <a:r>
              <a:rPr lang="en-IN" sz="3200" dirty="0" smtClean="0">
                <a:latin typeface="Comic Sans MS" panose="030F0702030302020204" pitchFamily="66" charset="0"/>
              </a:rPr>
              <a:t>to be produced.</a:t>
            </a:r>
            <a:endParaRPr lang="en-IN" sz="3200" dirty="0">
              <a:latin typeface="Comic Sans MS" panose="030F0702030302020204" pitchFamily="66" charset="0"/>
            </a:endParaRPr>
          </a:p>
          <a:p>
            <a:pPr algn="just">
              <a:spcBef>
                <a:spcPts val="1200"/>
              </a:spcBef>
              <a:spcAft>
                <a:spcPts val="1200"/>
              </a:spcAft>
            </a:pPr>
            <a:r>
              <a:rPr lang="en-IN" sz="3200" dirty="0" smtClean="0">
                <a:latin typeface="Comic Sans MS" panose="030F0702030302020204" pitchFamily="66" charset="0"/>
              </a:rPr>
              <a:t>Bulls may be produced through Progeny Testing programme, </a:t>
            </a:r>
            <a:r>
              <a:rPr lang="en-IN" sz="3200" dirty="0">
                <a:latin typeface="Comic Sans MS" panose="030F0702030302020204" pitchFamily="66" charset="0"/>
              </a:rPr>
              <a:t>A</a:t>
            </a:r>
            <a:r>
              <a:rPr lang="en-IN" sz="3200" dirty="0" smtClean="0">
                <a:latin typeface="Comic Sans MS" panose="030F0702030302020204" pitchFamily="66" charset="0"/>
              </a:rPr>
              <a:t>ssociated </a:t>
            </a:r>
            <a:r>
              <a:rPr lang="en-IN" sz="3200" dirty="0">
                <a:latin typeface="Comic Sans MS" panose="030F0702030302020204" pitchFamily="66" charset="0"/>
              </a:rPr>
              <a:t>P</a:t>
            </a:r>
            <a:r>
              <a:rPr lang="en-IN" sz="3200" dirty="0" smtClean="0">
                <a:latin typeface="Comic Sans MS" panose="030F0702030302020204" pitchFamily="66" charset="0"/>
              </a:rPr>
              <a:t>rogeny </a:t>
            </a:r>
            <a:r>
              <a:rPr lang="en-IN" sz="3200" dirty="0">
                <a:latin typeface="Comic Sans MS" panose="030F0702030302020204" pitchFamily="66" charset="0"/>
              </a:rPr>
              <a:t>T</a:t>
            </a:r>
            <a:r>
              <a:rPr lang="en-IN" sz="3200" dirty="0" smtClean="0">
                <a:latin typeface="Comic Sans MS" panose="030F0702030302020204" pitchFamily="66" charset="0"/>
              </a:rPr>
              <a:t>esting programme, or </a:t>
            </a:r>
            <a:r>
              <a:rPr lang="en-IN" sz="3200" dirty="0">
                <a:solidFill>
                  <a:srgbClr val="FF0000"/>
                </a:solidFill>
                <a:latin typeface="Comic Sans MS" panose="030F0702030302020204" pitchFamily="66" charset="0"/>
              </a:rPr>
              <a:t>F</a:t>
            </a:r>
            <a:r>
              <a:rPr lang="en-IN" sz="3200" dirty="0" smtClean="0">
                <a:solidFill>
                  <a:srgbClr val="FF0000"/>
                </a:solidFill>
                <a:latin typeface="Comic Sans MS" panose="030F0702030302020204" pitchFamily="66" charset="0"/>
              </a:rPr>
              <a:t>ield progeny testing programme.</a:t>
            </a:r>
          </a:p>
          <a:p>
            <a:pPr algn="just">
              <a:spcBef>
                <a:spcPts val="1200"/>
              </a:spcBef>
              <a:spcAft>
                <a:spcPts val="1200"/>
              </a:spcAft>
            </a:pPr>
            <a:r>
              <a:rPr lang="en-IN" sz="3200" dirty="0" smtClean="0">
                <a:latin typeface="Comic Sans MS" panose="030F0702030302020204" pitchFamily="66" charset="0"/>
              </a:rPr>
              <a:t>For effective implementation of selective breeding, the  </a:t>
            </a:r>
            <a:r>
              <a:rPr lang="en-IN" sz="3200" dirty="0" smtClean="0">
                <a:solidFill>
                  <a:srgbClr val="FF0066"/>
                </a:solidFill>
                <a:latin typeface="Comic Sans MS" panose="030F0702030302020204" pitchFamily="66" charset="0"/>
              </a:rPr>
              <a:t>existing organised farms of</a:t>
            </a:r>
            <a:r>
              <a:rPr lang="en-IN" sz="3200" dirty="0" smtClean="0">
                <a:latin typeface="Comic Sans MS" panose="030F0702030302020204" pitchFamily="66" charset="0"/>
              </a:rPr>
              <a:t> </a:t>
            </a:r>
            <a:r>
              <a:rPr lang="en-IN" sz="3200" dirty="0" err="1" smtClean="0">
                <a:solidFill>
                  <a:srgbClr val="0070C0"/>
                </a:solidFill>
                <a:latin typeface="Comic Sans MS" panose="030F0702030302020204" pitchFamily="66" charset="0"/>
              </a:rPr>
              <a:t>Murrah</a:t>
            </a:r>
            <a:r>
              <a:rPr lang="en-IN" sz="3200" dirty="0" smtClean="0">
                <a:solidFill>
                  <a:srgbClr val="0070C0"/>
                </a:solidFill>
                <a:latin typeface="Comic Sans MS" panose="030F0702030302020204" pitchFamily="66" charset="0"/>
              </a:rPr>
              <a:t>, </a:t>
            </a:r>
            <a:r>
              <a:rPr lang="en-IN" sz="3200" dirty="0" err="1" smtClean="0">
                <a:solidFill>
                  <a:srgbClr val="0070C0"/>
                </a:solidFill>
                <a:latin typeface="Comic Sans MS" panose="030F0702030302020204" pitchFamily="66" charset="0"/>
              </a:rPr>
              <a:t>Surti</a:t>
            </a:r>
            <a:r>
              <a:rPr lang="en-IN" sz="3200" dirty="0" smtClean="0">
                <a:solidFill>
                  <a:srgbClr val="0070C0"/>
                </a:solidFill>
                <a:latin typeface="Comic Sans MS" panose="030F0702030302020204" pitchFamily="66" charset="0"/>
              </a:rPr>
              <a:t>, </a:t>
            </a:r>
            <a:r>
              <a:rPr lang="en-IN" sz="3200" dirty="0" err="1" smtClean="0">
                <a:solidFill>
                  <a:srgbClr val="0070C0"/>
                </a:solidFill>
                <a:latin typeface="Comic Sans MS" panose="030F0702030302020204" pitchFamily="66" charset="0"/>
              </a:rPr>
              <a:t>Mehsana</a:t>
            </a:r>
            <a:r>
              <a:rPr lang="en-IN" sz="3200" dirty="0" smtClean="0">
                <a:solidFill>
                  <a:srgbClr val="0070C0"/>
                </a:solidFill>
                <a:latin typeface="Comic Sans MS" panose="030F0702030302020204" pitchFamily="66" charset="0"/>
              </a:rPr>
              <a:t>, </a:t>
            </a:r>
            <a:r>
              <a:rPr lang="en-IN" sz="3200" dirty="0" err="1" smtClean="0">
                <a:solidFill>
                  <a:srgbClr val="0070C0"/>
                </a:solidFill>
                <a:latin typeface="Comic Sans MS" panose="030F0702030302020204" pitchFamily="66" charset="0"/>
              </a:rPr>
              <a:t>Nili</a:t>
            </a:r>
            <a:r>
              <a:rPr lang="en-IN" sz="3200" dirty="0" smtClean="0">
                <a:solidFill>
                  <a:srgbClr val="0070C0"/>
                </a:solidFill>
                <a:latin typeface="Comic Sans MS" panose="030F0702030302020204" pitchFamily="66" charset="0"/>
              </a:rPr>
              <a:t>-Ravi, </a:t>
            </a:r>
            <a:r>
              <a:rPr lang="en-IN" sz="3200" dirty="0" err="1" smtClean="0">
                <a:solidFill>
                  <a:srgbClr val="0070C0"/>
                </a:solidFill>
                <a:latin typeface="Comic Sans MS" panose="030F0702030302020204" pitchFamily="66" charset="0"/>
              </a:rPr>
              <a:t>Nagpuri</a:t>
            </a:r>
            <a:r>
              <a:rPr lang="en-IN" sz="3200" dirty="0" smtClean="0">
                <a:solidFill>
                  <a:srgbClr val="0070C0"/>
                </a:solidFill>
                <a:latin typeface="Comic Sans MS" panose="030F0702030302020204" pitchFamily="66" charset="0"/>
              </a:rPr>
              <a:t>, </a:t>
            </a:r>
            <a:r>
              <a:rPr lang="en-IN" sz="3200" dirty="0" err="1" smtClean="0">
                <a:solidFill>
                  <a:srgbClr val="0070C0"/>
                </a:solidFill>
                <a:latin typeface="Comic Sans MS" panose="030F0702030302020204" pitchFamily="66" charset="0"/>
              </a:rPr>
              <a:t>Bhadawari</a:t>
            </a:r>
            <a:r>
              <a:rPr lang="en-IN" sz="3200" dirty="0" smtClean="0">
                <a:solidFill>
                  <a:srgbClr val="0070C0"/>
                </a:solidFill>
                <a:latin typeface="Comic Sans MS" panose="030F0702030302020204" pitchFamily="66" charset="0"/>
              </a:rPr>
              <a:t> and </a:t>
            </a:r>
            <a:r>
              <a:rPr lang="en-IN" sz="3200" dirty="0" err="1" smtClean="0">
                <a:solidFill>
                  <a:srgbClr val="0070C0"/>
                </a:solidFill>
                <a:latin typeface="Comic Sans MS" panose="030F0702030302020204" pitchFamily="66" charset="0"/>
              </a:rPr>
              <a:t>Jaffarabadi</a:t>
            </a:r>
            <a:r>
              <a:rPr lang="en-IN" sz="3200" dirty="0" smtClean="0">
                <a:solidFill>
                  <a:srgbClr val="0070C0"/>
                </a:solidFill>
                <a:latin typeface="Comic Sans MS" panose="030F0702030302020204" pitchFamily="66" charset="0"/>
              </a:rPr>
              <a:t> buffalo breeds</a:t>
            </a:r>
            <a:r>
              <a:rPr lang="en-IN" sz="3200" dirty="0" smtClean="0">
                <a:latin typeface="Comic Sans MS" panose="030F0702030302020204" pitchFamily="66" charset="0"/>
              </a:rPr>
              <a:t> should be </a:t>
            </a:r>
            <a:r>
              <a:rPr lang="en-IN" sz="3200" dirty="0" smtClean="0">
                <a:solidFill>
                  <a:srgbClr val="FF0066"/>
                </a:solidFill>
                <a:latin typeface="Comic Sans MS" panose="030F0702030302020204" pitchFamily="66" charset="0"/>
              </a:rPr>
              <a:t>strengthened</a:t>
            </a:r>
            <a:r>
              <a:rPr lang="en-IN" sz="3200" dirty="0">
                <a:solidFill>
                  <a:srgbClr val="FF0066"/>
                </a:solidFill>
                <a:latin typeface="Comic Sans MS" panose="030F0702030302020204" pitchFamily="66" charset="0"/>
              </a:rPr>
              <a:t>.</a:t>
            </a:r>
            <a:endParaRPr lang="en-IN" sz="3200" dirty="0" smtClean="0">
              <a:latin typeface="Comic Sans MS" panose="030F0702030302020204" pitchFamily="66" charset="0"/>
            </a:endParaRPr>
          </a:p>
          <a:p>
            <a:pPr algn="just">
              <a:spcBef>
                <a:spcPts val="1200"/>
              </a:spcBef>
              <a:spcAft>
                <a:spcPts val="1200"/>
              </a:spcAft>
            </a:pPr>
            <a:r>
              <a:rPr lang="en-IN" sz="3200" dirty="0">
                <a:latin typeface="Comic Sans MS" panose="030F0702030302020204" pitchFamily="66" charset="0"/>
              </a:rPr>
              <a:t>M</a:t>
            </a:r>
            <a:r>
              <a:rPr lang="en-IN" sz="3200" dirty="0" smtClean="0">
                <a:latin typeface="Comic Sans MS" panose="030F0702030302020204" pitchFamily="66" charset="0"/>
              </a:rPr>
              <a:t>ore farms </a:t>
            </a:r>
            <a:r>
              <a:rPr lang="en-IN" sz="3200" dirty="0" smtClean="0">
                <a:latin typeface="Comic Sans MS" panose="030F0702030302020204" pitchFamily="66" charset="0"/>
              </a:rPr>
              <a:t>are required to be </a:t>
            </a:r>
            <a:r>
              <a:rPr lang="en-IN" sz="3200" dirty="0" smtClean="0">
                <a:latin typeface="Comic Sans MS" panose="030F0702030302020204" pitchFamily="66" charset="0"/>
              </a:rPr>
              <a:t>developed for  production of adequate number of superior breeding bulls.</a:t>
            </a:r>
            <a:endParaRPr lang="en-IN" dirty="0" smtClean="0">
              <a:latin typeface="Comic Sans MS" panose="030F0702030302020204" pitchFamily="66" charset="0"/>
            </a:endParaRPr>
          </a:p>
          <a:p>
            <a:pPr marL="0" indent="0" algn="just">
              <a:buNone/>
            </a:pPr>
            <a:endParaRPr lang="en-IN"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1551176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5"/>
            <a:ext cx="10515600" cy="5733618"/>
          </a:xfrm>
        </p:spPr>
        <p:txBody>
          <a:bodyPr>
            <a:normAutofit/>
          </a:bodyPr>
          <a:lstStyle/>
          <a:p>
            <a:pPr algn="just"/>
            <a:r>
              <a:rPr lang="en-IN" sz="3200" dirty="0" smtClean="0">
                <a:latin typeface="Comic Sans MS" panose="030F0702030302020204" pitchFamily="66" charset="0"/>
              </a:rPr>
              <a:t> </a:t>
            </a:r>
            <a:r>
              <a:rPr lang="en-IN" sz="3200" dirty="0">
                <a:latin typeface="Comic Sans MS" panose="030F0702030302020204" pitchFamily="66" charset="0"/>
              </a:rPr>
              <a:t>In certain pockets of the state like </a:t>
            </a:r>
            <a:r>
              <a:rPr lang="en-IN" sz="3200" dirty="0">
                <a:solidFill>
                  <a:srgbClr val="0070C0"/>
                </a:solidFill>
                <a:latin typeface="Comic Sans MS" panose="030F0702030302020204" pitchFamily="66" charset="0"/>
              </a:rPr>
              <a:t>Gujarat, Rajasthan and Karnataka,</a:t>
            </a:r>
            <a:r>
              <a:rPr lang="en-IN" sz="3200" dirty="0">
                <a:latin typeface="Comic Sans MS" panose="030F0702030302020204" pitchFamily="66" charset="0"/>
              </a:rPr>
              <a:t> </a:t>
            </a:r>
            <a:r>
              <a:rPr lang="en-IN" sz="3200" dirty="0" err="1">
                <a:solidFill>
                  <a:srgbClr val="FF0000"/>
                </a:solidFill>
                <a:latin typeface="Comic Sans MS" panose="030F0702030302020204" pitchFamily="66" charset="0"/>
              </a:rPr>
              <a:t>Surti</a:t>
            </a:r>
            <a:r>
              <a:rPr lang="en-IN" sz="3200" dirty="0">
                <a:solidFill>
                  <a:srgbClr val="FF0000"/>
                </a:solidFill>
                <a:latin typeface="Comic Sans MS" panose="030F0702030302020204" pitchFamily="66" charset="0"/>
              </a:rPr>
              <a:t> is recommended</a:t>
            </a:r>
            <a:r>
              <a:rPr lang="en-IN" sz="3200" dirty="0">
                <a:latin typeface="Comic Sans MS" panose="030F0702030302020204" pitchFamily="66" charset="0"/>
              </a:rPr>
              <a:t> to be the breed of choice; </a:t>
            </a:r>
            <a:endParaRPr lang="en-IN" sz="3200" dirty="0" smtClean="0">
              <a:latin typeface="Comic Sans MS" panose="030F0702030302020204" pitchFamily="66" charset="0"/>
            </a:endParaRPr>
          </a:p>
          <a:p>
            <a:pPr algn="just"/>
            <a:r>
              <a:rPr lang="en-IN" sz="3200" dirty="0" err="1" smtClean="0">
                <a:solidFill>
                  <a:srgbClr val="FF0000"/>
                </a:solidFill>
                <a:latin typeface="Comic Sans MS" panose="030F0702030302020204" pitchFamily="66" charset="0"/>
              </a:rPr>
              <a:t>Murrah</a:t>
            </a:r>
            <a:r>
              <a:rPr lang="en-IN" sz="3200" dirty="0" smtClean="0">
                <a:latin typeface="Comic Sans MS" panose="030F0702030302020204" pitchFamily="66" charset="0"/>
              </a:rPr>
              <a:t> </a:t>
            </a:r>
            <a:r>
              <a:rPr lang="en-IN" sz="3200" dirty="0">
                <a:latin typeface="Comic Sans MS" panose="030F0702030302020204" pitchFamily="66" charset="0"/>
              </a:rPr>
              <a:t>is generally the breed of choice in the states of </a:t>
            </a:r>
            <a:r>
              <a:rPr lang="en-IN" sz="3200" dirty="0">
                <a:solidFill>
                  <a:srgbClr val="0070C0"/>
                </a:solidFill>
                <a:latin typeface="Comic Sans MS" panose="030F0702030302020204" pitchFamily="66" charset="0"/>
              </a:rPr>
              <a:t>Punjab, </a:t>
            </a:r>
            <a:r>
              <a:rPr lang="en-IN" sz="3200" dirty="0" smtClean="0">
                <a:solidFill>
                  <a:srgbClr val="0070C0"/>
                </a:solidFill>
                <a:latin typeface="Comic Sans MS" panose="030F0702030302020204" pitchFamily="66" charset="0"/>
              </a:rPr>
              <a:t>Haryana, UP, Bihar and West Bengal </a:t>
            </a:r>
            <a:r>
              <a:rPr lang="en-IN" sz="3200" dirty="0">
                <a:latin typeface="Comic Sans MS" panose="030F0702030302020204" pitchFamily="66" charset="0"/>
              </a:rPr>
              <a:t>besides a few pockets in </a:t>
            </a:r>
            <a:r>
              <a:rPr lang="en-IN" sz="3200" dirty="0">
                <a:solidFill>
                  <a:srgbClr val="0070C0"/>
                </a:solidFill>
                <a:latin typeface="Comic Sans MS" panose="030F0702030302020204" pitchFamily="66" charset="0"/>
              </a:rPr>
              <a:t>Punjab</a:t>
            </a:r>
            <a:r>
              <a:rPr lang="en-IN" sz="3200" dirty="0">
                <a:latin typeface="Comic Sans MS" panose="030F0702030302020204" pitchFamily="66" charset="0"/>
              </a:rPr>
              <a:t> where </a:t>
            </a:r>
            <a:r>
              <a:rPr lang="en-IN" sz="3200" dirty="0" err="1">
                <a:solidFill>
                  <a:srgbClr val="FF0000"/>
                </a:solidFill>
                <a:latin typeface="Comic Sans MS" panose="030F0702030302020204" pitchFamily="66" charset="0"/>
              </a:rPr>
              <a:t>Nili</a:t>
            </a:r>
            <a:r>
              <a:rPr lang="en-IN" sz="3200" dirty="0">
                <a:solidFill>
                  <a:srgbClr val="FF0000"/>
                </a:solidFill>
                <a:latin typeface="Comic Sans MS" panose="030F0702030302020204" pitchFamily="66" charset="0"/>
              </a:rPr>
              <a:t>-Ravi</a:t>
            </a:r>
            <a:r>
              <a:rPr lang="en-IN" sz="3200" dirty="0">
                <a:latin typeface="Comic Sans MS" panose="030F0702030302020204" pitchFamily="66" charset="0"/>
              </a:rPr>
              <a:t> has sizeable population, also needs improvement </a:t>
            </a:r>
            <a:r>
              <a:rPr lang="en-IN" sz="3200" dirty="0">
                <a:solidFill>
                  <a:srgbClr val="7030A0"/>
                </a:solidFill>
                <a:latin typeface="Comic Sans MS" panose="030F0702030302020204" pitchFamily="66" charset="0"/>
              </a:rPr>
              <a:t>through selective breeding</a:t>
            </a:r>
            <a:r>
              <a:rPr lang="en-IN" sz="3200" dirty="0" smtClean="0">
                <a:solidFill>
                  <a:srgbClr val="7030A0"/>
                </a:solidFill>
                <a:latin typeface="Comic Sans MS" panose="030F0702030302020204" pitchFamily="66" charset="0"/>
              </a:rPr>
              <a:t>.</a:t>
            </a:r>
          </a:p>
          <a:p>
            <a:pPr algn="just"/>
            <a:r>
              <a:rPr lang="en-GB" sz="3200" dirty="0" smtClean="0">
                <a:solidFill>
                  <a:srgbClr val="002060"/>
                </a:solidFill>
                <a:latin typeface="Comic Sans MS" panose="030F0702030302020204" pitchFamily="66" charset="0"/>
              </a:rPr>
              <a:t>Besides </a:t>
            </a:r>
            <a:r>
              <a:rPr lang="en-GB" sz="3200" dirty="0" err="1" smtClean="0">
                <a:solidFill>
                  <a:srgbClr val="002060"/>
                </a:solidFill>
                <a:latin typeface="Comic Sans MS" panose="030F0702030302020204" pitchFamily="66" charset="0"/>
              </a:rPr>
              <a:t>Murrah</a:t>
            </a:r>
            <a:r>
              <a:rPr lang="en-GB" sz="3200" dirty="0" smtClean="0">
                <a:solidFill>
                  <a:srgbClr val="002060"/>
                </a:solidFill>
                <a:latin typeface="Comic Sans MS" panose="030F0702030302020204" pitchFamily="66" charset="0"/>
              </a:rPr>
              <a:t>, </a:t>
            </a:r>
            <a:r>
              <a:rPr lang="en-GB" sz="3200" dirty="0" err="1" smtClean="0">
                <a:solidFill>
                  <a:srgbClr val="FF0000"/>
                </a:solidFill>
                <a:latin typeface="Comic Sans MS" panose="030F0702030302020204" pitchFamily="66" charset="0"/>
              </a:rPr>
              <a:t>Mehsana</a:t>
            </a:r>
            <a:r>
              <a:rPr lang="en-GB" sz="3200" dirty="0" smtClean="0">
                <a:solidFill>
                  <a:srgbClr val="002060"/>
                </a:solidFill>
                <a:latin typeface="Comic Sans MS" panose="030F0702030302020204" pitchFamily="66" charset="0"/>
              </a:rPr>
              <a:t> is also recommended in Bihar.</a:t>
            </a:r>
            <a:endParaRPr lang="en-IN" sz="3200"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2246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0100"/>
            <a:ext cx="10515600" cy="5376863"/>
          </a:xfrm>
        </p:spPr>
        <p:txBody>
          <a:bodyPr/>
          <a:lstStyle/>
          <a:p>
            <a:pPr algn="just"/>
            <a:r>
              <a:rPr lang="en-IN" dirty="0" smtClean="0">
                <a:latin typeface="Comic Sans MS" panose="030F0702030302020204" pitchFamily="66" charset="0"/>
              </a:rPr>
              <a:t> </a:t>
            </a:r>
            <a:r>
              <a:rPr lang="en-IN" sz="3600" dirty="0" smtClean="0">
                <a:latin typeface="Comic Sans MS" panose="030F0702030302020204" pitchFamily="66" charset="0"/>
              </a:rPr>
              <a:t>The </a:t>
            </a:r>
            <a:r>
              <a:rPr lang="en-IN" sz="3600" dirty="0" smtClean="0">
                <a:solidFill>
                  <a:srgbClr val="002060"/>
                </a:solidFill>
                <a:latin typeface="Comic Sans MS" panose="030F0702030302020204" pitchFamily="66" charset="0"/>
              </a:rPr>
              <a:t>genetic improvement</a:t>
            </a:r>
            <a:r>
              <a:rPr lang="en-IN" sz="3600" dirty="0" smtClean="0">
                <a:latin typeface="Comic Sans MS" panose="030F0702030302020204" pitchFamily="66" charset="0"/>
              </a:rPr>
              <a:t> in indigenous buffalo breeds </a:t>
            </a:r>
            <a:r>
              <a:rPr lang="en-IN" sz="3600" dirty="0" smtClean="0">
                <a:latin typeface="Comic Sans MS" panose="030F0702030302020204" pitchFamily="66" charset="0"/>
              </a:rPr>
              <a:t>is required</a:t>
            </a:r>
            <a:r>
              <a:rPr lang="en-IN" sz="3600" dirty="0" smtClean="0">
                <a:latin typeface="Comic Sans MS" panose="030F0702030302020204" pitchFamily="66" charset="0"/>
              </a:rPr>
              <a:t> </a:t>
            </a:r>
            <a:r>
              <a:rPr lang="en-IN" sz="3600" dirty="0" smtClean="0">
                <a:latin typeface="Comic Sans MS" panose="030F0702030302020204" pitchFamily="66" charset="0"/>
              </a:rPr>
              <a:t>for: </a:t>
            </a:r>
          </a:p>
          <a:p>
            <a:pPr lvl="1" algn="just"/>
            <a:r>
              <a:rPr lang="en-IN" sz="3200" dirty="0" smtClean="0">
                <a:solidFill>
                  <a:srgbClr val="FF0000"/>
                </a:solidFill>
                <a:latin typeface="Comic Sans MS" panose="030F0702030302020204" pitchFamily="66" charset="0"/>
              </a:rPr>
              <a:t>higher </a:t>
            </a:r>
            <a:r>
              <a:rPr lang="en-IN" sz="3200" dirty="0" smtClean="0">
                <a:solidFill>
                  <a:srgbClr val="FF0000"/>
                </a:solidFill>
                <a:latin typeface="Comic Sans MS" panose="030F0702030302020204" pitchFamily="66" charset="0"/>
              </a:rPr>
              <a:t>milk production,</a:t>
            </a:r>
            <a:r>
              <a:rPr lang="en-IN" sz="3200" dirty="0" smtClean="0">
                <a:latin typeface="Comic Sans MS" panose="030F0702030302020204" pitchFamily="66" charset="0"/>
              </a:rPr>
              <a:t> </a:t>
            </a:r>
            <a:endParaRPr lang="en-IN" sz="3200" dirty="0" smtClean="0">
              <a:latin typeface="Comic Sans MS" panose="030F0702030302020204" pitchFamily="66" charset="0"/>
            </a:endParaRPr>
          </a:p>
          <a:p>
            <a:pPr lvl="1" algn="just"/>
            <a:r>
              <a:rPr lang="en-IN" sz="3200" dirty="0" smtClean="0">
                <a:solidFill>
                  <a:srgbClr val="210571"/>
                </a:solidFill>
                <a:latin typeface="Comic Sans MS" panose="030F0702030302020204" pitchFamily="66" charset="0"/>
              </a:rPr>
              <a:t>reduction </a:t>
            </a:r>
            <a:r>
              <a:rPr lang="en-IN" sz="3200" dirty="0" smtClean="0">
                <a:solidFill>
                  <a:srgbClr val="210571"/>
                </a:solidFill>
                <a:latin typeface="Comic Sans MS" panose="030F0702030302020204" pitchFamily="66" charset="0"/>
              </a:rPr>
              <a:t>in age at sexual maturity,</a:t>
            </a:r>
            <a:r>
              <a:rPr lang="en-IN" sz="3200" dirty="0" smtClean="0">
                <a:latin typeface="Comic Sans MS" panose="030F0702030302020204" pitchFamily="66" charset="0"/>
              </a:rPr>
              <a:t> </a:t>
            </a:r>
            <a:endParaRPr lang="en-IN" sz="3200" dirty="0" smtClean="0">
              <a:latin typeface="Comic Sans MS" panose="030F0702030302020204" pitchFamily="66" charset="0"/>
            </a:endParaRPr>
          </a:p>
          <a:p>
            <a:pPr lvl="1" algn="just"/>
            <a:r>
              <a:rPr lang="en-IN" sz="3200" dirty="0" smtClean="0">
                <a:solidFill>
                  <a:srgbClr val="00B050"/>
                </a:solidFill>
                <a:latin typeface="Comic Sans MS" panose="030F0702030302020204" pitchFamily="66" charset="0"/>
              </a:rPr>
              <a:t>reduction </a:t>
            </a:r>
            <a:r>
              <a:rPr lang="en-IN" sz="3200" dirty="0" smtClean="0">
                <a:solidFill>
                  <a:srgbClr val="00B050"/>
                </a:solidFill>
                <a:latin typeface="Comic Sans MS" panose="030F0702030302020204" pitchFamily="66" charset="0"/>
              </a:rPr>
              <a:t>in service period</a:t>
            </a:r>
            <a:r>
              <a:rPr lang="en-IN" sz="3200" dirty="0" smtClean="0">
                <a:latin typeface="Comic Sans MS" panose="030F0702030302020204" pitchFamily="66" charset="0"/>
              </a:rPr>
              <a:t> and </a:t>
            </a:r>
            <a:endParaRPr lang="en-IN" sz="3200" dirty="0" smtClean="0">
              <a:latin typeface="Comic Sans MS" panose="030F0702030302020204" pitchFamily="66" charset="0"/>
            </a:endParaRPr>
          </a:p>
          <a:p>
            <a:pPr lvl="1" algn="just"/>
            <a:r>
              <a:rPr lang="en-IN" sz="3200" dirty="0" smtClean="0">
                <a:solidFill>
                  <a:srgbClr val="7030A0"/>
                </a:solidFill>
                <a:latin typeface="Comic Sans MS" panose="030F0702030302020204" pitchFamily="66" charset="0"/>
              </a:rPr>
              <a:t>calving </a:t>
            </a:r>
            <a:r>
              <a:rPr lang="en-IN" sz="3200" dirty="0" smtClean="0">
                <a:solidFill>
                  <a:srgbClr val="7030A0"/>
                </a:solidFill>
                <a:latin typeface="Comic Sans MS" panose="030F0702030302020204" pitchFamily="66" charset="0"/>
              </a:rPr>
              <a:t>interval</a:t>
            </a:r>
            <a:r>
              <a:rPr lang="en-IN" sz="3200" dirty="0" smtClean="0">
                <a:latin typeface="Comic Sans MS" panose="030F0702030302020204" pitchFamily="66" charset="0"/>
              </a:rPr>
              <a:t> </a:t>
            </a:r>
            <a:endParaRPr lang="en-IN" sz="3200" dirty="0" smtClean="0">
              <a:latin typeface="Comic Sans MS" panose="030F0702030302020204" pitchFamily="66" charset="0"/>
            </a:endParaRPr>
          </a:p>
          <a:p>
            <a:pPr algn="just"/>
            <a:r>
              <a:rPr lang="en-IN" sz="3600" dirty="0" smtClean="0">
                <a:latin typeface="Comic Sans MS" panose="030F0702030302020204" pitchFamily="66" charset="0"/>
              </a:rPr>
              <a:t>This will </a:t>
            </a:r>
            <a:r>
              <a:rPr lang="en-IN" sz="3600" dirty="0" smtClean="0">
                <a:latin typeface="Comic Sans MS" panose="030F0702030302020204" pitchFamily="66" charset="0"/>
              </a:rPr>
              <a:t>lead to </a:t>
            </a:r>
            <a:r>
              <a:rPr lang="en-IN" sz="3600" dirty="0" smtClean="0">
                <a:solidFill>
                  <a:schemeClr val="accent2">
                    <a:lumMod val="50000"/>
                  </a:schemeClr>
                </a:solidFill>
                <a:latin typeface="Comic Sans MS" panose="030F0702030302020204" pitchFamily="66" charset="0"/>
              </a:rPr>
              <a:t>higher economic returns</a:t>
            </a:r>
            <a:r>
              <a:rPr lang="en-IN" sz="3600" dirty="0" smtClean="0">
                <a:latin typeface="Comic Sans MS" panose="030F0702030302020204" pitchFamily="66" charset="0"/>
              </a:rPr>
              <a:t> to the farmers.</a:t>
            </a:r>
            <a:endParaRPr lang="en-IN" dirty="0">
              <a:latin typeface="Comic Sans MS" panose="030F0702030302020204" pitchFamily="66" charset="0"/>
            </a:endParaRPr>
          </a:p>
        </p:txBody>
      </p:sp>
    </p:spTree>
    <p:extLst>
      <p:ext uri="{BB962C8B-B14F-4D97-AF65-F5344CB8AC3E}">
        <p14:creationId xmlns:p14="http://schemas.microsoft.com/office/powerpoint/2010/main" val="110921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6039"/>
          </a:xfrm>
        </p:spPr>
        <p:txBody>
          <a:bodyPr>
            <a:normAutofit fontScale="90000"/>
          </a:bodyPr>
          <a:lstStyle/>
          <a:p>
            <a:pPr algn="ctr"/>
            <a:r>
              <a:rPr lang="en-IN" b="1" dirty="0" smtClean="0">
                <a:solidFill>
                  <a:srgbClr val="FF0000"/>
                </a:solidFill>
                <a:latin typeface="Comic Sans MS" panose="030F0702030302020204" pitchFamily="66" charset="0"/>
              </a:rPr>
              <a:t>Livestock Breeding Policy</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727363" y="831273"/>
            <a:ext cx="10515600" cy="5193290"/>
          </a:xfrm>
        </p:spPr>
        <p:txBody>
          <a:bodyPr>
            <a:normAutofit fontScale="92500"/>
          </a:bodyPr>
          <a:lstStyle/>
          <a:p>
            <a:pPr marL="0" indent="0" algn="just">
              <a:spcBef>
                <a:spcPts val="1200"/>
              </a:spcBef>
              <a:spcAft>
                <a:spcPts val="1200"/>
              </a:spcAft>
              <a:buNone/>
            </a:pPr>
            <a:r>
              <a:rPr lang="en-IN" sz="3200" b="1" dirty="0" smtClean="0">
                <a:solidFill>
                  <a:srgbClr val="FF0000"/>
                </a:solidFill>
                <a:latin typeface="Comic Sans MS" panose="030F0702030302020204" pitchFamily="66" charset="0"/>
              </a:rPr>
              <a:t>Breeding Policy for improvement of Cattle and Buffalo productivity:</a:t>
            </a:r>
            <a:endParaRPr lang="en-IN" sz="3200" dirty="0" smtClean="0">
              <a:solidFill>
                <a:srgbClr val="FF0000"/>
              </a:solidFill>
              <a:latin typeface="Comic Sans MS" panose="030F0702030302020204" pitchFamily="66" charset="0"/>
            </a:endParaRPr>
          </a:p>
          <a:p>
            <a:pPr algn="just">
              <a:spcBef>
                <a:spcPts val="1200"/>
              </a:spcBef>
              <a:spcAft>
                <a:spcPts val="1200"/>
              </a:spcAft>
            </a:pPr>
            <a:r>
              <a:rPr lang="en-IN" sz="3200" dirty="0">
                <a:latin typeface="Comic Sans MS" panose="030F0702030302020204" pitchFamily="66" charset="0"/>
              </a:rPr>
              <a:t> </a:t>
            </a:r>
            <a:r>
              <a:rPr lang="en-IN" sz="3200" dirty="0" smtClean="0">
                <a:latin typeface="Comic Sans MS" panose="030F0702030302020204" pitchFamily="66" charset="0"/>
              </a:rPr>
              <a:t>India possesses vast and varied forms of farm animal genetic resources and are widely spread in the length and breadth of diverse agro-ecological regions.</a:t>
            </a:r>
          </a:p>
          <a:p>
            <a:pPr algn="just">
              <a:spcBef>
                <a:spcPts val="1200"/>
              </a:spcBef>
              <a:spcAft>
                <a:spcPts val="1200"/>
              </a:spcAft>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FF0000"/>
                </a:solidFill>
                <a:latin typeface="Comic Sans MS" panose="030F0702030302020204" pitchFamily="66" charset="0"/>
              </a:rPr>
              <a:t>mega biodiversity of farm animal breeds</a:t>
            </a:r>
            <a:r>
              <a:rPr lang="en-IN" sz="3200" dirty="0" smtClean="0">
                <a:latin typeface="Comic Sans MS" panose="030F0702030302020204" pitchFamily="66" charset="0"/>
              </a:rPr>
              <a:t> comprising of </a:t>
            </a:r>
            <a:r>
              <a:rPr lang="en-IN" sz="3200" dirty="0" smtClean="0">
                <a:solidFill>
                  <a:srgbClr val="0070C0"/>
                </a:solidFill>
                <a:latin typeface="Comic Sans MS" panose="030F0702030302020204" pitchFamily="66" charset="0"/>
              </a:rPr>
              <a:t>50 well defined cattle breeds,</a:t>
            </a: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17 of buffaloes</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34 of goats,</a:t>
            </a: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44 of sheep,</a:t>
            </a:r>
            <a:r>
              <a:rPr lang="en-IN" sz="3200" dirty="0" smtClean="0">
                <a:latin typeface="Comic Sans MS" panose="030F0702030302020204" pitchFamily="66" charset="0"/>
              </a:rPr>
              <a:t> </a:t>
            </a:r>
            <a:r>
              <a:rPr lang="en-IN" sz="3200" dirty="0" smtClean="0">
                <a:solidFill>
                  <a:schemeClr val="tx2"/>
                </a:solidFill>
                <a:latin typeface="Comic Sans MS" panose="030F0702030302020204" pitchFamily="66" charset="0"/>
              </a:rPr>
              <a:t>10 of pigs</a:t>
            </a:r>
            <a:r>
              <a:rPr lang="en-IN" sz="3200" dirty="0" smtClean="0">
                <a:latin typeface="Comic Sans MS" panose="030F0702030302020204" pitchFamily="66" charset="0"/>
              </a:rPr>
              <a:t>, </a:t>
            </a:r>
            <a:r>
              <a:rPr lang="en-IN" sz="3200" dirty="0" smtClean="0">
                <a:solidFill>
                  <a:srgbClr val="C00000"/>
                </a:solidFill>
                <a:latin typeface="Comic Sans MS" panose="030F0702030302020204" pitchFamily="66" charset="0"/>
              </a:rPr>
              <a:t>9 of camels</a:t>
            </a:r>
            <a:r>
              <a:rPr lang="en-IN" sz="3200" dirty="0" smtClean="0">
                <a:latin typeface="Comic Sans MS" panose="030F0702030302020204" pitchFamily="66" charset="0"/>
              </a:rPr>
              <a:t>, </a:t>
            </a:r>
            <a:r>
              <a:rPr lang="en-IN" sz="3200" dirty="0" smtClean="0">
                <a:solidFill>
                  <a:srgbClr val="FF9900"/>
                </a:solidFill>
                <a:latin typeface="Comic Sans MS" panose="030F0702030302020204" pitchFamily="66" charset="0"/>
              </a:rPr>
              <a:t>7 of horses</a:t>
            </a:r>
            <a:r>
              <a:rPr lang="en-IN" sz="3200" dirty="0" smtClean="0">
                <a:latin typeface="Comic Sans MS" panose="030F0702030302020204" pitchFamily="66" charset="0"/>
              </a:rPr>
              <a:t>, </a:t>
            </a:r>
            <a:r>
              <a:rPr lang="en-IN" sz="3200" dirty="0" smtClean="0">
                <a:solidFill>
                  <a:srgbClr val="FF0066"/>
                </a:solidFill>
                <a:latin typeface="Comic Sans MS" panose="030F0702030302020204" pitchFamily="66" charset="0"/>
              </a:rPr>
              <a:t>3 of donkey</a:t>
            </a:r>
            <a:r>
              <a:rPr lang="en-IN" sz="3200" dirty="0" smtClean="0">
                <a:latin typeface="Comic Sans MS" panose="030F0702030302020204" pitchFamily="66" charset="0"/>
              </a:rPr>
              <a:t>,  and </a:t>
            </a:r>
            <a:r>
              <a:rPr lang="en-IN" sz="3200" dirty="0" smtClean="0">
                <a:solidFill>
                  <a:srgbClr val="33CC33"/>
                </a:solidFill>
                <a:latin typeface="Comic Sans MS" panose="030F0702030302020204" pitchFamily="66" charset="0"/>
              </a:rPr>
              <a:t>19 of poultry</a:t>
            </a:r>
            <a:r>
              <a:rPr lang="en-IN" sz="3200" dirty="0" smtClean="0">
                <a:latin typeface="Comic Sans MS" panose="030F0702030302020204" pitchFamily="66" charset="0"/>
              </a:rPr>
              <a:t>, besides  large number of variants of native yak and </a:t>
            </a:r>
            <a:r>
              <a:rPr lang="en-IN" sz="3200" dirty="0" err="1">
                <a:latin typeface="Comic Sans MS" panose="030F0702030302020204" pitchFamily="66" charset="0"/>
              </a:rPr>
              <a:t>M</a:t>
            </a:r>
            <a:r>
              <a:rPr lang="en-IN" sz="3200" dirty="0" err="1" smtClean="0">
                <a:latin typeface="Comic Sans MS" panose="030F0702030302020204" pitchFamily="66" charset="0"/>
              </a:rPr>
              <a:t>ithun</a:t>
            </a:r>
            <a:r>
              <a:rPr lang="en-IN" sz="3200" dirty="0" smtClean="0">
                <a:latin typeface="Comic Sans MS" panose="030F0702030302020204" pitchFamily="66" charset="0"/>
              </a:rPr>
              <a:t>.</a:t>
            </a:r>
            <a:endParaRPr lang="en-IN" sz="3200" dirty="0">
              <a:latin typeface="Comic Sans MS" panose="030F0702030302020204" pitchFamily="66" charset="0"/>
            </a:endParaRPr>
          </a:p>
        </p:txBody>
      </p:sp>
    </p:spTree>
    <p:extLst>
      <p:ext uri="{BB962C8B-B14F-4D97-AF65-F5344CB8AC3E}">
        <p14:creationId xmlns:p14="http://schemas.microsoft.com/office/powerpoint/2010/main" val="174989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000" y="522514"/>
            <a:ext cx="10515600" cy="5668963"/>
          </a:xfrm>
        </p:spPr>
        <p:txBody>
          <a:bodyPr>
            <a:normAutofit fontScale="92500" lnSpcReduction="20000"/>
          </a:bodyPr>
          <a:lstStyle/>
          <a:p>
            <a:pPr marL="514350" indent="-514350">
              <a:buAutoNum type="arabicPeriod" startAt="3"/>
            </a:pPr>
            <a:r>
              <a:rPr lang="en-GB" b="1" dirty="0" smtClean="0">
                <a:latin typeface="Comic Sans MS" panose="030F0702030302020204" pitchFamily="66" charset="0"/>
              </a:rPr>
              <a:t>Breeding Policy for Sheep and Goat</a:t>
            </a:r>
          </a:p>
          <a:p>
            <a:pPr marL="971550" lvl="1" indent="-514350">
              <a:buFont typeface="+mj-lt"/>
              <a:buAutoNum type="romanUcPeriod"/>
            </a:pPr>
            <a:r>
              <a:rPr lang="en-GB" dirty="0">
                <a:latin typeface="Comic Sans MS" panose="030F0702030302020204" pitchFamily="66" charset="0"/>
              </a:rPr>
              <a:t>	</a:t>
            </a:r>
            <a:r>
              <a:rPr lang="en-GB" sz="2600" dirty="0" smtClean="0">
                <a:latin typeface="Comic Sans MS" panose="030F0702030302020204" pitchFamily="66" charset="0"/>
              </a:rPr>
              <a:t>Crossbreeding with exotic breeds.</a:t>
            </a:r>
          </a:p>
          <a:p>
            <a:pPr marL="971550" lvl="1" indent="-514350">
              <a:buFont typeface="+mj-lt"/>
              <a:buAutoNum type="romanUcPeriod"/>
            </a:pPr>
            <a:r>
              <a:rPr lang="en-GB" sz="2600" dirty="0" smtClean="0">
                <a:latin typeface="Comic Sans MS" panose="030F0702030302020204" pitchFamily="66" charset="0"/>
              </a:rPr>
              <a:t>	Selective Breeding in the home tract / native tract</a:t>
            </a:r>
            <a:endParaRPr lang="en-GB" dirty="0" smtClean="0">
              <a:latin typeface="Comic Sans MS" panose="030F0702030302020204" pitchFamily="66" charset="0"/>
            </a:endParaRPr>
          </a:p>
          <a:p>
            <a:pPr marL="0" indent="0">
              <a:buNone/>
            </a:pPr>
            <a:r>
              <a:rPr lang="en-GB" dirty="0">
                <a:latin typeface="Comic Sans MS" panose="030F0702030302020204" pitchFamily="66" charset="0"/>
              </a:rPr>
              <a:t>	</a:t>
            </a:r>
            <a:endParaRPr lang="en-GB" dirty="0" smtClean="0">
              <a:latin typeface="Comic Sans MS" panose="030F0702030302020204" pitchFamily="66" charset="0"/>
            </a:endParaRPr>
          </a:p>
          <a:p>
            <a:pPr marL="571500" indent="-571500">
              <a:buFont typeface="+mj-lt"/>
              <a:buAutoNum type="romanUcPeriod"/>
            </a:pPr>
            <a:r>
              <a:rPr lang="en-GB" dirty="0">
                <a:latin typeface="Comic Sans MS" panose="030F0702030302020204" pitchFamily="66" charset="0"/>
              </a:rPr>
              <a:t>	Crossbreeding with exotic </a:t>
            </a:r>
            <a:r>
              <a:rPr lang="en-GB" dirty="0" smtClean="0">
                <a:latin typeface="Comic Sans MS" panose="030F0702030302020204" pitchFamily="66" charset="0"/>
              </a:rPr>
              <a:t>breeds of sheep:</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A number of breeds have been developed in sheep through crossbreeding in India. Some of them are as follows –</a:t>
            </a:r>
          </a:p>
          <a:p>
            <a:pPr marL="514350" indent="-514350">
              <a:buAutoNum type="alphaLcParenBoth"/>
            </a:pPr>
            <a:r>
              <a:rPr lang="en-GB" dirty="0" smtClean="0">
                <a:latin typeface="Comic Sans MS" panose="030F0702030302020204" pitchFamily="66" charset="0"/>
              </a:rPr>
              <a:t>Apparel wool production</a:t>
            </a:r>
          </a:p>
          <a:p>
            <a:pPr marL="571500" indent="-571500">
              <a:buFont typeface="+mj-lt"/>
              <a:buAutoNum type="romanLcPeriod"/>
            </a:pPr>
            <a:r>
              <a:rPr lang="en-GB" dirty="0" smtClean="0">
                <a:latin typeface="Comic Sans MS" panose="030F0702030302020204" pitchFamily="66" charset="0"/>
              </a:rPr>
              <a:t>Kashmir Merino:	</a:t>
            </a:r>
            <a:r>
              <a:rPr lang="en-GB" dirty="0" err="1" smtClean="0">
                <a:latin typeface="Comic Sans MS" panose="030F0702030302020204" pitchFamily="66" charset="0"/>
              </a:rPr>
              <a:t>Gaddi</a:t>
            </a:r>
            <a:r>
              <a:rPr lang="en-GB" dirty="0" smtClean="0">
                <a:latin typeface="Comic Sans MS" panose="030F0702030302020204" pitchFamily="66" charset="0"/>
              </a:rPr>
              <a:t> &amp; </a:t>
            </a:r>
            <a:r>
              <a:rPr lang="en-GB" dirty="0" err="1" smtClean="0">
                <a:latin typeface="Comic Sans MS" panose="030F0702030302020204" pitchFamily="66" charset="0"/>
              </a:rPr>
              <a:t>Poonchi</a:t>
            </a:r>
            <a:r>
              <a:rPr lang="en-GB" dirty="0" smtClean="0">
                <a:latin typeface="Comic Sans MS" panose="030F0702030302020204" pitchFamily="66" charset="0"/>
              </a:rPr>
              <a:t> x </a:t>
            </a:r>
            <a:r>
              <a:rPr lang="en-GB" dirty="0" err="1" smtClean="0">
                <a:latin typeface="Comic Sans MS" panose="030F0702030302020204" pitchFamily="66" charset="0"/>
              </a:rPr>
              <a:t>Rambouillet</a:t>
            </a:r>
            <a:r>
              <a:rPr lang="en-GB" dirty="0" smtClean="0">
                <a:latin typeface="Comic Sans MS" panose="030F0702030302020204" pitchFamily="66" charset="0"/>
              </a:rPr>
              <a:t> &amp; Merino</a:t>
            </a:r>
          </a:p>
          <a:p>
            <a:pPr marL="571500" indent="-571500">
              <a:buFont typeface="+mj-lt"/>
              <a:buAutoNum type="romanLcPeriod"/>
            </a:pPr>
            <a:r>
              <a:rPr lang="en-GB" dirty="0" smtClean="0">
                <a:latin typeface="Comic Sans MS" panose="030F0702030302020204" pitchFamily="66" charset="0"/>
              </a:rPr>
              <a:t>Bharat Merino: 	</a:t>
            </a:r>
            <a:r>
              <a:rPr lang="en-GB" dirty="0" err="1" smtClean="0">
                <a:latin typeface="Comic Sans MS" panose="030F0702030302020204" pitchFamily="66" charset="0"/>
              </a:rPr>
              <a:t>Nali</a:t>
            </a:r>
            <a:r>
              <a:rPr lang="en-GB" dirty="0" smtClean="0">
                <a:latin typeface="Comic Sans MS" panose="030F0702030302020204" pitchFamily="66" charset="0"/>
              </a:rPr>
              <a:t> &amp; </a:t>
            </a:r>
            <a:r>
              <a:rPr lang="en-GB" dirty="0" err="1" smtClean="0">
                <a:latin typeface="Comic Sans MS" panose="030F0702030302020204" pitchFamily="66" charset="0"/>
              </a:rPr>
              <a:t>Chokla</a:t>
            </a:r>
            <a:r>
              <a:rPr lang="en-GB" dirty="0" smtClean="0">
                <a:latin typeface="Comic Sans MS" panose="030F0702030302020204" pitchFamily="66" charset="0"/>
              </a:rPr>
              <a:t> x </a:t>
            </a:r>
            <a:r>
              <a:rPr lang="en-GB" dirty="0" err="1" smtClean="0">
                <a:latin typeface="Comic Sans MS" panose="030F0702030302020204" pitchFamily="66" charset="0"/>
              </a:rPr>
              <a:t>Rambouillet</a:t>
            </a:r>
            <a:r>
              <a:rPr lang="en-GB" dirty="0" smtClean="0">
                <a:latin typeface="Comic Sans MS" panose="030F0702030302020204" pitchFamily="66" charset="0"/>
              </a:rPr>
              <a:t> &amp; Merino</a:t>
            </a:r>
          </a:p>
          <a:p>
            <a:pPr marL="571500" indent="-571500">
              <a:buFont typeface="+mj-lt"/>
              <a:buAutoNum type="romanLcPeriod"/>
            </a:pPr>
            <a:r>
              <a:rPr lang="en-GB" dirty="0" err="1" smtClean="0">
                <a:latin typeface="Comic Sans MS" panose="030F0702030302020204" pitchFamily="66" charset="0"/>
              </a:rPr>
              <a:t>Avivastra</a:t>
            </a:r>
            <a:r>
              <a:rPr lang="en-GB" dirty="0" smtClean="0">
                <a:latin typeface="Comic Sans MS" panose="030F0702030302020204" pitchFamily="66" charset="0"/>
              </a:rPr>
              <a:t>	  :	</a:t>
            </a:r>
            <a:r>
              <a:rPr lang="en-GB" dirty="0" err="1" smtClean="0">
                <a:latin typeface="Comic Sans MS" panose="030F0702030302020204" pitchFamily="66" charset="0"/>
              </a:rPr>
              <a:t>Nali</a:t>
            </a:r>
            <a:r>
              <a:rPr lang="en-GB" dirty="0" smtClean="0">
                <a:latin typeface="Comic Sans MS" panose="030F0702030302020204" pitchFamily="66" charset="0"/>
              </a:rPr>
              <a:t> &amp; </a:t>
            </a:r>
            <a:r>
              <a:rPr lang="en-GB" dirty="0" err="1" smtClean="0">
                <a:latin typeface="Comic Sans MS" panose="030F0702030302020204" pitchFamily="66" charset="0"/>
              </a:rPr>
              <a:t>Chokla</a:t>
            </a:r>
            <a:r>
              <a:rPr lang="en-GB" dirty="0" smtClean="0">
                <a:latin typeface="Comic Sans MS" panose="030F0702030302020204" pitchFamily="66" charset="0"/>
              </a:rPr>
              <a:t> x </a:t>
            </a:r>
            <a:r>
              <a:rPr lang="en-GB" dirty="0" err="1" smtClean="0">
                <a:latin typeface="Comic Sans MS" panose="030F0702030302020204" pitchFamily="66" charset="0"/>
              </a:rPr>
              <a:t>Rambouillet</a:t>
            </a:r>
            <a:r>
              <a:rPr lang="en-GB" dirty="0" smtClean="0">
                <a:latin typeface="Comic Sans MS" panose="030F0702030302020204" pitchFamily="66" charset="0"/>
              </a:rPr>
              <a:t> &amp; Merino</a:t>
            </a:r>
          </a:p>
          <a:p>
            <a:pPr marL="571500" indent="-571500">
              <a:buFont typeface="+mj-lt"/>
              <a:buAutoNum type="romanLcPeriod"/>
            </a:pPr>
            <a:r>
              <a:rPr lang="en-GB" dirty="0" err="1" smtClean="0">
                <a:latin typeface="Comic Sans MS" panose="030F0702030302020204" pitchFamily="66" charset="0"/>
              </a:rPr>
              <a:t>Hissardale</a:t>
            </a:r>
            <a:r>
              <a:rPr lang="en-GB" dirty="0" smtClean="0">
                <a:latin typeface="Comic Sans MS" panose="030F0702030302020204" pitchFamily="66" charset="0"/>
              </a:rPr>
              <a:t>	  :	</a:t>
            </a:r>
            <a:r>
              <a:rPr lang="en-GB" dirty="0" err="1" smtClean="0">
                <a:latin typeface="Comic Sans MS" panose="030F0702030302020204" pitchFamily="66" charset="0"/>
              </a:rPr>
              <a:t>Bikaneri</a:t>
            </a:r>
            <a:r>
              <a:rPr lang="en-GB" dirty="0" smtClean="0">
                <a:latin typeface="Comic Sans MS" panose="030F0702030302020204" pitchFamily="66" charset="0"/>
              </a:rPr>
              <a:t> x Australian Merino</a:t>
            </a:r>
          </a:p>
          <a:p>
            <a:pPr marL="571500" indent="-571500">
              <a:buFont typeface="+mj-lt"/>
              <a:buAutoNum type="romanLcPeriod"/>
            </a:pPr>
            <a:r>
              <a:rPr lang="en-GB" dirty="0" err="1" smtClean="0">
                <a:latin typeface="Comic Sans MS" panose="030F0702030302020204" pitchFamily="66" charset="0"/>
              </a:rPr>
              <a:t>Nilgiri</a:t>
            </a:r>
            <a:r>
              <a:rPr lang="en-GB" dirty="0" smtClean="0">
                <a:latin typeface="Comic Sans MS" panose="030F0702030302020204" pitchFamily="66" charset="0"/>
              </a:rPr>
              <a:t> Synthetic : 	</a:t>
            </a:r>
            <a:r>
              <a:rPr lang="en-GB" dirty="0" err="1" smtClean="0">
                <a:latin typeface="Comic Sans MS" panose="030F0702030302020204" pitchFamily="66" charset="0"/>
              </a:rPr>
              <a:t>Nilgiri</a:t>
            </a:r>
            <a:r>
              <a:rPr lang="en-GB" dirty="0" smtClean="0">
                <a:latin typeface="Comic Sans MS" panose="030F0702030302020204" pitchFamily="66" charset="0"/>
              </a:rPr>
              <a:t> x </a:t>
            </a:r>
            <a:r>
              <a:rPr lang="en-GB" dirty="0" err="1" smtClean="0">
                <a:latin typeface="Comic Sans MS" panose="030F0702030302020204" pitchFamily="66" charset="0"/>
              </a:rPr>
              <a:t>Rambouillet</a:t>
            </a:r>
            <a:r>
              <a:rPr lang="en-GB" dirty="0" smtClean="0">
                <a:latin typeface="Comic Sans MS" panose="030F0702030302020204" pitchFamily="66" charset="0"/>
              </a:rPr>
              <a:t> &amp; Merino</a:t>
            </a:r>
          </a:p>
          <a:p>
            <a:pPr marL="0" indent="0">
              <a:buNone/>
            </a:pPr>
            <a:r>
              <a:rPr lang="en-GB" b="1" dirty="0" smtClean="0">
                <a:latin typeface="Comic Sans MS" panose="030F0702030302020204" pitchFamily="66" charset="0"/>
              </a:rPr>
              <a:t> </a:t>
            </a:r>
            <a:endParaRPr lang="en-IN" b="1" dirty="0">
              <a:latin typeface="Comic Sans MS" panose="030F0702030302020204" pitchFamily="66" charset="0"/>
            </a:endParaRPr>
          </a:p>
        </p:txBody>
      </p:sp>
    </p:spTree>
    <p:extLst>
      <p:ext uri="{BB962C8B-B14F-4D97-AF65-F5344CB8AC3E}">
        <p14:creationId xmlns:p14="http://schemas.microsoft.com/office/powerpoint/2010/main" val="2372671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2514"/>
            <a:ext cx="10515600" cy="5863772"/>
          </a:xfrm>
        </p:spPr>
        <p:txBody>
          <a:bodyPr>
            <a:normAutofit/>
          </a:bodyPr>
          <a:lstStyle/>
          <a:p>
            <a:pPr marL="0" indent="0">
              <a:buNone/>
            </a:pPr>
            <a:r>
              <a:rPr lang="en-GB" dirty="0" smtClean="0">
                <a:latin typeface="Comic Sans MS" panose="030F0702030302020204" pitchFamily="66" charset="0"/>
              </a:rPr>
              <a:t>b) 	Carpet wool production</a:t>
            </a:r>
          </a:p>
          <a:p>
            <a:pPr marL="571500" indent="-571500">
              <a:buFont typeface="+mj-lt"/>
              <a:buAutoNum type="romanLcPeriod"/>
            </a:pPr>
            <a:r>
              <a:rPr lang="en-GB" dirty="0">
                <a:latin typeface="Comic Sans MS" panose="030F0702030302020204" pitchFamily="66" charset="0"/>
              </a:rPr>
              <a:t>	</a:t>
            </a:r>
            <a:r>
              <a:rPr lang="en-GB" dirty="0" err="1" smtClean="0">
                <a:latin typeface="Comic Sans MS" panose="030F0702030302020204" pitchFamily="66" charset="0"/>
              </a:rPr>
              <a:t>Avikalin</a:t>
            </a:r>
            <a:r>
              <a:rPr lang="en-GB" dirty="0" smtClean="0">
                <a:latin typeface="Comic Sans MS" panose="030F0702030302020204" pitchFamily="66" charset="0"/>
              </a:rPr>
              <a:t>		: </a:t>
            </a:r>
            <a:r>
              <a:rPr lang="en-GB" dirty="0" err="1" smtClean="0">
                <a:latin typeface="Comic Sans MS" panose="030F0702030302020204" pitchFamily="66" charset="0"/>
              </a:rPr>
              <a:t>Malpura</a:t>
            </a:r>
            <a:r>
              <a:rPr lang="en-GB" dirty="0" smtClean="0">
                <a:latin typeface="Comic Sans MS" panose="030F0702030302020204" pitchFamily="66" charset="0"/>
              </a:rPr>
              <a:t> x </a:t>
            </a:r>
            <a:r>
              <a:rPr lang="en-GB" dirty="0" err="1" smtClean="0">
                <a:latin typeface="Comic Sans MS" panose="030F0702030302020204" pitchFamily="66" charset="0"/>
              </a:rPr>
              <a:t>Rambouillet</a:t>
            </a:r>
            <a:endParaRPr lang="en-GB" dirty="0" smtClean="0">
              <a:latin typeface="Comic Sans MS" panose="030F0702030302020204" pitchFamily="66" charset="0"/>
            </a:endParaRPr>
          </a:p>
          <a:p>
            <a:pPr marL="514350" indent="-514350">
              <a:buAutoNum type="alphaLcParenR" startAt="3"/>
            </a:pPr>
            <a:r>
              <a:rPr lang="en-GB" dirty="0" smtClean="0">
                <a:latin typeface="Comic Sans MS" panose="030F0702030302020204" pitchFamily="66" charset="0"/>
              </a:rPr>
              <a:t>Mutton production</a:t>
            </a:r>
          </a:p>
          <a:p>
            <a:pPr marL="571500" indent="-571500">
              <a:buAutoNum type="romanLcPeriod"/>
            </a:pPr>
            <a:r>
              <a:rPr lang="en-GB" dirty="0" err="1" smtClean="0">
                <a:latin typeface="Comic Sans MS" panose="030F0702030302020204" pitchFamily="66" charset="0"/>
              </a:rPr>
              <a:t>Avimans</a:t>
            </a:r>
            <a:r>
              <a:rPr lang="en-GB" dirty="0" smtClean="0">
                <a:latin typeface="Comic Sans MS" panose="030F0702030302020204" pitchFamily="66" charset="0"/>
              </a:rPr>
              <a:t>		: </a:t>
            </a:r>
            <a:r>
              <a:rPr lang="en-GB" dirty="0" err="1" smtClean="0">
                <a:latin typeface="Comic Sans MS" panose="030F0702030302020204" pitchFamily="66" charset="0"/>
              </a:rPr>
              <a:t>Malpura</a:t>
            </a:r>
            <a:r>
              <a:rPr lang="en-GB" dirty="0" smtClean="0">
                <a:latin typeface="Comic Sans MS" panose="030F0702030302020204" pitchFamily="66" charset="0"/>
              </a:rPr>
              <a:t> &amp; </a:t>
            </a:r>
            <a:r>
              <a:rPr lang="en-GB" dirty="0" err="1" smtClean="0">
                <a:latin typeface="Comic Sans MS" panose="030F0702030302020204" pitchFamily="66" charset="0"/>
              </a:rPr>
              <a:t>Sonadi</a:t>
            </a:r>
            <a:r>
              <a:rPr lang="en-GB" dirty="0" smtClean="0">
                <a:latin typeface="Comic Sans MS" panose="030F0702030302020204" pitchFamily="66" charset="0"/>
              </a:rPr>
              <a:t> x Dorset &amp; Suffolk</a:t>
            </a:r>
          </a:p>
          <a:p>
            <a:pPr marL="514350" indent="-514350">
              <a:buAutoNum type="alphaLcParenR" startAt="4"/>
            </a:pPr>
            <a:r>
              <a:rPr lang="en-GB" dirty="0" smtClean="0">
                <a:latin typeface="Comic Sans MS" panose="030F0702030302020204" pitchFamily="66" charset="0"/>
              </a:rPr>
              <a:t>Fur/Pelt Production</a:t>
            </a:r>
          </a:p>
          <a:p>
            <a:pPr marL="571500" indent="-571500">
              <a:buAutoNum type="romanLcParenR"/>
            </a:pPr>
            <a:r>
              <a:rPr lang="en-GB" dirty="0" smtClean="0">
                <a:latin typeface="Comic Sans MS" panose="030F0702030302020204" pitchFamily="66" charset="0"/>
              </a:rPr>
              <a:t>Indian karakul 	: Marwari, </a:t>
            </a:r>
            <a:r>
              <a:rPr lang="en-GB" dirty="0" err="1" smtClean="0">
                <a:latin typeface="Comic Sans MS" panose="030F0702030302020204" pitchFamily="66" charset="0"/>
              </a:rPr>
              <a:t>Malpura</a:t>
            </a:r>
            <a:r>
              <a:rPr lang="en-GB" dirty="0" smtClean="0">
                <a:latin typeface="Comic Sans MS" panose="030F0702030302020204" pitchFamily="66" charset="0"/>
              </a:rPr>
              <a:t> &amp; </a:t>
            </a:r>
            <a:r>
              <a:rPr lang="en-GB" dirty="0" err="1" smtClean="0">
                <a:latin typeface="Comic Sans MS" panose="030F0702030302020204" pitchFamily="66" charset="0"/>
              </a:rPr>
              <a:t>Sonadi</a:t>
            </a:r>
            <a:r>
              <a:rPr lang="en-GB" dirty="0" smtClean="0">
                <a:latin typeface="Comic Sans MS" panose="030F0702030302020204" pitchFamily="66" charset="0"/>
              </a:rPr>
              <a:t> x Russian 				  Karakul  </a:t>
            </a:r>
          </a:p>
          <a:p>
            <a:pPr marL="0" indent="0">
              <a:buNone/>
            </a:pPr>
            <a:r>
              <a:rPr lang="en-GB" dirty="0" smtClean="0">
                <a:latin typeface="Comic Sans MS" panose="030F0702030302020204" pitchFamily="66" charset="0"/>
              </a:rPr>
              <a:t>II. Crossbreeding with exotic breeds of goat:</a:t>
            </a:r>
          </a:p>
          <a:p>
            <a:pPr marL="0" indent="0">
              <a:buNone/>
            </a:pPr>
            <a:r>
              <a:rPr lang="en-GB" dirty="0">
                <a:latin typeface="Comic Sans MS" panose="030F0702030302020204" pitchFamily="66" charset="0"/>
              </a:rPr>
              <a:t>	</a:t>
            </a:r>
            <a:r>
              <a:rPr lang="en-GB" dirty="0" smtClean="0">
                <a:latin typeface="Comic Sans MS" panose="030F0702030302020204" pitchFamily="66" charset="0"/>
              </a:rPr>
              <a:t>Following three exotic dairy breeds of goat were used for crossbreeding with indigenous breeds in the past for development of new breeds but efforts were not successful. </a:t>
            </a:r>
          </a:p>
          <a:p>
            <a:pPr marL="571500" indent="-571500">
              <a:buAutoNum type="romanLcParenR"/>
            </a:pPr>
            <a:r>
              <a:rPr lang="en-GB" dirty="0" smtClean="0">
                <a:latin typeface="Comic Sans MS" panose="030F0702030302020204" pitchFamily="66" charset="0"/>
              </a:rPr>
              <a:t>Alpine , (ii) </a:t>
            </a:r>
            <a:r>
              <a:rPr lang="en-GB" dirty="0" err="1" smtClean="0">
                <a:latin typeface="Comic Sans MS" panose="030F0702030302020204" pitchFamily="66" charset="0"/>
              </a:rPr>
              <a:t>saanen</a:t>
            </a:r>
            <a:r>
              <a:rPr lang="en-GB" dirty="0" smtClean="0">
                <a:latin typeface="Comic Sans MS" panose="030F0702030302020204" pitchFamily="66" charset="0"/>
              </a:rPr>
              <a:t> &amp; (iii) </a:t>
            </a:r>
            <a:r>
              <a:rPr lang="en-GB" dirty="0" err="1" smtClean="0">
                <a:latin typeface="Comic Sans MS" panose="030F0702030302020204" pitchFamily="66" charset="0"/>
              </a:rPr>
              <a:t>Toggenberg</a:t>
            </a:r>
            <a:endParaRPr lang="en-GB" dirty="0" smtClean="0">
              <a:latin typeface="Comic Sans MS" panose="030F0702030302020204" pitchFamily="66" charset="0"/>
            </a:endParaRPr>
          </a:p>
          <a:p>
            <a:pPr marL="0" indent="0">
              <a:buNone/>
            </a:pPr>
            <a:endParaRPr lang="en-IN" dirty="0">
              <a:latin typeface="Comic Sans MS" panose="030F0702030302020204" pitchFamily="66" charset="0"/>
            </a:endParaRPr>
          </a:p>
        </p:txBody>
      </p:sp>
    </p:spTree>
    <p:extLst>
      <p:ext uri="{BB962C8B-B14F-4D97-AF65-F5344CB8AC3E}">
        <p14:creationId xmlns:p14="http://schemas.microsoft.com/office/powerpoint/2010/main" val="1234705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0914"/>
            <a:ext cx="10515600" cy="5965372"/>
          </a:xfrm>
        </p:spPr>
        <p:txBody>
          <a:bodyPr>
            <a:normAutofit fontScale="92500"/>
          </a:bodyPr>
          <a:lstStyle/>
          <a:p>
            <a:pPr marL="0" indent="0" algn="just">
              <a:spcBef>
                <a:spcPts val="1200"/>
              </a:spcBef>
              <a:spcAft>
                <a:spcPts val="600"/>
              </a:spcAft>
              <a:buNone/>
            </a:pPr>
            <a:r>
              <a:rPr lang="en-GB" dirty="0" smtClean="0">
                <a:latin typeface="Comic Sans MS" panose="030F0702030302020204" pitchFamily="66" charset="0"/>
              </a:rPr>
              <a:t>ii) Experiment for crossbreeding of Black Bengal with </a:t>
            </a:r>
            <a:r>
              <a:rPr lang="en-GB" dirty="0" err="1" smtClean="0">
                <a:latin typeface="Comic Sans MS" panose="030F0702030302020204" pitchFamily="66" charset="0"/>
              </a:rPr>
              <a:t>Jamunapari</a:t>
            </a:r>
            <a:r>
              <a:rPr lang="en-GB" dirty="0" smtClean="0">
                <a:latin typeface="Comic Sans MS" panose="030F0702030302020204" pitchFamily="66" charset="0"/>
              </a:rPr>
              <a:t>, </a:t>
            </a:r>
            <a:r>
              <a:rPr lang="en-GB" dirty="0" err="1" smtClean="0">
                <a:latin typeface="Comic Sans MS" panose="030F0702030302020204" pitchFamily="66" charset="0"/>
              </a:rPr>
              <a:t>Beetal</a:t>
            </a:r>
            <a:r>
              <a:rPr lang="en-GB" dirty="0" smtClean="0">
                <a:latin typeface="Comic Sans MS" panose="030F0702030302020204" pitchFamily="66" charset="0"/>
              </a:rPr>
              <a:t>, </a:t>
            </a:r>
            <a:r>
              <a:rPr lang="en-GB" dirty="0" err="1" smtClean="0">
                <a:latin typeface="Comic Sans MS" panose="030F0702030302020204" pitchFamily="66" charset="0"/>
              </a:rPr>
              <a:t>Barbari</a:t>
            </a:r>
            <a:r>
              <a:rPr lang="en-GB" dirty="0" smtClean="0">
                <a:latin typeface="Comic Sans MS" panose="030F0702030302020204" pitchFamily="66" charset="0"/>
              </a:rPr>
              <a:t> and </a:t>
            </a:r>
            <a:r>
              <a:rPr lang="en-GB" dirty="0" err="1" smtClean="0">
                <a:latin typeface="Comic Sans MS" panose="030F0702030302020204" pitchFamily="66" charset="0"/>
              </a:rPr>
              <a:t>Sirohi</a:t>
            </a:r>
            <a:r>
              <a:rPr lang="en-GB" dirty="0" smtClean="0">
                <a:latin typeface="Comic Sans MS" panose="030F0702030302020204" pitchFamily="66" charset="0"/>
              </a:rPr>
              <a:t> is going on at different place in the country to increase the size of Black Bengal. </a:t>
            </a:r>
            <a:endParaRPr lang="en-GB" dirty="0">
              <a:latin typeface="Comic Sans MS" panose="030F0702030302020204" pitchFamily="66" charset="0"/>
            </a:endParaRPr>
          </a:p>
          <a:p>
            <a:pPr marL="0" indent="0" algn="just">
              <a:spcBef>
                <a:spcPts val="1200"/>
              </a:spcBef>
              <a:spcAft>
                <a:spcPts val="600"/>
              </a:spcAft>
              <a:buNone/>
            </a:pPr>
            <a:r>
              <a:rPr lang="en-GB" b="1" smtClean="0">
                <a:latin typeface="Comic Sans MS" panose="030F0702030302020204" pitchFamily="66" charset="0"/>
              </a:rPr>
              <a:t>4</a:t>
            </a:r>
            <a:r>
              <a:rPr lang="en-GB" b="1" dirty="0" smtClean="0">
                <a:latin typeface="Comic Sans MS" panose="030F0702030302020204" pitchFamily="66" charset="0"/>
              </a:rPr>
              <a:t>. Breeding Policy for Pig:</a:t>
            </a:r>
          </a:p>
          <a:p>
            <a:pPr marL="571500" indent="-571500" algn="just">
              <a:spcBef>
                <a:spcPts val="1200"/>
              </a:spcBef>
              <a:spcAft>
                <a:spcPts val="600"/>
              </a:spcAft>
              <a:buAutoNum type="romanLcParenR"/>
            </a:pPr>
            <a:r>
              <a:rPr lang="en-GB" dirty="0" smtClean="0">
                <a:latin typeface="Comic Sans MS" panose="030F0702030302020204" pitchFamily="66" charset="0"/>
              </a:rPr>
              <a:t>Crossbreeding of desi pig or hog with exotic breeds like Large White Yorkshire, Middle White Yorkshire, Berkshire, Hampshire, Landrace, Tamworth etc. is the only breeding policy of pig. One pig breed namely, T&amp;D has been developed at Ranchi Veterinary College, Ranchi by crossing between Tamworth and Desi pigs.</a:t>
            </a:r>
          </a:p>
          <a:p>
            <a:pPr marL="571500" indent="-571500" algn="just">
              <a:spcBef>
                <a:spcPts val="1200"/>
              </a:spcBef>
              <a:spcAft>
                <a:spcPts val="600"/>
              </a:spcAft>
              <a:buAutoNum type="romanLcParenR"/>
            </a:pPr>
            <a:r>
              <a:rPr lang="en-GB" dirty="0" smtClean="0">
                <a:latin typeface="Comic Sans MS" panose="030F0702030302020204" pitchFamily="66" charset="0"/>
              </a:rPr>
              <a:t>Very recently some indigenous breeds like </a:t>
            </a:r>
            <a:r>
              <a:rPr lang="en-GB" dirty="0" err="1" smtClean="0">
                <a:latin typeface="Comic Sans MS" panose="030F0702030302020204" pitchFamily="66" charset="0"/>
              </a:rPr>
              <a:t>Ghoomru</a:t>
            </a:r>
            <a:r>
              <a:rPr lang="en-GB" dirty="0" smtClean="0">
                <a:latin typeface="Comic Sans MS" panose="030F0702030302020204" pitchFamily="66" charset="0"/>
              </a:rPr>
              <a:t>, </a:t>
            </a:r>
            <a:r>
              <a:rPr lang="en-GB" dirty="0" err="1" smtClean="0">
                <a:latin typeface="Comic Sans MS" panose="030F0702030302020204" pitchFamily="66" charset="0"/>
              </a:rPr>
              <a:t>Ankamali</a:t>
            </a:r>
            <a:r>
              <a:rPr lang="en-GB" dirty="0" smtClean="0">
                <a:latin typeface="Comic Sans MS" panose="030F0702030302020204" pitchFamily="66" charset="0"/>
              </a:rPr>
              <a:t> and </a:t>
            </a:r>
            <a:r>
              <a:rPr lang="en-GB" dirty="0" err="1" smtClean="0">
                <a:latin typeface="Comic Sans MS" panose="030F0702030302020204" pitchFamily="66" charset="0"/>
              </a:rPr>
              <a:t>Ghori</a:t>
            </a:r>
            <a:r>
              <a:rPr lang="en-GB" dirty="0" smtClean="0">
                <a:latin typeface="Comic Sans MS" panose="030F0702030302020204" pitchFamily="66" charset="0"/>
              </a:rPr>
              <a:t> have been identified, documented and registered by NBAGR, </a:t>
            </a:r>
            <a:r>
              <a:rPr lang="en-GB" dirty="0" err="1" smtClean="0">
                <a:latin typeface="Comic Sans MS" panose="030F0702030302020204" pitchFamily="66" charset="0"/>
              </a:rPr>
              <a:t>Karnal</a:t>
            </a:r>
            <a:r>
              <a:rPr lang="en-GB" dirty="0" smtClean="0">
                <a:latin typeface="Comic Sans MS" panose="030F0702030302020204" pitchFamily="66" charset="0"/>
              </a:rPr>
              <a:t> as a breed. Hence, selective breeding is to be conducted in their home tract for genetic improvement.</a:t>
            </a:r>
          </a:p>
          <a:p>
            <a:pPr marL="0" indent="0">
              <a:buNone/>
            </a:pPr>
            <a:endParaRPr lang="en-GB" dirty="0" smtClean="0">
              <a:latin typeface="Comic Sans MS" panose="030F0702030302020204" pitchFamily="66" charset="0"/>
            </a:endParaRPr>
          </a:p>
          <a:p>
            <a:pPr marL="0" indent="0">
              <a:buNone/>
            </a:pPr>
            <a:endParaRPr lang="en-IN" dirty="0">
              <a:latin typeface="Comic Sans MS" panose="030F0702030302020204" pitchFamily="66" charset="0"/>
            </a:endParaRPr>
          </a:p>
        </p:txBody>
      </p:sp>
    </p:spTree>
    <p:extLst>
      <p:ext uri="{BB962C8B-B14F-4D97-AF65-F5344CB8AC3E}">
        <p14:creationId xmlns:p14="http://schemas.microsoft.com/office/powerpoint/2010/main" val="377001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9901"/>
            <a:ext cx="10515600" cy="4940299"/>
          </a:xfrm>
        </p:spPr>
        <p:txBody>
          <a:bodyPr/>
          <a:lstStyle/>
          <a:p>
            <a:pPr marL="0" indent="0" algn="ctr">
              <a:buNone/>
            </a:pPr>
            <a:endParaRPr lang="en-IN" sz="8000" b="1" dirty="0" smtClean="0">
              <a:latin typeface="Comic Sans MS" panose="030F0702030302020204" pitchFamily="66" charset="0"/>
            </a:endParaRPr>
          </a:p>
          <a:p>
            <a:pPr marL="0" indent="0" algn="ctr">
              <a:buNone/>
            </a:pPr>
            <a:r>
              <a:rPr lang="en-IN" sz="8000" b="1" dirty="0" smtClean="0">
                <a:solidFill>
                  <a:srgbClr val="00B050"/>
                </a:solidFill>
                <a:latin typeface="Comic Sans MS" panose="030F0702030302020204" pitchFamily="66" charset="0"/>
              </a:rPr>
              <a:t>THANK	YOU</a:t>
            </a:r>
            <a:endParaRPr lang="en-IN"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470286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algn="just">
              <a:spcBef>
                <a:spcPts val="1200"/>
              </a:spcBef>
              <a:spcAft>
                <a:spcPts val="1200"/>
              </a:spcAft>
            </a:pPr>
            <a:r>
              <a:rPr lang="en-IN" sz="3200" dirty="0" smtClean="0">
                <a:latin typeface="Comic Sans MS" panose="030F0702030302020204" pitchFamily="66" charset="0"/>
              </a:rPr>
              <a:t> The large spectrum of cattle and buffalo breeds with vast population and widely distributed in diverse agro-ecological regions of the country and possessed in </a:t>
            </a:r>
            <a:r>
              <a:rPr lang="en-IN" sz="3200" dirty="0" smtClean="0">
                <a:solidFill>
                  <a:srgbClr val="FF0000"/>
                </a:solidFill>
                <a:latin typeface="Comic Sans MS" panose="030F0702030302020204" pitchFamily="66" charset="0"/>
              </a:rPr>
              <a:t>small herd size</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1-2 animals</a:t>
            </a:r>
            <a:r>
              <a:rPr lang="en-IN" sz="3200" dirty="0" smtClean="0">
                <a:latin typeface="Comic Sans MS" panose="030F0702030302020204" pitchFamily="66" charset="0"/>
              </a:rPr>
              <a:t>) largely by small, marginal and landless farmers of different socio- economic levels cannot have a uniform cattle and buffalo breeding policy.</a:t>
            </a:r>
          </a:p>
          <a:p>
            <a:pPr algn="just">
              <a:spcBef>
                <a:spcPts val="1200"/>
              </a:spcBef>
              <a:spcAft>
                <a:spcPts val="1200"/>
              </a:spcAft>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0070C0"/>
                </a:solidFill>
                <a:latin typeface="Comic Sans MS" panose="030F0702030302020204" pitchFamily="66" charset="0"/>
              </a:rPr>
              <a:t>Government of India</a:t>
            </a:r>
            <a:r>
              <a:rPr lang="en-IN" sz="3200" dirty="0" smtClean="0">
                <a:latin typeface="Comic Sans MS" panose="030F0702030302020204" pitchFamily="66" charset="0"/>
              </a:rPr>
              <a:t> on the recommendation of </a:t>
            </a:r>
            <a:r>
              <a:rPr lang="en-IN" sz="3200" dirty="0" smtClean="0">
                <a:solidFill>
                  <a:srgbClr val="FF0000"/>
                </a:solidFill>
                <a:latin typeface="Comic Sans MS" panose="030F0702030302020204" pitchFamily="66" charset="0"/>
              </a:rPr>
              <a:t>National Commission of Agriculture</a:t>
            </a:r>
            <a:r>
              <a:rPr lang="en-IN" sz="3200" dirty="0" smtClean="0">
                <a:latin typeface="Comic Sans MS" panose="030F0702030302020204" pitchFamily="66" charset="0"/>
              </a:rPr>
              <a:t> as well as subsequent expert panels constituted by it, has laid down the following broad guidelines of </a:t>
            </a:r>
            <a:r>
              <a:rPr lang="en-IN" sz="3200" dirty="0" smtClean="0">
                <a:solidFill>
                  <a:srgbClr val="C00000"/>
                </a:solidFill>
                <a:latin typeface="Comic Sans MS" panose="030F0702030302020204" pitchFamily="66" charset="0"/>
              </a:rPr>
              <a:t>breeding policy for bovines</a:t>
            </a:r>
            <a:r>
              <a:rPr lang="en-IN" sz="3200" dirty="0" smtClean="0">
                <a:latin typeface="Comic Sans MS" panose="030F0702030302020204" pitchFamily="66" charset="0"/>
              </a:rPr>
              <a:t>. </a:t>
            </a:r>
            <a:endParaRPr lang="en-IN" sz="3200" dirty="0">
              <a:latin typeface="Comic Sans MS" panose="030F0702030302020204" pitchFamily="66" charset="0"/>
            </a:endParaRPr>
          </a:p>
        </p:txBody>
      </p:sp>
    </p:spTree>
    <p:extLst>
      <p:ext uri="{BB962C8B-B14F-4D97-AF65-F5344CB8AC3E}">
        <p14:creationId xmlns:p14="http://schemas.microsoft.com/office/powerpoint/2010/main" val="962688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745" y="443345"/>
            <a:ext cx="10584873" cy="5986484"/>
          </a:xfrm>
        </p:spPr>
        <p:txBody>
          <a:bodyPr>
            <a:normAutofit/>
          </a:bodyPr>
          <a:lstStyle/>
          <a:p>
            <a:pPr marL="0" indent="0">
              <a:buNone/>
            </a:pPr>
            <a:r>
              <a:rPr lang="en-IN" sz="3200" dirty="0" smtClean="0">
                <a:latin typeface="Comic Sans MS" panose="030F0702030302020204" pitchFamily="66" charset="0"/>
              </a:rPr>
              <a:t>(A) </a:t>
            </a:r>
            <a:r>
              <a:rPr lang="en-IN" sz="3200" b="1" dirty="0" smtClean="0">
                <a:solidFill>
                  <a:srgbClr val="C00000"/>
                </a:solidFill>
                <a:latin typeface="Comic Sans MS" panose="030F0702030302020204" pitchFamily="66" charset="0"/>
              </a:rPr>
              <a:t>Breeding policy for cattle:</a:t>
            </a:r>
          </a:p>
          <a:p>
            <a:pPr marL="0" indent="0" algn="just">
              <a:buNone/>
            </a:pPr>
            <a:r>
              <a:rPr lang="en-IN" sz="3200" dirty="0" smtClean="0">
                <a:latin typeface="Comic Sans MS" panose="030F0702030302020204" pitchFamily="66" charset="0"/>
              </a:rPr>
              <a:t>Following policies have been recommended for genetic  improvement of cattle:</a:t>
            </a:r>
          </a:p>
          <a:p>
            <a:pPr marL="514350" indent="-514350" algn="just">
              <a:spcBef>
                <a:spcPts val="1200"/>
              </a:spcBef>
              <a:spcAft>
                <a:spcPts val="600"/>
              </a:spcAft>
              <a:buAutoNum type="arabicPeriod"/>
            </a:pPr>
            <a:r>
              <a:rPr lang="en-IN" sz="3200" dirty="0" smtClean="0">
                <a:solidFill>
                  <a:srgbClr val="FF0066"/>
                </a:solidFill>
                <a:latin typeface="Comic Sans MS" panose="030F0702030302020204" pitchFamily="66" charset="0"/>
              </a:rPr>
              <a:t>Improvement of non-descript cows by Grading up with indigenous superior dairy breeds in remote village areas.</a:t>
            </a:r>
          </a:p>
          <a:p>
            <a:pPr marL="0" indent="0" algn="just">
              <a:spcBef>
                <a:spcPts val="1200"/>
              </a:spcBef>
              <a:spcAft>
                <a:spcPts val="600"/>
              </a:spcAft>
              <a:buNone/>
            </a:pPr>
            <a:r>
              <a:rPr lang="en-IN" sz="3200" dirty="0" smtClean="0">
                <a:latin typeface="Comic Sans MS" panose="030F0702030302020204" pitchFamily="66" charset="0"/>
              </a:rPr>
              <a:t>2. </a:t>
            </a:r>
            <a:r>
              <a:rPr lang="en-IN" sz="3200" dirty="0" smtClean="0">
                <a:solidFill>
                  <a:srgbClr val="7030A0"/>
                </a:solidFill>
                <a:latin typeface="Comic Sans MS" panose="030F0702030302020204" pitchFamily="66" charset="0"/>
              </a:rPr>
              <a:t>Improvement of non-descript zebu cows by crossbreeding with high yielding exotic breeds.</a:t>
            </a:r>
          </a:p>
          <a:p>
            <a:pPr marL="0" indent="0" algn="just">
              <a:spcBef>
                <a:spcPts val="1200"/>
              </a:spcBef>
              <a:spcAft>
                <a:spcPts val="600"/>
              </a:spcAft>
              <a:buNone/>
            </a:pPr>
            <a:r>
              <a:rPr lang="en-IN" sz="3200" dirty="0" smtClean="0">
                <a:latin typeface="Comic Sans MS" panose="030F0702030302020204" pitchFamily="66" charset="0"/>
              </a:rPr>
              <a:t>3. </a:t>
            </a:r>
            <a:r>
              <a:rPr lang="en-IN" sz="3200" dirty="0" smtClean="0">
                <a:solidFill>
                  <a:srgbClr val="002060"/>
                </a:solidFill>
                <a:latin typeface="Comic Sans MS" panose="030F0702030302020204" pitchFamily="66" charset="0"/>
              </a:rPr>
              <a:t>Improvement of indigenous zebu cattle breeds by selective breeding in the original breeding tract of the breeds.</a:t>
            </a:r>
            <a:r>
              <a:rPr lang="en-IN" sz="3200" dirty="0" smtClean="0">
                <a:latin typeface="Comic Sans MS" panose="030F0702030302020204" pitchFamily="66" charset="0"/>
              </a:rPr>
              <a:t> </a:t>
            </a:r>
            <a:endParaRPr lang="en-IN" sz="3200" dirty="0">
              <a:latin typeface="Comic Sans MS" panose="030F0702030302020204" pitchFamily="66" charset="0"/>
            </a:endParaRPr>
          </a:p>
        </p:txBody>
      </p:sp>
    </p:spTree>
    <p:extLst>
      <p:ext uri="{BB962C8B-B14F-4D97-AF65-F5344CB8AC3E}">
        <p14:creationId xmlns:p14="http://schemas.microsoft.com/office/powerpoint/2010/main" val="833227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1"/>
            <a:ext cx="10515600" cy="6026726"/>
          </a:xfrm>
        </p:spPr>
        <p:txBody>
          <a:bodyPr>
            <a:normAutofit fontScale="92500"/>
          </a:bodyPr>
          <a:lstStyle/>
          <a:p>
            <a:pPr marL="0" indent="0" algn="just">
              <a:spcBef>
                <a:spcPts val="1200"/>
              </a:spcBef>
              <a:spcAft>
                <a:spcPts val="600"/>
              </a:spcAft>
              <a:buNone/>
            </a:pPr>
            <a:r>
              <a:rPr lang="en-IN" dirty="0" smtClean="0">
                <a:latin typeface="Comic Sans MS" panose="030F0702030302020204" pitchFamily="66" charset="0"/>
              </a:rPr>
              <a:t>1. </a:t>
            </a:r>
            <a:r>
              <a:rPr lang="en-IN" sz="3000" b="1" dirty="0">
                <a:solidFill>
                  <a:srgbClr val="FF0000"/>
                </a:solidFill>
                <a:latin typeface="Comic Sans MS" panose="030F0702030302020204" pitchFamily="66" charset="0"/>
              </a:rPr>
              <a:t>Improvement of non-descript cow by Grading up</a:t>
            </a:r>
            <a:r>
              <a:rPr lang="en-IN" sz="3000" dirty="0">
                <a:latin typeface="Comic Sans MS" panose="030F0702030302020204" pitchFamily="66" charset="0"/>
              </a:rPr>
              <a:t> </a:t>
            </a:r>
            <a:r>
              <a:rPr lang="en-IN" sz="3000" b="1" dirty="0">
                <a:latin typeface="Comic Sans MS" panose="030F0702030302020204" pitchFamily="66" charset="0"/>
              </a:rPr>
              <a:t>with </a:t>
            </a:r>
            <a:r>
              <a:rPr lang="en-IN" sz="3000" b="1" dirty="0" smtClean="0">
                <a:latin typeface="Comic Sans MS" panose="030F0702030302020204" pitchFamily="66" charset="0"/>
              </a:rPr>
              <a:t>superior indigenous breeds</a:t>
            </a:r>
            <a:r>
              <a:rPr lang="en-IN" sz="3000" dirty="0" smtClean="0">
                <a:latin typeface="Comic Sans MS" panose="030F0702030302020204" pitchFamily="66" charset="0"/>
              </a:rPr>
              <a:t>:</a:t>
            </a:r>
          </a:p>
          <a:p>
            <a:pPr algn="just">
              <a:spcBef>
                <a:spcPts val="1200"/>
              </a:spcBef>
              <a:spcAft>
                <a:spcPts val="600"/>
              </a:spcAft>
            </a:pPr>
            <a:r>
              <a:rPr lang="en-IN" sz="3000" dirty="0">
                <a:latin typeface="Comic Sans MS" panose="030F0702030302020204" pitchFamily="66" charset="0"/>
              </a:rPr>
              <a:t> </a:t>
            </a:r>
            <a:r>
              <a:rPr lang="en-IN" sz="3000" dirty="0" smtClean="0">
                <a:latin typeface="Comic Sans MS" panose="030F0702030302020204" pitchFamily="66" charset="0"/>
              </a:rPr>
              <a:t>The low producing, local </a:t>
            </a:r>
            <a:r>
              <a:rPr lang="en-IN" sz="3000" dirty="0" smtClean="0">
                <a:solidFill>
                  <a:srgbClr val="0070C0"/>
                </a:solidFill>
                <a:latin typeface="Comic Sans MS" panose="030F0702030302020204" pitchFamily="66" charset="0"/>
              </a:rPr>
              <a:t>non-descript cattle</a:t>
            </a:r>
            <a:r>
              <a:rPr lang="en-IN" sz="3000" dirty="0" smtClean="0">
                <a:latin typeface="Comic Sans MS" panose="030F0702030302020204" pitchFamily="66" charset="0"/>
              </a:rPr>
              <a:t> constituting </a:t>
            </a:r>
            <a:r>
              <a:rPr lang="en-IN" sz="3000" dirty="0" smtClean="0">
                <a:solidFill>
                  <a:srgbClr val="FF0066"/>
                </a:solidFill>
                <a:latin typeface="Comic Sans MS" panose="030F0702030302020204" pitchFamily="66" charset="0"/>
              </a:rPr>
              <a:t>more than 75% </a:t>
            </a:r>
            <a:r>
              <a:rPr lang="en-IN" sz="3000" dirty="0" smtClean="0">
                <a:latin typeface="Comic Sans MS" panose="030F0702030302020204" pitchFamily="66" charset="0"/>
              </a:rPr>
              <a:t>of the </a:t>
            </a:r>
            <a:r>
              <a:rPr lang="en-IN" sz="3000" dirty="0" smtClean="0">
                <a:solidFill>
                  <a:srgbClr val="7030A0"/>
                </a:solidFill>
                <a:latin typeface="Comic Sans MS" panose="030F0702030302020204" pitchFamily="66" charset="0"/>
              </a:rPr>
              <a:t>total cattle population </a:t>
            </a:r>
            <a:r>
              <a:rPr lang="en-IN" sz="3000" dirty="0" smtClean="0">
                <a:latin typeface="Comic Sans MS" panose="030F0702030302020204" pitchFamily="66" charset="0"/>
              </a:rPr>
              <a:t>in the country is the target population to be improved.</a:t>
            </a:r>
          </a:p>
          <a:p>
            <a:pPr algn="just">
              <a:spcBef>
                <a:spcPts val="1200"/>
              </a:spcBef>
              <a:spcAft>
                <a:spcPts val="600"/>
              </a:spcAft>
            </a:pPr>
            <a:r>
              <a:rPr lang="en-IN" sz="3000" dirty="0">
                <a:latin typeface="Comic Sans MS" panose="030F0702030302020204" pitchFamily="66" charset="0"/>
              </a:rPr>
              <a:t> </a:t>
            </a:r>
            <a:r>
              <a:rPr lang="en-IN" sz="3000" dirty="0" smtClean="0">
                <a:latin typeface="Comic Sans MS" panose="030F0702030302020204" pitchFamily="66" charset="0"/>
              </a:rPr>
              <a:t>Grading up programme will be implemented in the remote village area because of following factors:</a:t>
            </a:r>
          </a:p>
          <a:p>
            <a:pPr marL="1028700" lvl="1" indent="-571500" algn="just">
              <a:spcBef>
                <a:spcPts val="1200"/>
              </a:spcBef>
              <a:spcAft>
                <a:spcPts val="600"/>
              </a:spcAft>
              <a:buFont typeface="+mj-lt"/>
              <a:buAutoNum type="romanLcPeriod"/>
            </a:pPr>
            <a:r>
              <a:rPr lang="en-IN" sz="2600" dirty="0" smtClean="0">
                <a:solidFill>
                  <a:srgbClr val="7030A0"/>
                </a:solidFill>
                <a:latin typeface="Comic Sans MS" panose="030F0702030302020204" pitchFamily="66" charset="0"/>
              </a:rPr>
              <a:t>feed and fodder resources are not available in sufficient quantity</a:t>
            </a:r>
            <a:r>
              <a:rPr lang="en-IN" sz="2600" dirty="0" smtClean="0">
                <a:latin typeface="Comic Sans MS" panose="030F0702030302020204" pitchFamily="66" charset="0"/>
              </a:rPr>
              <a:t>, </a:t>
            </a:r>
          </a:p>
          <a:p>
            <a:pPr marL="1028700" lvl="1" indent="-571500" algn="just">
              <a:spcBef>
                <a:spcPts val="1200"/>
              </a:spcBef>
              <a:spcAft>
                <a:spcPts val="600"/>
              </a:spcAft>
              <a:buFont typeface="+mj-lt"/>
              <a:buAutoNum type="romanLcPeriod"/>
            </a:pPr>
            <a:r>
              <a:rPr lang="en-IN" sz="2600" dirty="0" smtClean="0">
                <a:latin typeface="Comic Sans MS" panose="030F0702030302020204" pitchFamily="66" charset="0"/>
              </a:rPr>
              <a:t>the </a:t>
            </a:r>
            <a:r>
              <a:rPr lang="en-IN" sz="2600" dirty="0" smtClean="0">
                <a:solidFill>
                  <a:srgbClr val="00B050"/>
                </a:solidFill>
                <a:latin typeface="Comic Sans MS" panose="030F0702030302020204" pitchFamily="66" charset="0"/>
              </a:rPr>
              <a:t>farmers are not resourceful</a:t>
            </a:r>
          </a:p>
          <a:p>
            <a:pPr marL="1028700" lvl="1" indent="-571500" algn="just">
              <a:spcBef>
                <a:spcPts val="1200"/>
              </a:spcBef>
              <a:spcAft>
                <a:spcPts val="600"/>
              </a:spcAft>
              <a:buFont typeface="+mj-lt"/>
              <a:buAutoNum type="romanLcPeriod"/>
            </a:pPr>
            <a:r>
              <a:rPr lang="en-IN" sz="2600" dirty="0" smtClean="0">
                <a:solidFill>
                  <a:srgbClr val="7030A0"/>
                </a:solidFill>
                <a:latin typeface="Comic Sans MS" panose="030F0702030302020204" pitchFamily="66" charset="0"/>
              </a:rPr>
              <a:t>lacking in infrastructure</a:t>
            </a:r>
            <a:r>
              <a:rPr lang="en-IN" sz="2600" dirty="0" smtClean="0">
                <a:latin typeface="Comic Sans MS" panose="030F0702030302020204" pitchFamily="66" charset="0"/>
              </a:rPr>
              <a:t> development facilities, </a:t>
            </a:r>
          </a:p>
          <a:p>
            <a:pPr marL="1028700" lvl="1" indent="-571500" algn="just">
              <a:spcBef>
                <a:spcPts val="1200"/>
              </a:spcBef>
              <a:spcAft>
                <a:spcPts val="600"/>
              </a:spcAft>
              <a:buFont typeface="+mj-lt"/>
              <a:buAutoNum type="romanLcPeriod"/>
            </a:pPr>
            <a:r>
              <a:rPr lang="en-IN" sz="2600" dirty="0" smtClean="0">
                <a:solidFill>
                  <a:srgbClr val="0070C0"/>
                </a:solidFill>
                <a:latin typeface="Comic Sans MS" panose="030F0702030302020204" pitchFamily="66" charset="0"/>
              </a:rPr>
              <a:t>poor marketing of milk and milk products</a:t>
            </a:r>
            <a:r>
              <a:rPr lang="en-IN" sz="2600" dirty="0" smtClean="0">
                <a:latin typeface="Comic Sans MS" panose="030F0702030302020204" pitchFamily="66" charset="0"/>
              </a:rPr>
              <a:t> </a:t>
            </a:r>
            <a:endParaRPr lang="en-IN" sz="2600" dirty="0">
              <a:latin typeface="Comic Sans MS" panose="030F0702030302020204" pitchFamily="66" charset="0"/>
            </a:endParaRPr>
          </a:p>
          <a:p>
            <a:pPr marL="457200" lvl="1" indent="0" algn="just">
              <a:spcBef>
                <a:spcPts val="1200"/>
              </a:spcBef>
              <a:spcAft>
                <a:spcPts val="600"/>
              </a:spcAft>
              <a:buNone/>
            </a:pPr>
            <a:endParaRPr lang="en-IN" sz="2600" dirty="0" smtClean="0">
              <a:latin typeface="Comic Sans MS" panose="030F0702030302020204" pitchFamily="66" charset="0"/>
            </a:endParaRPr>
          </a:p>
          <a:p>
            <a:pPr marL="0" indent="0" algn="just">
              <a:spcBef>
                <a:spcPts val="1200"/>
              </a:spcBef>
              <a:spcAft>
                <a:spcPts val="600"/>
              </a:spcAft>
              <a:buNone/>
            </a:pPr>
            <a:endParaRPr lang="en-IN" dirty="0">
              <a:latin typeface="Comic Sans MS" panose="030F0702030302020204" pitchFamily="66" charset="0"/>
            </a:endParaRPr>
          </a:p>
        </p:txBody>
      </p:sp>
    </p:spTree>
    <p:extLst>
      <p:ext uri="{BB962C8B-B14F-4D97-AF65-F5344CB8AC3E}">
        <p14:creationId xmlns:p14="http://schemas.microsoft.com/office/powerpoint/2010/main" val="251800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6901"/>
            <a:ext cx="10515600" cy="5760356"/>
          </a:xfrm>
        </p:spPr>
        <p:txBody>
          <a:bodyPr>
            <a:normAutofit/>
          </a:bodyPr>
          <a:lstStyle/>
          <a:p>
            <a:pPr algn="just">
              <a:spcBef>
                <a:spcPts val="1200"/>
              </a:spcBef>
              <a:spcAft>
                <a:spcPts val="1200"/>
              </a:spcAft>
            </a:pPr>
            <a:r>
              <a:rPr lang="en-IN" sz="3200" dirty="0">
                <a:latin typeface="Comic Sans MS" panose="030F0702030302020204" pitchFamily="66" charset="0"/>
              </a:rPr>
              <a:t>The non-descript cows of that area can be genetically improved through grading up by using elite bulls of best dairy breeds</a:t>
            </a:r>
            <a:r>
              <a:rPr lang="en-IN" sz="3200" dirty="0" smtClean="0">
                <a:latin typeface="Comic Sans MS" panose="030F0702030302020204" pitchFamily="66" charset="0"/>
              </a:rPr>
              <a:t>.</a:t>
            </a:r>
            <a:endParaRPr lang="en-IN" sz="3000" dirty="0">
              <a:latin typeface="Comic Sans MS" panose="030F0702030302020204" pitchFamily="66" charset="0"/>
            </a:endParaRPr>
          </a:p>
          <a:p>
            <a:pPr algn="just">
              <a:spcBef>
                <a:spcPts val="1200"/>
              </a:spcBef>
              <a:spcAft>
                <a:spcPts val="1200"/>
              </a:spcAft>
            </a:pPr>
            <a:r>
              <a:rPr lang="en-IN" sz="3000" dirty="0" smtClean="0">
                <a:latin typeface="Comic Sans MS" panose="030F0702030302020204" pitchFamily="66" charset="0"/>
              </a:rPr>
              <a:t>For </a:t>
            </a:r>
            <a:r>
              <a:rPr lang="en-IN" sz="3000" dirty="0" smtClean="0">
                <a:solidFill>
                  <a:srgbClr val="0070C0"/>
                </a:solidFill>
                <a:latin typeface="Comic Sans MS" panose="030F0702030302020204" pitchFamily="66" charset="0"/>
              </a:rPr>
              <a:t>successful grading up programme</a:t>
            </a:r>
            <a:r>
              <a:rPr lang="en-IN" sz="3000" dirty="0" smtClean="0">
                <a:latin typeface="Comic Sans MS" panose="030F0702030302020204" pitchFamily="66" charset="0"/>
              </a:rPr>
              <a:t>, the superior bulls of well known indigenous breeds like </a:t>
            </a:r>
            <a:r>
              <a:rPr lang="en-IN" sz="3000" dirty="0" smtClean="0">
                <a:solidFill>
                  <a:srgbClr val="0070C0"/>
                </a:solidFill>
                <a:latin typeface="Comic Sans MS" panose="030F0702030302020204" pitchFamily="66" charset="0"/>
              </a:rPr>
              <a:t>Sahiwal,</a:t>
            </a:r>
            <a:r>
              <a:rPr lang="en-IN" sz="3000" dirty="0" smtClean="0">
                <a:latin typeface="Comic Sans MS" panose="030F0702030302020204" pitchFamily="66" charset="0"/>
              </a:rPr>
              <a:t> </a:t>
            </a:r>
            <a:r>
              <a:rPr lang="en-IN" sz="3000" dirty="0" smtClean="0">
                <a:solidFill>
                  <a:srgbClr val="7030A0"/>
                </a:solidFill>
                <a:latin typeface="Comic Sans MS" panose="030F0702030302020204" pitchFamily="66" charset="0"/>
              </a:rPr>
              <a:t>Red Sindhi,</a:t>
            </a:r>
            <a:r>
              <a:rPr lang="en-IN" sz="3000" dirty="0" smtClean="0">
                <a:latin typeface="Comic Sans MS" panose="030F0702030302020204" pitchFamily="66" charset="0"/>
              </a:rPr>
              <a:t> </a:t>
            </a:r>
            <a:r>
              <a:rPr lang="en-IN" sz="3000" dirty="0" err="1" smtClean="0">
                <a:solidFill>
                  <a:srgbClr val="FF0000"/>
                </a:solidFill>
                <a:latin typeface="Comic Sans MS" panose="030F0702030302020204" pitchFamily="66" charset="0"/>
              </a:rPr>
              <a:t>Gir</a:t>
            </a:r>
            <a:r>
              <a:rPr lang="en-IN" sz="3000" dirty="0" smtClean="0">
                <a:latin typeface="Comic Sans MS" panose="030F0702030302020204" pitchFamily="66" charset="0"/>
              </a:rPr>
              <a:t>, </a:t>
            </a:r>
            <a:r>
              <a:rPr lang="en-IN" sz="3000" dirty="0" err="1" smtClean="0">
                <a:solidFill>
                  <a:srgbClr val="00B050"/>
                </a:solidFill>
                <a:latin typeface="Comic Sans MS" panose="030F0702030302020204" pitchFamily="66" charset="0"/>
              </a:rPr>
              <a:t>Tharparkar</a:t>
            </a:r>
            <a:r>
              <a:rPr lang="en-IN" sz="3000" dirty="0" smtClean="0">
                <a:solidFill>
                  <a:srgbClr val="00B050"/>
                </a:solidFill>
                <a:latin typeface="Comic Sans MS" panose="030F0702030302020204" pitchFamily="66" charset="0"/>
              </a:rPr>
              <a:t>,</a:t>
            </a:r>
            <a:r>
              <a:rPr lang="en-IN" sz="3000" dirty="0" smtClean="0">
                <a:latin typeface="Comic Sans MS" panose="030F0702030302020204" pitchFamily="66" charset="0"/>
              </a:rPr>
              <a:t> </a:t>
            </a:r>
            <a:r>
              <a:rPr lang="en-IN" sz="3000" dirty="0" err="1" smtClean="0">
                <a:solidFill>
                  <a:srgbClr val="FF0066"/>
                </a:solidFill>
                <a:latin typeface="Comic Sans MS" panose="030F0702030302020204" pitchFamily="66" charset="0"/>
              </a:rPr>
              <a:t>Deoni</a:t>
            </a:r>
            <a:r>
              <a:rPr lang="en-IN" sz="3000" dirty="0" smtClean="0">
                <a:solidFill>
                  <a:srgbClr val="FF0066"/>
                </a:solidFill>
                <a:latin typeface="Comic Sans MS" panose="030F0702030302020204" pitchFamily="66" charset="0"/>
              </a:rPr>
              <a:t>,</a:t>
            </a:r>
            <a:r>
              <a:rPr lang="en-IN" sz="3000" dirty="0" smtClean="0">
                <a:latin typeface="Comic Sans MS" panose="030F0702030302020204" pitchFamily="66" charset="0"/>
              </a:rPr>
              <a:t> </a:t>
            </a:r>
            <a:r>
              <a:rPr lang="en-IN" sz="3000" dirty="0" err="1" smtClean="0">
                <a:solidFill>
                  <a:srgbClr val="7030A0"/>
                </a:solidFill>
                <a:latin typeface="Comic Sans MS" panose="030F0702030302020204" pitchFamily="66" charset="0"/>
              </a:rPr>
              <a:t>Hariana</a:t>
            </a:r>
            <a:r>
              <a:rPr lang="en-IN" sz="3000" dirty="0" smtClean="0">
                <a:solidFill>
                  <a:srgbClr val="7030A0"/>
                </a:solidFill>
                <a:latin typeface="Comic Sans MS" panose="030F0702030302020204" pitchFamily="66" charset="0"/>
              </a:rPr>
              <a:t>,</a:t>
            </a:r>
            <a:r>
              <a:rPr lang="en-IN" sz="3000" dirty="0" smtClean="0">
                <a:latin typeface="Comic Sans MS" panose="030F0702030302020204" pitchFamily="66" charset="0"/>
              </a:rPr>
              <a:t> </a:t>
            </a:r>
            <a:r>
              <a:rPr lang="en-IN" sz="3000" dirty="0" err="1" smtClean="0">
                <a:solidFill>
                  <a:srgbClr val="FF0066"/>
                </a:solidFill>
                <a:latin typeface="Comic Sans MS" panose="030F0702030302020204" pitchFamily="66" charset="0"/>
              </a:rPr>
              <a:t>Kankrej</a:t>
            </a:r>
            <a:r>
              <a:rPr lang="en-IN" sz="3000" dirty="0" smtClean="0">
                <a:latin typeface="Comic Sans MS" panose="030F0702030302020204" pitchFamily="66" charset="0"/>
              </a:rPr>
              <a:t> etc. available in the breeding tract should be used. </a:t>
            </a:r>
          </a:p>
          <a:p>
            <a:pPr algn="just">
              <a:spcBef>
                <a:spcPts val="1200"/>
              </a:spcBef>
              <a:spcAft>
                <a:spcPts val="1200"/>
              </a:spcAft>
            </a:pPr>
            <a:r>
              <a:rPr lang="en-IN" sz="3000" dirty="0" smtClean="0">
                <a:latin typeface="Comic Sans MS" panose="030F0702030302020204" pitchFamily="66" charset="0"/>
              </a:rPr>
              <a:t>The </a:t>
            </a:r>
            <a:r>
              <a:rPr lang="en-IN" sz="3000" dirty="0" smtClean="0">
                <a:solidFill>
                  <a:srgbClr val="FF0000"/>
                </a:solidFill>
                <a:latin typeface="Comic Sans MS" panose="030F0702030302020204" pitchFamily="66" charset="0"/>
              </a:rPr>
              <a:t>bulls </a:t>
            </a:r>
            <a:r>
              <a:rPr lang="en-IN" sz="3000" dirty="0" smtClean="0">
                <a:latin typeface="Comic Sans MS" panose="030F0702030302020204" pitchFamily="66" charset="0"/>
              </a:rPr>
              <a:t>to be used for this purpose should be produced </a:t>
            </a:r>
            <a:r>
              <a:rPr lang="en-IN" sz="3000" dirty="0" smtClean="0">
                <a:solidFill>
                  <a:srgbClr val="FF0000"/>
                </a:solidFill>
                <a:latin typeface="Comic Sans MS" panose="030F0702030302020204" pitchFamily="66" charset="0"/>
              </a:rPr>
              <a:t>from superior dams,</a:t>
            </a:r>
            <a:r>
              <a:rPr lang="en-IN" sz="3000" dirty="0" smtClean="0">
                <a:latin typeface="Comic Sans MS" panose="030F0702030302020204" pitchFamily="66" charset="0"/>
              </a:rPr>
              <a:t> which have </a:t>
            </a:r>
            <a:r>
              <a:rPr lang="en-IN" sz="3000" dirty="0" smtClean="0">
                <a:solidFill>
                  <a:srgbClr val="FF0000"/>
                </a:solidFill>
                <a:latin typeface="Comic Sans MS" panose="030F0702030302020204" pitchFamily="66" charset="0"/>
              </a:rPr>
              <a:t>more than 2000 kg</a:t>
            </a:r>
            <a:r>
              <a:rPr lang="en-IN" sz="3000" dirty="0" smtClean="0">
                <a:latin typeface="Comic Sans MS" panose="030F0702030302020204" pitchFamily="66" charset="0"/>
              </a:rPr>
              <a:t> as lactation milk yield for </a:t>
            </a:r>
            <a:r>
              <a:rPr lang="en-IN" sz="3000" dirty="0" smtClean="0">
                <a:solidFill>
                  <a:srgbClr val="FF0000"/>
                </a:solidFill>
                <a:latin typeface="Comic Sans MS" panose="030F0702030302020204" pitchFamily="66" charset="0"/>
              </a:rPr>
              <a:t>Sahiwal, Red Sindhi, </a:t>
            </a:r>
            <a:r>
              <a:rPr lang="en-IN" sz="3000" dirty="0" err="1" smtClean="0">
                <a:solidFill>
                  <a:srgbClr val="FF0000"/>
                </a:solidFill>
                <a:latin typeface="Comic Sans MS" panose="030F0702030302020204" pitchFamily="66" charset="0"/>
              </a:rPr>
              <a:t>Gir</a:t>
            </a:r>
            <a:r>
              <a:rPr lang="en-IN" sz="3000" dirty="0" smtClean="0">
                <a:solidFill>
                  <a:srgbClr val="FF0000"/>
                </a:solidFill>
                <a:latin typeface="Comic Sans MS" panose="030F0702030302020204" pitchFamily="66" charset="0"/>
              </a:rPr>
              <a:t> and </a:t>
            </a:r>
            <a:r>
              <a:rPr lang="en-IN" sz="3000" dirty="0" err="1" smtClean="0">
                <a:solidFill>
                  <a:srgbClr val="FF0000"/>
                </a:solidFill>
                <a:latin typeface="Comic Sans MS" panose="030F0702030302020204" pitchFamily="66" charset="0"/>
              </a:rPr>
              <a:t>Tharparkar</a:t>
            </a:r>
            <a:r>
              <a:rPr lang="en-IN" sz="3000" dirty="0" smtClean="0">
                <a:latin typeface="Comic Sans MS" panose="030F0702030302020204" pitchFamily="66" charset="0"/>
              </a:rPr>
              <a:t> and </a:t>
            </a:r>
            <a:r>
              <a:rPr lang="en-IN" sz="3000" dirty="0" smtClean="0">
                <a:solidFill>
                  <a:srgbClr val="0070C0"/>
                </a:solidFill>
                <a:latin typeface="Comic Sans MS" panose="030F0702030302020204" pitchFamily="66" charset="0"/>
              </a:rPr>
              <a:t>more than 1500 kg</a:t>
            </a:r>
            <a:r>
              <a:rPr lang="en-IN" sz="3000" dirty="0" smtClean="0">
                <a:latin typeface="Comic Sans MS" panose="030F0702030302020204" pitchFamily="66" charset="0"/>
              </a:rPr>
              <a:t> for dual purpose type cattle like </a:t>
            </a:r>
            <a:r>
              <a:rPr lang="en-IN" sz="3000" dirty="0" err="1" smtClean="0">
                <a:solidFill>
                  <a:srgbClr val="33CC33"/>
                </a:solidFill>
                <a:latin typeface="Comic Sans MS" panose="030F0702030302020204" pitchFamily="66" charset="0"/>
              </a:rPr>
              <a:t>Hariana</a:t>
            </a:r>
            <a:r>
              <a:rPr lang="en-IN" sz="3000" dirty="0" smtClean="0">
                <a:solidFill>
                  <a:srgbClr val="33CC33"/>
                </a:solidFill>
                <a:latin typeface="Comic Sans MS" panose="030F0702030302020204" pitchFamily="66" charset="0"/>
              </a:rPr>
              <a:t>, </a:t>
            </a:r>
            <a:r>
              <a:rPr lang="en-IN" sz="3000" dirty="0" err="1" smtClean="0">
                <a:solidFill>
                  <a:srgbClr val="33CC33"/>
                </a:solidFill>
                <a:latin typeface="Comic Sans MS" panose="030F0702030302020204" pitchFamily="66" charset="0"/>
              </a:rPr>
              <a:t>Kankrej</a:t>
            </a:r>
            <a:r>
              <a:rPr lang="en-IN" sz="3000" dirty="0" smtClean="0">
                <a:solidFill>
                  <a:srgbClr val="33CC33"/>
                </a:solidFill>
                <a:latin typeface="Comic Sans MS" panose="030F0702030302020204" pitchFamily="66" charset="0"/>
              </a:rPr>
              <a:t> and </a:t>
            </a:r>
            <a:r>
              <a:rPr lang="en-IN" sz="3000" dirty="0" err="1" smtClean="0">
                <a:solidFill>
                  <a:srgbClr val="33CC33"/>
                </a:solidFill>
                <a:latin typeface="Comic Sans MS" panose="030F0702030302020204" pitchFamily="66" charset="0"/>
              </a:rPr>
              <a:t>Ongole</a:t>
            </a:r>
            <a:r>
              <a:rPr lang="en-IN" sz="3000" dirty="0" smtClean="0">
                <a:solidFill>
                  <a:srgbClr val="33CC33"/>
                </a:solidFill>
                <a:latin typeface="Comic Sans MS" panose="030F0702030302020204" pitchFamily="66" charset="0"/>
              </a:rPr>
              <a:t>.</a:t>
            </a:r>
          </a:p>
        </p:txBody>
      </p:sp>
    </p:spTree>
    <p:extLst>
      <p:ext uri="{BB962C8B-B14F-4D97-AF65-F5344CB8AC3E}">
        <p14:creationId xmlns:p14="http://schemas.microsoft.com/office/powerpoint/2010/main" val="141160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0478"/>
            <a:ext cx="10515600" cy="5220999"/>
          </a:xfrm>
        </p:spPr>
        <p:txBody>
          <a:bodyPr>
            <a:normAutofit/>
          </a:bodyPr>
          <a:lstStyle/>
          <a:p>
            <a:r>
              <a:rPr lang="en-IN" sz="3200" dirty="0">
                <a:latin typeface="Comic Sans MS" panose="030F0702030302020204" pitchFamily="66" charset="0"/>
              </a:rPr>
              <a:t>This will improve the milk yield by </a:t>
            </a:r>
            <a:r>
              <a:rPr lang="en-IN" sz="3200" dirty="0">
                <a:solidFill>
                  <a:srgbClr val="7030A0"/>
                </a:solidFill>
                <a:latin typeface="Comic Sans MS" panose="030F0702030302020204" pitchFamily="66" charset="0"/>
              </a:rPr>
              <a:t>500 to 800 kg</a:t>
            </a:r>
            <a:r>
              <a:rPr lang="en-IN" sz="3200" dirty="0">
                <a:latin typeface="Comic Sans MS" panose="030F0702030302020204" pitchFamily="66" charset="0"/>
              </a:rPr>
              <a:t> in the first generation. </a:t>
            </a:r>
            <a:endParaRPr lang="en-IN" sz="3200" dirty="0" smtClean="0">
              <a:latin typeface="Comic Sans MS" panose="030F0702030302020204" pitchFamily="66" charset="0"/>
            </a:endParaRPr>
          </a:p>
          <a:p>
            <a:r>
              <a:rPr lang="en-GB" sz="3200" dirty="0" smtClean="0">
                <a:latin typeface="Comic Sans MS" panose="030F0702030302020204" pitchFamily="66" charset="0"/>
              </a:rPr>
              <a:t>Same bull should not be used in the same location in the next generation to avoid inbreeding.</a:t>
            </a:r>
            <a:endParaRPr lang="en-IN" sz="3200" dirty="0">
              <a:latin typeface="Comic Sans MS" panose="030F0702030302020204" pitchFamily="66" charset="0"/>
            </a:endParaRPr>
          </a:p>
          <a:p>
            <a:r>
              <a:rPr lang="en-IN" sz="3200" dirty="0" smtClean="0">
                <a:solidFill>
                  <a:srgbClr val="7030A0"/>
                </a:solidFill>
                <a:latin typeface="Comic Sans MS" panose="030F0702030302020204" pitchFamily="66" charset="0"/>
              </a:rPr>
              <a:t>By </a:t>
            </a:r>
            <a:r>
              <a:rPr lang="en-IN" sz="3200" dirty="0">
                <a:solidFill>
                  <a:srgbClr val="7030A0"/>
                </a:solidFill>
                <a:latin typeface="Comic Sans MS" panose="030F0702030302020204" pitchFamily="66" charset="0"/>
              </a:rPr>
              <a:t>use of Zebu bulls of high transmitting ability</a:t>
            </a:r>
            <a:r>
              <a:rPr lang="en-IN" sz="3200" dirty="0">
                <a:latin typeface="Comic Sans MS" panose="030F0702030302020204" pitchFamily="66" charset="0"/>
              </a:rPr>
              <a:t> </a:t>
            </a:r>
            <a:r>
              <a:rPr lang="en-IN" sz="3200" dirty="0">
                <a:solidFill>
                  <a:srgbClr val="0070C0"/>
                </a:solidFill>
                <a:latin typeface="Comic Sans MS" panose="030F0702030302020204" pitchFamily="66" charset="0"/>
              </a:rPr>
              <a:t>for grading</a:t>
            </a:r>
            <a:r>
              <a:rPr lang="en-IN" sz="3200" dirty="0">
                <a:latin typeface="Comic Sans MS" panose="030F0702030302020204" pitchFamily="66" charset="0"/>
              </a:rPr>
              <a:t> up subsequently in few generations, the milk yield can be improved by </a:t>
            </a:r>
            <a:r>
              <a:rPr lang="en-IN" sz="3200" dirty="0">
                <a:solidFill>
                  <a:srgbClr val="FF0000"/>
                </a:solidFill>
                <a:latin typeface="Comic Sans MS" panose="030F0702030302020204" pitchFamily="66" charset="0"/>
              </a:rPr>
              <a:t>5 to 10 percent</a:t>
            </a:r>
            <a:r>
              <a:rPr lang="en-IN" sz="3200" dirty="0">
                <a:latin typeface="Comic Sans MS" panose="030F0702030302020204" pitchFamily="66" charset="0"/>
              </a:rPr>
              <a:t> per annum. </a:t>
            </a:r>
          </a:p>
        </p:txBody>
      </p:sp>
    </p:spTree>
    <p:extLst>
      <p:ext uri="{BB962C8B-B14F-4D97-AF65-F5344CB8AC3E}">
        <p14:creationId xmlns:p14="http://schemas.microsoft.com/office/powerpoint/2010/main" val="119052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6363"/>
            <a:ext cx="10515600" cy="6097979"/>
          </a:xfrm>
        </p:spPr>
        <p:txBody>
          <a:bodyPr>
            <a:normAutofit fontScale="85000" lnSpcReduction="20000"/>
          </a:bodyPr>
          <a:lstStyle/>
          <a:p>
            <a:pPr marL="0" indent="0" algn="just">
              <a:spcBef>
                <a:spcPts val="1200"/>
              </a:spcBef>
              <a:spcAft>
                <a:spcPts val="1200"/>
              </a:spcAft>
              <a:buNone/>
            </a:pPr>
            <a:r>
              <a:rPr lang="en-IN" sz="3200" dirty="0" smtClean="0">
                <a:latin typeface="Comic Sans MS" panose="030F0702030302020204" pitchFamily="66" charset="0"/>
              </a:rPr>
              <a:t>2. </a:t>
            </a:r>
            <a:r>
              <a:rPr lang="en-IN" sz="3200" b="1" dirty="0">
                <a:solidFill>
                  <a:srgbClr val="FF0000"/>
                </a:solidFill>
                <a:latin typeface="Comic Sans MS" panose="030F0702030302020204" pitchFamily="66" charset="0"/>
              </a:rPr>
              <a:t>Improvement of non-descript zebu cow by crossbreeding with high yielding exotic </a:t>
            </a:r>
            <a:r>
              <a:rPr lang="en-IN" sz="3200" b="1" dirty="0" smtClean="0">
                <a:solidFill>
                  <a:srgbClr val="FF0000"/>
                </a:solidFill>
                <a:latin typeface="Comic Sans MS" panose="030F0702030302020204" pitchFamily="66" charset="0"/>
              </a:rPr>
              <a:t>breeds</a:t>
            </a:r>
            <a:r>
              <a:rPr lang="en-IN" sz="3200" b="1" dirty="0">
                <a:solidFill>
                  <a:srgbClr val="FF0000"/>
                </a:solidFill>
                <a:latin typeface="Comic Sans MS" panose="030F0702030302020204" pitchFamily="66" charset="0"/>
              </a:rPr>
              <a:t>:</a:t>
            </a:r>
            <a:endParaRPr lang="en-IN" sz="3200" b="1" dirty="0" smtClean="0">
              <a:solidFill>
                <a:srgbClr val="FF0000"/>
              </a:solidFill>
              <a:latin typeface="Comic Sans MS" panose="030F0702030302020204" pitchFamily="66" charset="0"/>
            </a:endParaRPr>
          </a:p>
          <a:p>
            <a:pPr algn="just">
              <a:spcBef>
                <a:spcPts val="1200"/>
              </a:spcBef>
              <a:spcAft>
                <a:spcPts val="1200"/>
              </a:spcAft>
            </a:pPr>
            <a:r>
              <a:rPr lang="en-IN" sz="3200" dirty="0">
                <a:latin typeface="Comic Sans MS" panose="030F0702030302020204" pitchFamily="66" charset="0"/>
              </a:rPr>
              <a:t> </a:t>
            </a:r>
            <a:r>
              <a:rPr lang="en-IN" sz="3200" dirty="0">
                <a:solidFill>
                  <a:srgbClr val="FF0066"/>
                </a:solidFill>
                <a:latin typeface="Comic Sans MS" panose="030F0702030302020204" pitchFamily="66" charset="0"/>
              </a:rPr>
              <a:t>Crossbreeding of low producing nondescript zebu cows with exotic breeds</a:t>
            </a:r>
            <a:r>
              <a:rPr lang="en-IN" sz="3200" dirty="0">
                <a:latin typeface="Comic Sans MS" panose="030F0702030302020204" pitchFamily="66" charset="0"/>
              </a:rPr>
              <a:t> like </a:t>
            </a:r>
            <a:r>
              <a:rPr lang="en-IN" sz="3200" dirty="0">
                <a:solidFill>
                  <a:srgbClr val="00B050"/>
                </a:solidFill>
                <a:latin typeface="Comic Sans MS" panose="030F0702030302020204" pitchFamily="66" charset="0"/>
              </a:rPr>
              <a:t>Holstein Friesian,</a:t>
            </a:r>
            <a:r>
              <a:rPr lang="en-IN" sz="3200" dirty="0">
                <a:latin typeface="Comic Sans MS" panose="030F0702030302020204" pitchFamily="66" charset="0"/>
              </a:rPr>
              <a:t> </a:t>
            </a:r>
            <a:r>
              <a:rPr lang="en-IN" sz="3200" dirty="0">
                <a:solidFill>
                  <a:srgbClr val="0070C0"/>
                </a:solidFill>
                <a:latin typeface="Comic Sans MS" panose="030F0702030302020204" pitchFamily="66" charset="0"/>
              </a:rPr>
              <a:t>Jersey </a:t>
            </a:r>
            <a:r>
              <a:rPr lang="en-IN" sz="3200" dirty="0">
                <a:latin typeface="Comic Sans MS" panose="030F0702030302020204" pitchFamily="66" charset="0"/>
              </a:rPr>
              <a:t>and </a:t>
            </a:r>
            <a:r>
              <a:rPr lang="en-IN" sz="3200" dirty="0">
                <a:solidFill>
                  <a:srgbClr val="7030A0"/>
                </a:solidFill>
                <a:latin typeface="Comic Sans MS" panose="030F0702030302020204" pitchFamily="66" charset="0"/>
              </a:rPr>
              <a:t>Brown Swiss</a:t>
            </a:r>
            <a:r>
              <a:rPr lang="en-IN" sz="3200" dirty="0">
                <a:latin typeface="Comic Sans MS" panose="030F0702030302020204" pitchFamily="66" charset="0"/>
              </a:rPr>
              <a:t> is recommended for rapid genetic improvement for enhancing the productivity of non –descript zebu </a:t>
            </a:r>
            <a:r>
              <a:rPr lang="en-IN" sz="3200" dirty="0" smtClean="0">
                <a:latin typeface="Comic Sans MS" panose="030F0702030302020204" pitchFamily="66" charset="0"/>
              </a:rPr>
              <a:t>cows. </a:t>
            </a:r>
          </a:p>
          <a:p>
            <a:pPr algn="just">
              <a:spcBef>
                <a:spcPts val="1200"/>
              </a:spcBef>
              <a:spcAft>
                <a:spcPts val="1200"/>
              </a:spcAft>
            </a:pPr>
            <a:r>
              <a:rPr lang="en-IN" sz="3200" dirty="0" smtClean="0">
                <a:latin typeface="Comic Sans MS" panose="030F0702030302020204" pitchFamily="66" charset="0"/>
              </a:rPr>
              <a:t>Crossbreeding is recommended in </a:t>
            </a:r>
          </a:p>
          <a:p>
            <a:pPr marL="1028700" lvl="1" indent="-571500" algn="just">
              <a:spcBef>
                <a:spcPts val="1200"/>
              </a:spcBef>
              <a:spcAft>
                <a:spcPts val="1200"/>
              </a:spcAft>
              <a:buFont typeface="+mj-lt"/>
              <a:buAutoNum type="romanLcPeriod"/>
            </a:pPr>
            <a:r>
              <a:rPr lang="en-IN" sz="2800" dirty="0" smtClean="0">
                <a:latin typeface="Comic Sans MS" panose="030F0702030302020204" pitchFamily="66" charset="0"/>
              </a:rPr>
              <a:t>milk shed </a:t>
            </a:r>
            <a:r>
              <a:rPr lang="en-IN" sz="2800" dirty="0">
                <a:latin typeface="Comic Sans MS" panose="030F0702030302020204" pitchFamily="66" charset="0"/>
              </a:rPr>
              <a:t>areas where </a:t>
            </a:r>
            <a:r>
              <a:rPr lang="en-IN" sz="2800" dirty="0" smtClean="0">
                <a:latin typeface="Comic Sans MS" panose="030F0702030302020204" pitchFamily="66" charset="0"/>
              </a:rPr>
              <a:t>there is </a:t>
            </a:r>
            <a:r>
              <a:rPr lang="en-IN" sz="2800" dirty="0" smtClean="0">
                <a:solidFill>
                  <a:srgbClr val="0070C0"/>
                </a:solidFill>
                <a:latin typeface="Comic Sans MS" panose="030F0702030302020204" pitchFamily="66" charset="0"/>
              </a:rPr>
              <a:t>good </a:t>
            </a:r>
            <a:r>
              <a:rPr lang="en-IN" sz="2800" dirty="0">
                <a:solidFill>
                  <a:srgbClr val="0070C0"/>
                </a:solidFill>
                <a:latin typeface="Comic Sans MS" panose="030F0702030302020204" pitchFamily="66" charset="0"/>
              </a:rPr>
              <a:t>market for milk and milk </a:t>
            </a:r>
            <a:r>
              <a:rPr lang="en-IN" sz="2800" dirty="0" smtClean="0">
                <a:solidFill>
                  <a:srgbClr val="0070C0"/>
                </a:solidFill>
                <a:latin typeface="Comic Sans MS" panose="030F0702030302020204" pitchFamily="66" charset="0"/>
              </a:rPr>
              <a:t>products.</a:t>
            </a:r>
          </a:p>
          <a:p>
            <a:pPr marL="1028700" lvl="1" indent="-571500" algn="just">
              <a:spcBef>
                <a:spcPts val="1200"/>
              </a:spcBef>
              <a:spcAft>
                <a:spcPts val="1200"/>
              </a:spcAft>
              <a:buFont typeface="+mj-lt"/>
              <a:buAutoNum type="romanLcPeriod"/>
            </a:pPr>
            <a:r>
              <a:rPr lang="en-IN" sz="2800" dirty="0" smtClean="0">
                <a:solidFill>
                  <a:srgbClr val="FF0000"/>
                </a:solidFill>
                <a:latin typeface="Comic Sans MS" panose="030F0702030302020204" pitchFamily="66" charset="0"/>
              </a:rPr>
              <a:t>urban, </a:t>
            </a:r>
            <a:r>
              <a:rPr lang="en-IN" sz="2800" dirty="0" err="1" smtClean="0">
                <a:solidFill>
                  <a:srgbClr val="FF0000"/>
                </a:solidFill>
                <a:latin typeface="Comic Sans MS" panose="030F0702030302020204" pitchFamily="66" charset="0"/>
              </a:rPr>
              <a:t>peri</a:t>
            </a:r>
            <a:r>
              <a:rPr lang="en-IN" sz="2800" dirty="0" smtClean="0">
                <a:solidFill>
                  <a:srgbClr val="FF0000"/>
                </a:solidFill>
                <a:latin typeface="Comic Sans MS" panose="030F0702030302020204" pitchFamily="66" charset="0"/>
              </a:rPr>
              <a:t>-urban and industrial town</a:t>
            </a:r>
            <a:r>
              <a:rPr lang="en-IN" sz="2800" dirty="0">
                <a:solidFill>
                  <a:srgbClr val="FF0000"/>
                </a:solidFill>
                <a:latin typeface="Comic Sans MS" panose="030F0702030302020204" pitchFamily="66" charset="0"/>
              </a:rPr>
              <a:t> </a:t>
            </a:r>
            <a:r>
              <a:rPr lang="en-IN" sz="2800" dirty="0" smtClean="0">
                <a:solidFill>
                  <a:srgbClr val="00B050"/>
                </a:solidFill>
                <a:latin typeface="Comic Sans MS" panose="030F0702030302020204" pitchFamily="66" charset="0"/>
              </a:rPr>
              <a:t>where there is high demand of milk and milk products.</a:t>
            </a:r>
          </a:p>
          <a:p>
            <a:pPr marL="1028700" lvl="1" indent="-571500" algn="just">
              <a:spcBef>
                <a:spcPts val="1200"/>
              </a:spcBef>
              <a:spcAft>
                <a:spcPts val="1200"/>
              </a:spcAft>
              <a:buFont typeface="+mj-lt"/>
              <a:buAutoNum type="romanLcPeriod"/>
            </a:pPr>
            <a:r>
              <a:rPr lang="en-GB" sz="2800" dirty="0" smtClean="0">
                <a:solidFill>
                  <a:srgbClr val="210571"/>
                </a:solidFill>
                <a:latin typeface="Comic Sans MS" panose="030F0702030302020204" pitchFamily="66" charset="0"/>
              </a:rPr>
              <a:t>Where farmers are </a:t>
            </a:r>
            <a:r>
              <a:rPr lang="en-GB" sz="2800" dirty="0" smtClean="0">
                <a:solidFill>
                  <a:srgbClr val="FF0000"/>
                </a:solidFill>
                <a:latin typeface="Comic Sans MS" panose="030F0702030302020204" pitchFamily="66" charset="0"/>
              </a:rPr>
              <a:t>resourceful.</a:t>
            </a:r>
            <a:endParaRPr lang="en-IN" sz="2800" dirty="0" smtClean="0">
              <a:solidFill>
                <a:srgbClr val="FF0000"/>
              </a:solidFill>
              <a:latin typeface="Comic Sans MS" panose="030F0702030302020204" pitchFamily="66" charset="0"/>
            </a:endParaRPr>
          </a:p>
          <a:p>
            <a:pPr marL="1028700" lvl="1" indent="-571500" algn="just">
              <a:spcBef>
                <a:spcPts val="1200"/>
              </a:spcBef>
              <a:spcAft>
                <a:spcPts val="1200"/>
              </a:spcAft>
              <a:buFont typeface="+mj-lt"/>
              <a:buAutoNum type="romanLcPeriod"/>
            </a:pPr>
            <a:r>
              <a:rPr lang="en-IN" sz="2800" dirty="0" smtClean="0">
                <a:latin typeface="Comic Sans MS" panose="030F0702030302020204" pitchFamily="66" charset="0"/>
              </a:rPr>
              <a:t>Where </a:t>
            </a:r>
            <a:r>
              <a:rPr lang="en-IN" sz="2800" dirty="0" smtClean="0">
                <a:solidFill>
                  <a:srgbClr val="FF0000"/>
                </a:solidFill>
                <a:latin typeface="Comic Sans MS" panose="030F0702030302020204" pitchFamily="66" charset="0"/>
              </a:rPr>
              <a:t>adequate quantity</a:t>
            </a:r>
            <a:r>
              <a:rPr lang="en-IN" sz="2800" dirty="0" smtClean="0">
                <a:latin typeface="Comic Sans MS" panose="030F0702030302020204" pitchFamily="66" charset="0"/>
              </a:rPr>
              <a:t> of </a:t>
            </a:r>
            <a:r>
              <a:rPr lang="en-IN" sz="2800" dirty="0" smtClean="0">
                <a:solidFill>
                  <a:srgbClr val="7030A0"/>
                </a:solidFill>
                <a:latin typeface="Comic Sans MS" panose="030F0702030302020204" pitchFamily="66" charset="0"/>
              </a:rPr>
              <a:t>good quality feed and fodder resources are also available</a:t>
            </a:r>
            <a:r>
              <a:rPr lang="en-IN" sz="2800" dirty="0" smtClean="0">
                <a:latin typeface="Comic Sans MS" panose="030F0702030302020204" pitchFamily="66" charset="0"/>
              </a:rPr>
              <a:t>, </a:t>
            </a:r>
          </a:p>
          <a:p>
            <a:pPr marL="457200" lvl="1" indent="0" algn="just">
              <a:spcBef>
                <a:spcPts val="1200"/>
              </a:spcBef>
              <a:spcAft>
                <a:spcPts val="1200"/>
              </a:spcAft>
              <a:buNone/>
            </a:pPr>
            <a:endParaRPr lang="en-IN" sz="2800" dirty="0" smtClean="0">
              <a:latin typeface="Comic Sans MS" panose="030F0702030302020204" pitchFamily="66" charset="0"/>
            </a:endParaRPr>
          </a:p>
          <a:p>
            <a:pPr marL="0" indent="0" algn="just">
              <a:spcBef>
                <a:spcPts val="1200"/>
              </a:spcBef>
              <a:spcAft>
                <a:spcPts val="1200"/>
              </a:spcAft>
              <a:buNone/>
            </a:pPr>
            <a:endParaRPr lang="en-IN" dirty="0">
              <a:latin typeface="Comic Sans MS" panose="030F0702030302020204" pitchFamily="66" charset="0"/>
            </a:endParaRPr>
          </a:p>
        </p:txBody>
      </p:sp>
    </p:spTree>
    <p:extLst>
      <p:ext uri="{BB962C8B-B14F-4D97-AF65-F5344CB8AC3E}">
        <p14:creationId xmlns:p14="http://schemas.microsoft.com/office/powerpoint/2010/main" val="133838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291"/>
            <a:ext cx="10515600" cy="5680364"/>
          </a:xfrm>
        </p:spPr>
        <p:txBody>
          <a:bodyPr>
            <a:normAutofit/>
          </a:bodyPr>
          <a:lstStyle/>
          <a:p>
            <a:pPr marL="457200" lvl="1" indent="0" algn="just">
              <a:spcBef>
                <a:spcPts val="1200"/>
              </a:spcBef>
              <a:spcAft>
                <a:spcPts val="600"/>
              </a:spcAft>
              <a:buNone/>
            </a:pPr>
            <a:r>
              <a:rPr lang="en-IN" dirty="0" smtClean="0">
                <a:latin typeface="Comic Sans MS" panose="030F0702030302020204" pitchFamily="66" charset="0"/>
              </a:rPr>
              <a:t>v. </a:t>
            </a:r>
            <a:r>
              <a:rPr lang="en-GB" sz="2800" dirty="0">
                <a:latin typeface="Comic Sans MS" panose="030F0702030302020204" pitchFamily="66" charset="0"/>
              </a:rPr>
              <a:t>Where </a:t>
            </a:r>
            <a:r>
              <a:rPr lang="en-GB" sz="2800" dirty="0">
                <a:solidFill>
                  <a:srgbClr val="FF0000"/>
                </a:solidFill>
                <a:latin typeface="Comic Sans MS" panose="030F0702030302020204" pitchFamily="66" charset="0"/>
              </a:rPr>
              <a:t>infrastructure facilities</a:t>
            </a:r>
            <a:r>
              <a:rPr lang="en-GB" sz="2800" dirty="0">
                <a:latin typeface="Comic Sans MS" panose="030F0702030302020204" pitchFamily="66" charset="0"/>
              </a:rPr>
              <a:t> like </a:t>
            </a:r>
            <a:r>
              <a:rPr lang="en-GB" sz="2800" dirty="0">
                <a:solidFill>
                  <a:srgbClr val="0070C0"/>
                </a:solidFill>
                <a:latin typeface="Comic Sans MS" panose="030F0702030302020204" pitchFamily="66" charset="0"/>
              </a:rPr>
              <a:t>AI,</a:t>
            </a:r>
            <a:r>
              <a:rPr lang="en-GB" sz="2800" dirty="0">
                <a:latin typeface="Comic Sans MS" panose="030F0702030302020204" pitchFamily="66" charset="0"/>
              </a:rPr>
              <a:t> </a:t>
            </a:r>
            <a:r>
              <a:rPr lang="en-GB" sz="2800" dirty="0">
                <a:solidFill>
                  <a:srgbClr val="7030A0"/>
                </a:solidFill>
                <a:latin typeface="Comic Sans MS" panose="030F0702030302020204" pitchFamily="66" charset="0"/>
              </a:rPr>
              <a:t>cryopreservation of </a:t>
            </a:r>
            <a:r>
              <a:rPr lang="en-GB" sz="2800" dirty="0" smtClean="0">
                <a:solidFill>
                  <a:srgbClr val="7030A0"/>
                </a:solidFill>
                <a:latin typeface="Comic Sans MS" panose="030F0702030302020204" pitchFamily="66" charset="0"/>
              </a:rPr>
              <a:t>	germplasm </a:t>
            </a:r>
            <a:r>
              <a:rPr lang="en-GB" sz="2800" dirty="0">
                <a:solidFill>
                  <a:srgbClr val="7030A0"/>
                </a:solidFill>
                <a:latin typeface="Comic Sans MS" panose="030F0702030302020204" pitchFamily="66" charset="0"/>
              </a:rPr>
              <a:t>(semen straws)</a:t>
            </a:r>
            <a:r>
              <a:rPr lang="en-GB" sz="2800" dirty="0">
                <a:latin typeface="Comic Sans MS" panose="030F0702030302020204" pitchFamily="66" charset="0"/>
              </a:rPr>
              <a:t>, </a:t>
            </a:r>
            <a:r>
              <a:rPr lang="en-GB" sz="2800" dirty="0">
                <a:solidFill>
                  <a:srgbClr val="002060"/>
                </a:solidFill>
                <a:latin typeface="Comic Sans MS" panose="030F0702030302020204" pitchFamily="66" charset="0"/>
              </a:rPr>
              <a:t>Liquid nitrogen,</a:t>
            </a:r>
            <a:r>
              <a:rPr lang="en-GB" sz="2800" dirty="0">
                <a:latin typeface="Comic Sans MS" panose="030F0702030302020204" pitchFamily="66" charset="0"/>
              </a:rPr>
              <a:t> </a:t>
            </a:r>
            <a:r>
              <a:rPr lang="en-GB" sz="2800" dirty="0">
                <a:solidFill>
                  <a:srgbClr val="00B050"/>
                </a:solidFill>
                <a:latin typeface="Comic Sans MS" panose="030F0702030302020204" pitchFamily="66" charset="0"/>
              </a:rPr>
              <a:t>AI technician</a:t>
            </a:r>
            <a:r>
              <a:rPr lang="en-GB" sz="2800" dirty="0">
                <a:latin typeface="Comic Sans MS" panose="030F0702030302020204" pitchFamily="66" charset="0"/>
              </a:rPr>
              <a:t> </a:t>
            </a:r>
            <a:r>
              <a:rPr lang="en-GB" sz="2800" dirty="0" smtClean="0">
                <a:latin typeface="Comic Sans MS" panose="030F0702030302020204" pitchFamily="66" charset="0"/>
              </a:rPr>
              <a:t>	and </a:t>
            </a:r>
            <a:r>
              <a:rPr lang="en-GB" sz="2800" dirty="0">
                <a:solidFill>
                  <a:schemeClr val="accent2">
                    <a:lumMod val="50000"/>
                  </a:schemeClr>
                </a:solidFill>
                <a:latin typeface="Comic Sans MS" panose="030F0702030302020204" pitchFamily="66" charset="0"/>
              </a:rPr>
              <a:t>frozen semen from elite germplasm</a:t>
            </a:r>
            <a:r>
              <a:rPr lang="en-GB" sz="2800" dirty="0">
                <a:latin typeface="Comic Sans MS" panose="030F0702030302020204" pitchFamily="66" charset="0"/>
              </a:rPr>
              <a:t>, </a:t>
            </a:r>
            <a:r>
              <a:rPr lang="en-GB" sz="2800" dirty="0">
                <a:solidFill>
                  <a:srgbClr val="7030A0"/>
                </a:solidFill>
                <a:latin typeface="Comic Sans MS" panose="030F0702030302020204" pitchFamily="66" charset="0"/>
              </a:rPr>
              <a:t>electricity,</a:t>
            </a:r>
            <a:r>
              <a:rPr lang="en-GB" sz="2800" dirty="0">
                <a:latin typeface="Comic Sans MS" panose="030F0702030302020204" pitchFamily="66" charset="0"/>
              </a:rPr>
              <a:t> etc. are </a:t>
            </a:r>
            <a:r>
              <a:rPr lang="en-GB" sz="2800" dirty="0" smtClean="0">
                <a:latin typeface="Comic Sans MS" panose="030F0702030302020204" pitchFamily="66" charset="0"/>
              </a:rPr>
              <a:t>	available</a:t>
            </a:r>
            <a:r>
              <a:rPr lang="en-GB" sz="2800" dirty="0">
                <a:latin typeface="Comic Sans MS" panose="030F0702030302020204" pitchFamily="66" charset="0"/>
              </a:rPr>
              <a:t>.</a:t>
            </a:r>
            <a:endParaRPr lang="en-IN" sz="2600" dirty="0" smtClean="0">
              <a:latin typeface="Comic Sans MS" panose="030F0702030302020204" pitchFamily="66" charset="0"/>
            </a:endParaRPr>
          </a:p>
          <a:p>
            <a:pPr algn="just">
              <a:spcBef>
                <a:spcPts val="1200"/>
              </a:spcBef>
              <a:spcAft>
                <a:spcPts val="600"/>
              </a:spcAft>
            </a:pPr>
            <a:r>
              <a:rPr lang="en-IN" sz="3000" dirty="0" smtClean="0">
                <a:latin typeface="Comic Sans MS" panose="030F0702030302020204" pitchFamily="66" charset="0"/>
              </a:rPr>
              <a:t>Holstein Friesian is recommended in the irrigated plains and urban area whereas Jersey is recommended in </a:t>
            </a:r>
            <a:r>
              <a:rPr lang="en-IN" sz="3000" dirty="0" err="1" smtClean="0">
                <a:latin typeface="Comic Sans MS" panose="030F0702030302020204" pitchFamily="66" charset="0"/>
              </a:rPr>
              <a:t>peri</a:t>
            </a:r>
            <a:r>
              <a:rPr lang="en-IN" sz="3000" dirty="0" smtClean="0">
                <a:latin typeface="Comic Sans MS" panose="030F0702030302020204" pitchFamily="66" charset="0"/>
              </a:rPr>
              <a:t>-urban, hilly terrain and coastal areas.</a:t>
            </a:r>
          </a:p>
          <a:p>
            <a:pPr algn="just">
              <a:spcBef>
                <a:spcPts val="1200"/>
              </a:spcBef>
              <a:spcAft>
                <a:spcPts val="600"/>
              </a:spcAft>
            </a:pPr>
            <a:r>
              <a:rPr lang="en-IN" sz="3000" dirty="0" smtClean="0">
                <a:latin typeface="Comic Sans MS" panose="030F0702030302020204" pitchFamily="66" charset="0"/>
              </a:rPr>
              <a:t> The optimum level of </a:t>
            </a:r>
            <a:r>
              <a:rPr lang="en-IN" sz="3000" dirty="0" smtClean="0">
                <a:solidFill>
                  <a:srgbClr val="FF0000"/>
                </a:solidFill>
                <a:latin typeface="Comic Sans MS" panose="030F0702030302020204" pitchFamily="66" charset="0"/>
              </a:rPr>
              <a:t>exotic inheritance should be 50% but may go up to 62.5%.</a:t>
            </a:r>
            <a:r>
              <a:rPr lang="en-IN" sz="3000" dirty="0" smtClean="0">
                <a:latin typeface="Comic Sans MS" panose="030F0702030302020204" pitchFamily="66" charset="0"/>
              </a:rPr>
              <a:t>  </a:t>
            </a:r>
            <a:r>
              <a:rPr lang="en-IN" sz="3000" dirty="0" smtClean="0">
                <a:solidFill>
                  <a:srgbClr val="0070C0"/>
                </a:solidFill>
                <a:latin typeface="Comic Sans MS" panose="030F0702030302020204" pitchFamily="66" charset="0"/>
              </a:rPr>
              <a:t>HF and Jersey  crossbred perform well at </a:t>
            </a:r>
            <a:r>
              <a:rPr lang="en-IN" sz="3000" dirty="0" smtClean="0">
                <a:solidFill>
                  <a:srgbClr val="FF0000"/>
                </a:solidFill>
                <a:latin typeface="Comic Sans MS" panose="030F0702030302020204" pitchFamily="66" charset="0"/>
              </a:rPr>
              <a:t>50% exotic inheritance</a:t>
            </a:r>
            <a:r>
              <a:rPr lang="en-IN" sz="3000" dirty="0" smtClean="0">
                <a:solidFill>
                  <a:srgbClr val="0070C0"/>
                </a:solidFill>
                <a:latin typeface="Comic Sans MS" panose="030F0702030302020204" pitchFamily="66" charset="0"/>
              </a:rPr>
              <a:t> in tropical climate of our country.</a:t>
            </a:r>
          </a:p>
        </p:txBody>
      </p:sp>
    </p:spTree>
    <p:extLst>
      <p:ext uri="{BB962C8B-B14F-4D97-AF65-F5344CB8AC3E}">
        <p14:creationId xmlns:p14="http://schemas.microsoft.com/office/powerpoint/2010/main" val="1197777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1526</Words>
  <Application>Microsoft Office PowerPoint</Application>
  <PresentationFormat>Widescreen</PresentationFormat>
  <Paragraphs>116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Aharoni</vt:lpstr>
      <vt:lpstr>Arial</vt:lpstr>
      <vt:lpstr>Calibri</vt:lpstr>
      <vt:lpstr>Calibri Light</vt:lpstr>
      <vt:lpstr>Comic Sans MS</vt:lpstr>
      <vt:lpstr>Office Theme</vt:lpstr>
      <vt:lpstr>PowerPoint Presentation</vt:lpstr>
      <vt:lpstr>Livestock Breeding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Dr K G Mandal</cp:lastModifiedBy>
  <cp:revision>83</cp:revision>
  <dcterms:created xsi:type="dcterms:W3CDTF">2020-07-26T07:18:35Z</dcterms:created>
  <dcterms:modified xsi:type="dcterms:W3CDTF">2021-05-18T11:57:33Z</dcterms:modified>
</cp:coreProperties>
</file>