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2" r:id="rId3"/>
    <p:sldId id="333" r:id="rId4"/>
    <p:sldId id="335" r:id="rId5"/>
    <p:sldId id="334" r:id="rId6"/>
    <p:sldId id="336" r:id="rId7"/>
    <p:sldId id="325" r:id="rId8"/>
    <p:sldId id="337" r:id="rId9"/>
    <p:sldId id="338" r:id="rId10"/>
    <p:sldId id="339" r:id="rId11"/>
    <p:sldId id="340" r:id="rId12"/>
    <p:sldId id="303" r:id="rId13"/>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FFCC66"/>
    <a:srgbClr val="FF9933"/>
    <a:srgbClr val="57B2B9"/>
    <a:srgbClr val="FF6699"/>
    <a:srgbClr val="A50021"/>
    <a:srgbClr val="000066"/>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173" autoAdjust="0"/>
    <p:restoredTop sz="94717" autoAdjust="0"/>
  </p:normalViewPr>
  <p:slideViewPr>
    <p:cSldViewPr>
      <p:cViewPr>
        <p:scale>
          <a:sx n="93" d="100"/>
          <a:sy n="93" d="100"/>
        </p:scale>
        <p:origin x="-456"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17ED0E-056C-42E0-A7BB-D3C73988389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4C8500-4D76-459A-B012-9FEE3692BA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9171E-08A3-4CB0-A9DD-9F4C9DF087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F6BDCF-D454-41FA-9EE5-EC6F8CBB23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F20CD-7DA3-4EF9-9395-C23943D11D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A20F3D-AC85-4977-82F1-DE42A357DD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C372A2-9050-45E5-BF4E-BD0A69373C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A39531-3543-4322-82FE-89AFA0144E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D39F4B-050D-4442-B639-BB34EDF569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F64B99-70E9-4A71-8594-22CA9F5956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3C1A07-D9F6-4D91-AC9F-5619BF32B3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EE7F2"/>
            </a:gs>
            <a:gs pos="17999">
              <a:srgbClr val="FBD49C"/>
            </a:gs>
            <a:gs pos="39000">
              <a:srgbClr val="FBA97D"/>
            </a:gs>
            <a:gs pos="64000">
              <a:srgbClr val="FAC77D"/>
            </a:gs>
            <a:gs pos="82001">
              <a:srgbClr val="FEE7F2"/>
            </a:gs>
            <a:gs pos="100000">
              <a:srgbClr val="FBEAC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F5F1317-4DFA-4063-977B-A73078FCF8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990600" y="1828800"/>
            <a:ext cx="7315200" cy="20574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ln w="9525">
            <a:noFill/>
            <a:round/>
            <a:headEnd/>
            <a:tailEnd/>
          </a:ln>
        </p:spPr>
        <p:txBody>
          <a:bodyPr wrap="none" anchor="ctr"/>
          <a:lstStyle/>
          <a:p>
            <a:endParaRPr lang="en-US"/>
          </a:p>
        </p:txBody>
      </p:sp>
      <p:sp>
        <p:nvSpPr>
          <p:cNvPr id="2" name="Rectangle 2"/>
          <p:cNvSpPr>
            <a:spLocks noGrp="1" noChangeArrowheads="1"/>
          </p:cNvSpPr>
          <p:nvPr>
            <p:ph type="ctrTitle"/>
          </p:nvPr>
        </p:nvSpPr>
        <p:spPr>
          <a:xfrm>
            <a:off x="228600" y="1524000"/>
            <a:ext cx="8686800" cy="2286000"/>
          </a:xfrm>
        </p:spPr>
        <p:txBody>
          <a:bodyPr/>
          <a:lstStyle/>
          <a:p>
            <a:pPr eaLnBrk="1" hangingPunct="1">
              <a:defRPr/>
            </a:pPr>
            <a:r>
              <a:rPr lang="en-US" sz="3600" b="1" dirty="0" smtClean="0">
                <a:solidFill>
                  <a:srgbClr val="C00000"/>
                </a:solidFill>
              </a:rPr>
              <a:t>Waste water Treatment by Anaerobic methods for a Dairy Processing Plant</a:t>
            </a:r>
            <a:r>
              <a:rPr lang="en-US" sz="5400" b="1" dirty="0" smtClean="0">
                <a:solidFill>
                  <a:srgbClr val="C00000"/>
                </a:solidFill>
              </a:rPr>
              <a:t/>
            </a:r>
            <a:br>
              <a:rPr lang="en-US" sz="5400" b="1" dirty="0" smtClean="0">
                <a:solidFill>
                  <a:srgbClr val="C00000"/>
                </a:solidFill>
              </a:rPr>
            </a:br>
            <a:endParaRPr lang="en-US" sz="4000" b="1" dirty="0" smtClean="0">
              <a:solidFill>
                <a:srgbClr val="C00000"/>
              </a:solidFill>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1066800" y="3962400"/>
            <a:ext cx="6705600" cy="2362200"/>
          </a:xfrm>
        </p:spPr>
        <p:txBody>
          <a:bodyPr/>
          <a:lstStyle/>
          <a:p>
            <a:pPr eaLnBrk="1" hangingPunct="1">
              <a:lnSpc>
                <a:spcPct val="90000"/>
              </a:lnSpc>
            </a:pPr>
            <a:r>
              <a:rPr lang="en-US" b="1" smtClean="0">
                <a:solidFill>
                  <a:srgbClr val="A50021"/>
                </a:solidFill>
              </a:rPr>
              <a:t>Dr. J. Badshah</a:t>
            </a:r>
          </a:p>
          <a:p>
            <a:pPr eaLnBrk="1" hangingPunct="1">
              <a:lnSpc>
                <a:spcPct val="90000"/>
              </a:lnSpc>
            </a:pPr>
            <a:r>
              <a:rPr lang="en-US" sz="2000" b="1" smtClean="0"/>
              <a:t>University Professor – cum - Chief Scientist</a:t>
            </a:r>
          </a:p>
          <a:p>
            <a:pPr eaLnBrk="1" hangingPunct="1">
              <a:lnSpc>
                <a:spcPct val="90000"/>
              </a:lnSpc>
            </a:pPr>
            <a:r>
              <a:rPr lang="en-US" sz="2000" b="1" smtClean="0"/>
              <a:t>Dairy Engineering Department</a:t>
            </a:r>
          </a:p>
          <a:p>
            <a:pPr eaLnBrk="1" hangingPunct="1">
              <a:lnSpc>
                <a:spcPct val="90000"/>
              </a:lnSpc>
            </a:pPr>
            <a:r>
              <a:rPr lang="en-US" sz="2000" b="1" smtClean="0"/>
              <a:t>Sanjay Gandhi Institute of Dairy Science &amp; Technology, Jagdeopath, Patna</a:t>
            </a:r>
          </a:p>
          <a:p>
            <a:pPr eaLnBrk="1" hangingPunct="1">
              <a:lnSpc>
                <a:spcPct val="90000"/>
              </a:lnSpc>
            </a:pPr>
            <a:r>
              <a:rPr lang="en-US" sz="1800" b="1" smtClean="0"/>
              <a:t>(Bihar Animal Sciences University, Patna)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3200" dirty="0" smtClean="0">
                <a:solidFill>
                  <a:srgbClr val="FF0000"/>
                </a:solidFill>
              </a:rPr>
              <a:t>Anaerobic Attached Growth Process</a:t>
            </a:r>
            <a:endParaRPr lang="en-US" sz="3200" dirty="0">
              <a:solidFill>
                <a:srgbClr val="FF0000"/>
              </a:solidFill>
            </a:endParaRPr>
          </a:p>
        </p:txBody>
      </p:sp>
      <p:sp>
        <p:nvSpPr>
          <p:cNvPr id="3" name="Content Placeholder 2"/>
          <p:cNvSpPr>
            <a:spLocks noGrp="1"/>
          </p:cNvSpPr>
          <p:nvPr>
            <p:ph idx="1"/>
          </p:nvPr>
        </p:nvSpPr>
        <p:spPr>
          <a:xfrm>
            <a:off x="457200" y="1143000"/>
            <a:ext cx="8229600" cy="4983163"/>
          </a:xfrm>
        </p:spPr>
        <p:txBody>
          <a:bodyPr/>
          <a:lstStyle/>
          <a:p>
            <a:pPr>
              <a:buFont typeface="Wingdings" pitchFamily="2" charset="2"/>
              <a:buChar char="Ø"/>
            </a:pPr>
            <a:r>
              <a:rPr lang="en-US" sz="2800" b="1" dirty="0" smtClean="0"/>
              <a:t>Anaerobic Filter Process:</a:t>
            </a:r>
          </a:p>
          <a:p>
            <a:pPr>
              <a:buFont typeface="Wingdings" pitchFamily="2" charset="2"/>
              <a:buChar char="Ø"/>
            </a:pPr>
            <a:r>
              <a:rPr lang="en-US" sz="2800" dirty="0" smtClean="0"/>
              <a:t>A column filled with various types of solid media</a:t>
            </a:r>
          </a:p>
          <a:p>
            <a:pPr>
              <a:buFont typeface="Wingdings" pitchFamily="2" charset="2"/>
              <a:buChar char="Ø"/>
            </a:pPr>
            <a:r>
              <a:rPr lang="en-US" sz="2800" dirty="0" smtClean="0"/>
              <a:t>Waste flows upward through the column and contact the media on which anaerobic bacteria grow and are retained.</a:t>
            </a:r>
          </a:p>
          <a:p>
            <a:pPr>
              <a:buFont typeface="Wingdings" pitchFamily="2" charset="2"/>
              <a:buChar char="Ø"/>
            </a:pPr>
            <a:r>
              <a:rPr lang="en-US" sz="2800" dirty="0" smtClean="0"/>
              <a:t>Because the bacteria are not washed off, the mean cell residence time of 100 days or larger for retention with short hydraulic retention times can be used even for low strength wastes at ambient temperature</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3200" dirty="0" smtClean="0">
                <a:solidFill>
                  <a:srgbClr val="FF0000"/>
                </a:solidFill>
              </a:rPr>
              <a:t>Anaerobic Attached Growth Process</a:t>
            </a:r>
            <a:endParaRPr lang="en-US" sz="3200" dirty="0">
              <a:solidFill>
                <a:srgbClr val="FF0000"/>
              </a:solidFill>
            </a:endParaRPr>
          </a:p>
        </p:txBody>
      </p:sp>
      <p:sp>
        <p:nvSpPr>
          <p:cNvPr id="3" name="Content Placeholder 2"/>
          <p:cNvSpPr>
            <a:spLocks noGrp="1"/>
          </p:cNvSpPr>
          <p:nvPr>
            <p:ph idx="1"/>
          </p:nvPr>
        </p:nvSpPr>
        <p:spPr>
          <a:xfrm>
            <a:off x="457200" y="1143000"/>
            <a:ext cx="8229600" cy="4983163"/>
          </a:xfrm>
        </p:spPr>
        <p:txBody>
          <a:bodyPr/>
          <a:lstStyle/>
          <a:p>
            <a:pPr>
              <a:buFont typeface="Wingdings" pitchFamily="2" charset="2"/>
              <a:buChar char="Ø"/>
            </a:pPr>
            <a:r>
              <a:rPr lang="en-US" sz="2800" b="1" dirty="0" smtClean="0"/>
              <a:t>Expanded Bed Process:</a:t>
            </a:r>
          </a:p>
          <a:p>
            <a:pPr algn="just">
              <a:buFont typeface="Wingdings" pitchFamily="2" charset="2"/>
              <a:buChar char="Ø"/>
            </a:pPr>
            <a:r>
              <a:rPr lang="en-US" sz="2800" dirty="0" smtClean="0"/>
              <a:t>A vertical bed of an appropriate medium such as sand, coal, expanded aggregate on which biological growth has been developed is used. The waste water is pumped upward through the bed</a:t>
            </a:r>
          </a:p>
          <a:p>
            <a:pPr algn="just">
              <a:buFont typeface="Wingdings" pitchFamily="2" charset="2"/>
              <a:buChar char="Ø"/>
            </a:pPr>
            <a:r>
              <a:rPr lang="en-US" sz="2800" dirty="0" smtClean="0"/>
              <a:t>Effluent is recycled to dilute the incoming waste and to provide an adequate flow using with BOD of 15000 t0 40000 mg/L.</a:t>
            </a:r>
          </a:p>
          <a:p>
            <a:pPr algn="just">
              <a:buFont typeface="Wingdings" pitchFamily="2" charset="2"/>
              <a:buChar char="Ø"/>
            </a:pPr>
            <a:r>
              <a:rPr lang="en-US" sz="2800" dirty="0" smtClean="0"/>
              <a:t>Used for municipal waste with low hydraulic retention time</a:t>
            </a:r>
          </a:p>
          <a:p>
            <a:pPr algn="just">
              <a:buFont typeface="Wingdings" pitchFamily="2" charset="2"/>
              <a:buChar char="Ø"/>
            </a:pPr>
            <a:r>
              <a:rPr lang="en-US" sz="2800" dirty="0" smtClean="0"/>
              <a:t>The recovery of methane is important advantage of all </a:t>
            </a:r>
            <a:r>
              <a:rPr lang="en-US" sz="2800" smtClean="0"/>
              <a:t>anaerobic processes.</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703513"/>
            <a:ext cx="2771775" cy="1285875"/>
          </a:xfrm>
          <a:prstGeom prst="rect">
            <a:avLst/>
          </a:prstGeom>
        </p:spPr>
        <p:txBody>
          <a:bodyPr wrap="none" fromWordArt="1">
            <a:prstTxWarp prst="textSlantUp">
              <a:avLst>
                <a:gd name="adj" fmla="val 55556"/>
              </a:avLst>
            </a:prstTxWarp>
          </a:bodyPr>
          <a:lstStyle/>
          <a:p>
            <a:pPr algn="ctr"/>
            <a:r>
              <a:rPr lang="en-US" sz="3200" kern="1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868362"/>
          </a:xfrm>
        </p:spPr>
        <p:txBody>
          <a:bodyPr/>
          <a:lstStyle/>
          <a:p>
            <a:r>
              <a:rPr lang="en-US" sz="2800" b="1" dirty="0" smtClean="0">
                <a:solidFill>
                  <a:srgbClr val="FF0000"/>
                </a:solidFill>
              </a:rPr>
              <a:t>Anaerobic Biological Systems.</a:t>
            </a:r>
            <a:endParaRPr lang="en-US" sz="2800" b="1" dirty="0">
              <a:solidFill>
                <a:srgbClr val="FF0000"/>
              </a:solidFill>
            </a:endParaRPr>
          </a:p>
        </p:txBody>
      </p:sp>
      <p:sp>
        <p:nvSpPr>
          <p:cNvPr id="3" name="Content Placeholder 2"/>
          <p:cNvSpPr>
            <a:spLocks noGrp="1"/>
          </p:cNvSpPr>
          <p:nvPr>
            <p:ph idx="1"/>
          </p:nvPr>
        </p:nvSpPr>
        <p:spPr>
          <a:xfrm>
            <a:off x="457200" y="1219200"/>
            <a:ext cx="8229600" cy="5181600"/>
          </a:xfrm>
        </p:spPr>
        <p:txBody>
          <a:bodyPr/>
          <a:lstStyle/>
          <a:p>
            <a:pPr algn="just"/>
            <a:r>
              <a:rPr lang="en-US" sz="2400" dirty="0" smtClean="0"/>
              <a:t>Anaerobic digestion (AD) is a biological process performed by an active microbial consortium in the absence of exogenous electron acceptors.</a:t>
            </a:r>
          </a:p>
          <a:p>
            <a:pPr algn="just"/>
            <a:r>
              <a:rPr lang="en-US" sz="2400" dirty="0" smtClean="0"/>
              <a:t>Anaerobic systems are generally seen as more economical for the biological stabilization of dairy wastes  as they do not have the high-energy requirements associated with aeration in aerobic systems. </a:t>
            </a:r>
          </a:p>
          <a:p>
            <a:pPr algn="just"/>
            <a:r>
              <a:rPr lang="en-US" sz="2400" dirty="0" smtClean="0"/>
              <a:t>Anaerobic digestion also yields methane, which can be utilized as a heat or power source.</a:t>
            </a:r>
          </a:p>
          <a:p>
            <a:pPr algn="just"/>
            <a:r>
              <a:rPr lang="en-US" sz="2400" dirty="0" smtClean="0"/>
              <a:t>Furthermore, less sludge is generated, thereby reducing problems associated with sludge disposal. Nutrient requirements (N and P) are much lower than for aerobic systems.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3200" b="1" dirty="0" smtClean="0">
                <a:solidFill>
                  <a:srgbClr val="FF0000"/>
                </a:solidFill>
              </a:rPr>
              <a:t>Anaerobic Biological Systems.</a:t>
            </a:r>
            <a:endParaRPr lang="en-US" sz="3200" b="1" dirty="0">
              <a:solidFill>
                <a:srgbClr val="FF0000"/>
              </a:solidFill>
            </a:endParaRPr>
          </a:p>
        </p:txBody>
      </p:sp>
      <p:sp>
        <p:nvSpPr>
          <p:cNvPr id="3" name="Content Placeholder 2"/>
          <p:cNvSpPr>
            <a:spLocks noGrp="1"/>
          </p:cNvSpPr>
          <p:nvPr>
            <p:ph idx="1"/>
          </p:nvPr>
        </p:nvSpPr>
        <p:spPr>
          <a:xfrm>
            <a:off x="457200" y="990600"/>
            <a:ext cx="8229600" cy="5135563"/>
          </a:xfrm>
        </p:spPr>
        <p:txBody>
          <a:bodyPr/>
          <a:lstStyle/>
          <a:p>
            <a:pPr algn="just"/>
            <a:r>
              <a:rPr lang="en-US" sz="2200" dirty="0" smtClean="0"/>
              <a:t>Pathogenic organisms are usually destroyed, and the final sludge has a high soil conditioning value if the concentration of heavy metals is low. </a:t>
            </a:r>
          </a:p>
          <a:p>
            <a:pPr algn="just"/>
            <a:r>
              <a:rPr lang="en-US" sz="2200" dirty="0" smtClean="0"/>
              <a:t>The possibility of treating high COD dairy wastes without previous dilution, as required by aerobic systems, reduces space requirements and the associated costs. </a:t>
            </a:r>
          </a:p>
          <a:p>
            <a:pPr algn="just"/>
            <a:r>
              <a:rPr lang="en-US" sz="2200" dirty="0" smtClean="0"/>
              <a:t>Bad odors are generally absent if the system is operated efficiently.</a:t>
            </a:r>
          </a:p>
          <a:p>
            <a:pPr algn="just"/>
            <a:r>
              <a:rPr lang="en-US" sz="2200" dirty="0" smtClean="0"/>
              <a:t>The disadvantages associated with anaerobic systems are the high capital cost, long startup periods, strict control of operating conditions, greater sensitivity to variable loads and organic shocks, as well as toxic compounds. The operational temperature must be maintained at about 33–37 C for efficient kinetics, because it is important to keep the pH at a value around 7, as a result of the sensitivity of the </a:t>
            </a:r>
            <a:r>
              <a:rPr lang="en-US" sz="2200" dirty="0" err="1" smtClean="0"/>
              <a:t>methanogenic</a:t>
            </a:r>
            <a:r>
              <a:rPr lang="en-US" sz="2200" dirty="0" smtClean="0"/>
              <a:t> population to low values.</a:t>
            </a:r>
            <a:endParaRPr lang="en-US"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sz="2800" b="1" dirty="0" smtClean="0">
                <a:solidFill>
                  <a:srgbClr val="FF0000"/>
                </a:solidFill>
              </a:rPr>
              <a:t>Anaerobic Biological Systems</a:t>
            </a:r>
            <a:endParaRPr lang="en-US" dirty="0"/>
          </a:p>
        </p:txBody>
      </p:sp>
      <p:sp>
        <p:nvSpPr>
          <p:cNvPr id="3" name="Content Placeholder 2"/>
          <p:cNvSpPr>
            <a:spLocks noGrp="1"/>
          </p:cNvSpPr>
          <p:nvPr>
            <p:ph idx="1"/>
          </p:nvPr>
        </p:nvSpPr>
        <p:spPr>
          <a:xfrm>
            <a:off x="457200" y="685800"/>
            <a:ext cx="8229600" cy="5440363"/>
          </a:xfrm>
        </p:spPr>
        <p:txBody>
          <a:bodyPr/>
          <a:lstStyle/>
          <a:p>
            <a:pPr algn="just"/>
            <a:r>
              <a:rPr lang="en-US" sz="2200" dirty="0" smtClean="0"/>
              <a:t>In anaerobic breakdown of dairy wastewater, lactose is first fermented to lactic acid and fats and proteins are hydrolyzed to organic acids, amino acids, </a:t>
            </a:r>
            <a:r>
              <a:rPr lang="en-US" sz="2200" dirty="0" err="1" smtClean="0"/>
              <a:t>aldehydes</a:t>
            </a:r>
            <a:r>
              <a:rPr lang="en-US" sz="2200" dirty="0" smtClean="0"/>
              <a:t>, and alcohols. Second, the intermediate organic compounds are converted to methane and CO2. Because anaerobic digestion does not require oxygen for decomposition of organic material, operating costs for treatment are greatly reduced from that of aerobic treatments.</a:t>
            </a:r>
          </a:p>
          <a:p>
            <a:pPr algn="just"/>
            <a:r>
              <a:rPr lang="en-US" sz="2200" dirty="0" smtClean="0"/>
              <a:t>The anaerobic digester is a large fermentation tank in which fermentation, sludge settling, sludge digestion, and gas collection take place simultaneously. Many dairy plants use a two-stage system in which the first stage is complete mixing of the contents of a fermentation tank and the second stage is a digester in which the contents are allowed to stratify. The two-stage anaerobic process allows for higher loading rates and shorter hydraulic retention times.</a:t>
            </a:r>
            <a:endParaRPr lang="en-US" sz="2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sz="2800" b="1" dirty="0" smtClean="0">
                <a:solidFill>
                  <a:srgbClr val="FF0000"/>
                </a:solidFill>
              </a:rPr>
              <a:t>Anaerobic Methods</a:t>
            </a:r>
            <a:endParaRPr lang="en-US" sz="2800" b="1" dirty="0">
              <a:solidFill>
                <a:srgbClr val="FF0000"/>
              </a:solidFill>
            </a:endParaRPr>
          </a:p>
        </p:txBody>
      </p:sp>
      <p:sp>
        <p:nvSpPr>
          <p:cNvPr id="3" name="Content Placeholder 2"/>
          <p:cNvSpPr>
            <a:spLocks noGrp="1"/>
          </p:cNvSpPr>
          <p:nvPr>
            <p:ph idx="1"/>
          </p:nvPr>
        </p:nvSpPr>
        <p:spPr>
          <a:xfrm>
            <a:off x="457200" y="762000"/>
            <a:ext cx="8229600" cy="5715000"/>
          </a:xfrm>
        </p:spPr>
        <p:txBody>
          <a:bodyPr/>
          <a:lstStyle/>
          <a:p>
            <a:pPr algn="just"/>
            <a:r>
              <a:rPr lang="en-US" sz="2200" dirty="0" smtClean="0"/>
              <a:t>The anaerobic lagoon (anaerobic pond)</a:t>
            </a:r>
          </a:p>
          <a:p>
            <a:pPr algn="just"/>
            <a:r>
              <a:rPr lang="en-US" sz="2200" dirty="0" smtClean="0"/>
              <a:t>Completely stirred tank reactors (CSTR) are, next to lagoons, the simplest type of dry matter m</a:t>
            </a:r>
            <a:r>
              <a:rPr lang="en-US" sz="2200" baseline="30000" dirty="0" smtClean="0"/>
              <a:t>3</a:t>
            </a:r>
            <a:r>
              <a:rPr lang="en-US" sz="2200" dirty="0" smtClean="0"/>
              <a:t> /day and the digesters usually have capacities between 500 and 700 m</a:t>
            </a:r>
            <a:r>
              <a:rPr lang="en-US" sz="2200" baseline="30000" dirty="0" smtClean="0"/>
              <a:t>3</a:t>
            </a:r>
            <a:r>
              <a:rPr lang="en-US" sz="2200" dirty="0" smtClean="0"/>
              <a:t> . These reactors are normally used for concentrated wastes, especially those where the polluting matter is present mainly as suspended solids and has COD values of higher than 30,000 mg/L.</a:t>
            </a:r>
          </a:p>
          <a:p>
            <a:pPr algn="just"/>
            <a:r>
              <a:rPr lang="en-US" sz="2200" dirty="0" smtClean="0"/>
              <a:t>In the CSTR, there is no biomass retention; consequently, the HRT and sludge retention time (SRT) are not separated, necessitating long retention times that are dependent on the growth rate of the slowest-growing bacteria involved in the digestion process. Ross found that the HRT of the conventional digesters is equal to the SRT, which can range from 15–20 days. This type of digester has in the past been used by </a:t>
            </a:r>
            <a:r>
              <a:rPr lang="en-US" sz="2200" dirty="0" err="1" smtClean="0"/>
              <a:t>Lebrato</a:t>
            </a:r>
            <a:r>
              <a:rPr lang="en-US" sz="2200" dirty="0" smtClean="0"/>
              <a:t> et al.  to treat cheese factory wastewater</a:t>
            </a: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3200" b="1" dirty="0" smtClean="0">
                <a:solidFill>
                  <a:srgbClr val="FF0000"/>
                </a:solidFill>
              </a:rPr>
              <a:t>Anaerobic Methods</a:t>
            </a:r>
            <a:endParaRPr lang="en-US" sz="3200" b="1" dirty="0">
              <a:solidFill>
                <a:srgbClr val="FF0000"/>
              </a:solidFill>
            </a:endParaRPr>
          </a:p>
        </p:txBody>
      </p:sp>
      <p:sp>
        <p:nvSpPr>
          <p:cNvPr id="3" name="Content Placeholder 2"/>
          <p:cNvSpPr>
            <a:spLocks noGrp="1"/>
          </p:cNvSpPr>
          <p:nvPr>
            <p:ph idx="1"/>
          </p:nvPr>
        </p:nvSpPr>
        <p:spPr>
          <a:xfrm>
            <a:off x="457200" y="914400"/>
            <a:ext cx="8229600" cy="5211763"/>
          </a:xfrm>
        </p:spPr>
        <p:txBody>
          <a:bodyPr/>
          <a:lstStyle/>
          <a:p>
            <a:pPr algn="just"/>
            <a:r>
              <a:rPr lang="en-US" sz="2400" dirty="0" smtClean="0"/>
              <a:t>It is an anaerobic activated sludge process that consists of a completely mixed anaerobic reactor followed by some form of biomass separator. The separated biomass is recycled to the reactor, thus reducing the retention time from the conventional 20–30 days to ,1.0 day. </a:t>
            </a:r>
          </a:p>
          <a:p>
            <a:pPr algn="just"/>
            <a:r>
              <a:rPr lang="en-US" sz="2400" dirty="0" smtClean="0"/>
              <a:t>Because the bacteria are retained and recycled, this type of plant can treat medium-strength wastewater (200–20,000 mg/L COD) very efficiently at high OLRs. The organic loading rate can vary from 1 to 6 kg/m3 day COD with COD removal efficiencies of 80–95%. </a:t>
            </a:r>
          </a:p>
          <a:p>
            <a:pPr algn="just"/>
            <a:r>
              <a:rPr lang="en-US" sz="2400" dirty="0" smtClean="0"/>
              <a:t>The treatment temperature ranges from 30–40 C. A major difficulty encountered with this process is the poor settling properties of the anaerobic biomass from the digester effluent. The dairy wastewater was probably produced by a dairy with very good product-loss control and rather high water use.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09600" y="381000"/>
            <a:ext cx="7772400" cy="762000"/>
          </a:xfrm>
        </p:spPr>
        <p:txBody>
          <a:bodyPr>
            <a:normAutofit fontScale="90000"/>
          </a:bodyPr>
          <a:lstStyle/>
          <a:p>
            <a:pPr eaLnBrk="1" fontAlgn="auto" hangingPunct="1">
              <a:spcAft>
                <a:spcPts val="0"/>
              </a:spcAft>
              <a:defRPr/>
            </a:pPr>
            <a:r>
              <a:rPr lang="en-US" sz="3200" b="1" dirty="0" smtClean="0">
                <a:solidFill>
                  <a:srgbClr val="FF0000"/>
                </a:solidFill>
              </a:rPr>
              <a:t>Options of Treatments for  a dairy Processing Plant</a:t>
            </a:r>
          </a:p>
        </p:txBody>
      </p:sp>
      <p:sp>
        <p:nvSpPr>
          <p:cNvPr id="3075" name="Content Placeholder 2"/>
          <p:cNvSpPr>
            <a:spLocks noGrp="1"/>
          </p:cNvSpPr>
          <p:nvPr>
            <p:ph idx="1"/>
          </p:nvPr>
        </p:nvSpPr>
        <p:spPr>
          <a:xfrm>
            <a:off x="457200" y="1371600"/>
            <a:ext cx="7772400" cy="4724400"/>
          </a:xfrm>
        </p:spPr>
        <p:txBody>
          <a:bodyPr>
            <a:normAutofit fontScale="85000" lnSpcReduction="20000"/>
          </a:bodyPr>
          <a:lstStyle/>
          <a:p>
            <a:pPr marL="274320" indent="-274320" algn="just" eaLnBrk="1" fontAlgn="auto" hangingPunct="1">
              <a:spcAft>
                <a:spcPts val="0"/>
              </a:spcAft>
              <a:buClr>
                <a:schemeClr val="tx1"/>
              </a:buClr>
              <a:buFont typeface="Wingdings 2"/>
              <a:buChar char=""/>
              <a:defRPr/>
            </a:pPr>
            <a:r>
              <a:rPr lang="en-US" sz="2000" dirty="0" smtClean="0"/>
              <a:t>Treatment in nearby municipal treatment Plant facilities:</a:t>
            </a:r>
          </a:p>
          <a:p>
            <a:pPr marL="514350" indent="-514350" algn="just" eaLnBrk="1" fontAlgn="auto" hangingPunct="1">
              <a:spcAft>
                <a:spcPts val="0"/>
              </a:spcAft>
              <a:buClr>
                <a:schemeClr val="tx1"/>
              </a:buClr>
              <a:buFont typeface="+mj-lt"/>
              <a:buAutoNum type="romanLcPeriod"/>
              <a:defRPr/>
            </a:pPr>
            <a:r>
              <a:rPr lang="en-US" sz="2000" dirty="0" smtClean="0"/>
              <a:t>Limitations of handling certain flow rates and peak loads</a:t>
            </a:r>
          </a:p>
          <a:p>
            <a:pPr marL="514350" indent="-514350" algn="just" eaLnBrk="1" fontAlgn="auto" hangingPunct="1">
              <a:spcAft>
                <a:spcPts val="0"/>
              </a:spcAft>
              <a:buClr>
                <a:schemeClr val="tx1"/>
              </a:buClr>
              <a:buFont typeface="+mj-lt"/>
              <a:buAutoNum type="romanLcPeriod"/>
              <a:defRPr/>
            </a:pPr>
            <a:r>
              <a:rPr lang="en-US" sz="2000" dirty="0" smtClean="0"/>
              <a:t>Limitation of handling Fat in dairy wastes</a:t>
            </a:r>
          </a:p>
          <a:p>
            <a:pPr marL="514350" indent="-514350" algn="just" eaLnBrk="1" fontAlgn="auto" hangingPunct="1">
              <a:spcAft>
                <a:spcPts val="0"/>
              </a:spcAft>
              <a:buClr>
                <a:schemeClr val="tx1"/>
              </a:buClr>
              <a:buFont typeface="+mj-lt"/>
              <a:buAutoNum type="romanLcPeriod"/>
              <a:defRPr/>
            </a:pPr>
            <a:r>
              <a:rPr lang="en-US" sz="2000" dirty="0" smtClean="0"/>
              <a:t>Limitation of  handling discharge regulations of dairy wastes due to limited capacities of treatment facilities</a:t>
            </a:r>
          </a:p>
          <a:p>
            <a:pPr marL="514350" indent="-514350" algn="just" eaLnBrk="1" fontAlgn="auto" hangingPunct="1">
              <a:spcAft>
                <a:spcPts val="0"/>
              </a:spcAft>
              <a:buClr>
                <a:schemeClr val="tx1"/>
              </a:buClr>
              <a:buFont typeface="+mj-lt"/>
              <a:buAutoNum type="romanLcPeriod"/>
              <a:defRPr/>
            </a:pPr>
            <a:r>
              <a:rPr lang="en-US" sz="2000" dirty="0" smtClean="0"/>
              <a:t>High sewer treatment charges depending upon flow rates, BOD</a:t>
            </a:r>
            <a:r>
              <a:rPr lang="en-US" sz="2000" baseline="-25000" dirty="0" smtClean="0"/>
              <a:t>5</a:t>
            </a:r>
            <a:r>
              <a:rPr lang="en-US" sz="2000" dirty="0" smtClean="0"/>
              <a:t> , COD, Flow rates, SS and P contents etc.</a:t>
            </a:r>
            <a:endParaRPr lang="en-US" sz="2000" baseline="-25000" dirty="0" smtClean="0"/>
          </a:p>
          <a:p>
            <a:pPr marL="274320" indent="-274320" algn="just" eaLnBrk="1" fontAlgn="auto" hangingPunct="1">
              <a:spcAft>
                <a:spcPts val="0"/>
              </a:spcAft>
              <a:buClr>
                <a:schemeClr val="tx1"/>
              </a:buClr>
              <a:buFont typeface="Wingdings 2"/>
              <a:buChar char=""/>
              <a:defRPr/>
            </a:pPr>
            <a:r>
              <a:rPr lang="en-US" sz="2000" dirty="0" smtClean="0"/>
              <a:t>Employing Waste disposal contractors for removal of semisolids and wastes from the sites:</a:t>
            </a:r>
          </a:p>
          <a:p>
            <a:pPr marL="514350" indent="-514350" algn="just" eaLnBrk="1" fontAlgn="auto" hangingPunct="1">
              <a:spcAft>
                <a:spcPts val="0"/>
              </a:spcAft>
              <a:buClr>
                <a:schemeClr val="tx1"/>
              </a:buClr>
              <a:buFont typeface="+mj-lt"/>
              <a:buAutoNum type="romanLcPeriod"/>
              <a:defRPr/>
            </a:pPr>
            <a:r>
              <a:rPr lang="en-US" sz="2000" dirty="0" smtClean="0"/>
              <a:t>Continuously impacted by increasing costs</a:t>
            </a:r>
          </a:p>
          <a:p>
            <a:pPr marL="514350" indent="-514350" algn="just" eaLnBrk="1" fontAlgn="auto" hangingPunct="1">
              <a:spcAft>
                <a:spcPts val="0"/>
              </a:spcAft>
              <a:buClr>
                <a:schemeClr val="tx1"/>
              </a:buClr>
              <a:buFont typeface="+mj-lt"/>
              <a:buAutoNum type="romanLcPeriod"/>
              <a:defRPr/>
            </a:pPr>
            <a:r>
              <a:rPr lang="en-US" sz="2000" dirty="0" smtClean="0"/>
              <a:t>Employing contractors for urgent removal of wastes is a limitation and problem</a:t>
            </a:r>
          </a:p>
          <a:p>
            <a:pPr marL="514350" indent="-514350" algn="just" eaLnBrk="1" fontAlgn="auto" hangingPunct="1">
              <a:spcAft>
                <a:spcPts val="0"/>
              </a:spcAft>
              <a:buClr>
                <a:schemeClr val="tx1"/>
              </a:buClr>
              <a:buFont typeface="+mj-lt"/>
              <a:buAutoNum type="romanLcPeriod"/>
              <a:defRPr/>
            </a:pPr>
            <a:r>
              <a:rPr lang="en-US" sz="2000" dirty="0" smtClean="0"/>
              <a:t>Control of BOD</a:t>
            </a:r>
            <a:r>
              <a:rPr lang="en-US" sz="2000" baseline="-25000" dirty="0" smtClean="0"/>
              <a:t>5</a:t>
            </a:r>
            <a:r>
              <a:rPr lang="en-US" sz="2000" dirty="0" smtClean="0"/>
              <a:t>, COD and SS as per regulation is stringent problem</a:t>
            </a:r>
          </a:p>
          <a:p>
            <a:pPr marL="274320" indent="-274320" algn="just" eaLnBrk="1" fontAlgn="auto" hangingPunct="1">
              <a:spcAft>
                <a:spcPts val="0"/>
              </a:spcAft>
              <a:buClr>
                <a:schemeClr val="tx1"/>
              </a:buClr>
              <a:buFont typeface="Wingdings 2"/>
              <a:buChar char=""/>
              <a:defRPr/>
            </a:pPr>
            <a:r>
              <a:rPr lang="en-US" sz="2000" dirty="0" smtClean="0"/>
              <a:t>Onsite Treatments of wastes in own Waste treatment Plant of Factory: Aerobic alone or Aerobic and Anaerobic combination:</a:t>
            </a:r>
          </a:p>
          <a:p>
            <a:pPr marL="514350" indent="-514350" algn="just" eaLnBrk="1" fontAlgn="auto" hangingPunct="1">
              <a:spcAft>
                <a:spcPts val="0"/>
              </a:spcAft>
              <a:buClr>
                <a:schemeClr val="tx1"/>
              </a:buClr>
              <a:buFont typeface="+mj-lt"/>
              <a:buAutoNum type="romanLcPeriod"/>
              <a:defRPr/>
            </a:pPr>
            <a:r>
              <a:rPr lang="en-US" sz="2000" dirty="0" smtClean="0"/>
              <a:t>Possible to control above limitation but sanitary discharges must be separate from organic dairy wastes</a:t>
            </a:r>
          </a:p>
          <a:p>
            <a:pPr marL="514350" indent="-514350" algn="just" eaLnBrk="1" fontAlgn="auto" hangingPunct="1">
              <a:spcAft>
                <a:spcPts val="0"/>
              </a:spcAft>
              <a:buClr>
                <a:schemeClr val="tx1"/>
              </a:buClr>
              <a:buFont typeface="+mj-lt"/>
              <a:buAutoNum type="romanLcPeriod"/>
              <a:defRPr/>
            </a:pPr>
            <a:r>
              <a:rPr lang="en-US" sz="2000" dirty="0" smtClean="0"/>
              <a:t>Generally preferable in a dairy plant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sz="3200" dirty="0" smtClean="0">
                <a:solidFill>
                  <a:srgbClr val="FF0000"/>
                </a:solidFill>
              </a:rPr>
              <a:t>The </a:t>
            </a:r>
            <a:r>
              <a:rPr lang="en-US" sz="3200" dirty="0" err="1" smtClean="0">
                <a:solidFill>
                  <a:srgbClr val="FF0000"/>
                </a:solidFill>
              </a:rPr>
              <a:t>upflow</a:t>
            </a:r>
            <a:r>
              <a:rPr lang="en-US" sz="3200" dirty="0" smtClean="0">
                <a:solidFill>
                  <a:srgbClr val="FF0000"/>
                </a:solidFill>
              </a:rPr>
              <a:t> anaerobic sludge blanket (UASB)</a:t>
            </a:r>
            <a:endParaRPr lang="en-US" sz="3200" dirty="0">
              <a:solidFill>
                <a:srgbClr val="FF0000"/>
              </a:solidFill>
            </a:endParaRPr>
          </a:p>
        </p:txBody>
      </p:sp>
      <p:sp>
        <p:nvSpPr>
          <p:cNvPr id="3" name="Content Placeholder 2"/>
          <p:cNvSpPr>
            <a:spLocks noGrp="1"/>
          </p:cNvSpPr>
          <p:nvPr>
            <p:ph idx="1"/>
          </p:nvPr>
        </p:nvSpPr>
        <p:spPr>
          <a:xfrm>
            <a:off x="457200" y="1219200"/>
            <a:ext cx="8229600" cy="5257800"/>
          </a:xfrm>
        </p:spPr>
        <p:txBody>
          <a:bodyPr/>
          <a:lstStyle/>
          <a:p>
            <a:pPr algn="just">
              <a:buFont typeface="Wingdings" pitchFamily="2" charset="2"/>
              <a:buChar char="Ø"/>
            </a:pPr>
            <a:r>
              <a:rPr lang="en-US" sz="2800" dirty="0" smtClean="0"/>
              <a:t>The </a:t>
            </a:r>
            <a:r>
              <a:rPr lang="en-US" sz="2800" dirty="0" err="1" smtClean="0"/>
              <a:t>upflow</a:t>
            </a:r>
            <a:r>
              <a:rPr lang="en-US" sz="2800" dirty="0" smtClean="0"/>
              <a:t> anaerobic sludge blanket (UASB) reactor was developed for commercial purposes by </a:t>
            </a:r>
            <a:r>
              <a:rPr lang="en-US" sz="2800" dirty="0" err="1" smtClean="0"/>
              <a:t>Lettinga</a:t>
            </a:r>
            <a:r>
              <a:rPr lang="en-US" sz="2800" dirty="0" smtClean="0"/>
              <a:t> and coworkers at the Agricultural University in </a:t>
            </a:r>
            <a:r>
              <a:rPr lang="en-US" sz="2800" dirty="0" err="1" smtClean="0"/>
              <a:t>Wageningen</a:t>
            </a:r>
            <a:r>
              <a:rPr lang="en-US" sz="2800" dirty="0" smtClean="0"/>
              <a:t>, The Netherlands. </a:t>
            </a:r>
          </a:p>
          <a:p>
            <a:pPr algn="just">
              <a:buFont typeface="Wingdings" pitchFamily="2" charset="2"/>
              <a:buChar char="Ø"/>
            </a:pPr>
            <a:r>
              <a:rPr lang="en-US" sz="2800" dirty="0" smtClean="0"/>
              <a:t>It was first used to treat maize-starch wastewaters in South Africa, but its full potential was only realized after an impressive development program by </a:t>
            </a:r>
            <a:r>
              <a:rPr lang="en-US" sz="2800" dirty="0" err="1" smtClean="0"/>
              <a:t>Lettinga</a:t>
            </a:r>
            <a:r>
              <a:rPr lang="en-US" sz="2800" dirty="0" smtClean="0"/>
              <a:t> in the late 1970s. </a:t>
            </a:r>
          </a:p>
          <a:p>
            <a:pPr algn="just">
              <a:buFont typeface="Wingdings" pitchFamily="2" charset="2"/>
              <a:buChar char="Ø"/>
            </a:pPr>
            <a:r>
              <a:rPr lang="en-US" sz="2800" dirty="0" smtClean="0"/>
              <a:t>The rather simple design of the UASB bioreactor is based on the superior settling properties of granular sludge.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lstStyle/>
          <a:p>
            <a:r>
              <a:rPr lang="en-US" sz="3200" dirty="0" smtClean="0">
                <a:solidFill>
                  <a:srgbClr val="FF0000"/>
                </a:solidFill>
              </a:rPr>
              <a:t>The </a:t>
            </a:r>
            <a:r>
              <a:rPr lang="en-US" sz="3200" dirty="0" err="1" smtClean="0">
                <a:solidFill>
                  <a:srgbClr val="FF0000"/>
                </a:solidFill>
              </a:rPr>
              <a:t>upflow</a:t>
            </a:r>
            <a:r>
              <a:rPr lang="en-US" sz="3200" dirty="0" smtClean="0">
                <a:solidFill>
                  <a:srgbClr val="FF0000"/>
                </a:solidFill>
              </a:rPr>
              <a:t> anaerobic sludge blanket (UASB)</a:t>
            </a:r>
            <a:endParaRPr lang="en-US" sz="3200" dirty="0">
              <a:solidFill>
                <a:srgbClr val="FF0000"/>
              </a:solidFill>
            </a:endParaRPr>
          </a:p>
        </p:txBody>
      </p:sp>
      <p:sp>
        <p:nvSpPr>
          <p:cNvPr id="3" name="Content Placeholder 2"/>
          <p:cNvSpPr>
            <a:spLocks noGrp="1"/>
          </p:cNvSpPr>
          <p:nvPr>
            <p:ph idx="1"/>
          </p:nvPr>
        </p:nvSpPr>
        <p:spPr>
          <a:xfrm>
            <a:off x="457200" y="1447800"/>
            <a:ext cx="8229600" cy="4678363"/>
          </a:xfrm>
        </p:spPr>
        <p:txBody>
          <a:bodyPr/>
          <a:lstStyle/>
          <a:p>
            <a:pPr algn="just">
              <a:buFont typeface="Wingdings" pitchFamily="2" charset="2"/>
              <a:buChar char="Ø"/>
            </a:pPr>
            <a:r>
              <a:rPr lang="en-US" sz="2400" dirty="0" smtClean="0"/>
              <a:t>Waste water flows upward </a:t>
            </a:r>
            <a:r>
              <a:rPr lang="en-US" sz="2400" dirty="0" err="1" smtClean="0"/>
              <a:t>throgh</a:t>
            </a:r>
            <a:r>
              <a:rPr lang="en-US" sz="2400" dirty="0" smtClean="0"/>
              <a:t> a sludge blanket composed of biologically formed granules</a:t>
            </a:r>
          </a:p>
          <a:p>
            <a:pPr algn="just">
              <a:buFont typeface="Wingdings" pitchFamily="2" charset="2"/>
              <a:buChar char="Ø"/>
            </a:pPr>
            <a:r>
              <a:rPr lang="en-US" sz="2400" dirty="0" smtClean="0"/>
              <a:t>On reaction, the gases produced under anaerobic conditions</a:t>
            </a:r>
          </a:p>
          <a:p>
            <a:pPr algn="just">
              <a:buFont typeface="Wingdings" pitchFamily="2" charset="2"/>
              <a:buChar char="Ø"/>
            </a:pPr>
            <a:r>
              <a:rPr lang="en-US" sz="2400" dirty="0" smtClean="0"/>
              <a:t>The free gas and granules attached to the gas rise to the top of the reactor where particles collide the baffle and the gases are released.</a:t>
            </a:r>
          </a:p>
          <a:p>
            <a:pPr algn="just">
              <a:buFont typeface="Wingdings" pitchFamily="2" charset="2"/>
              <a:buChar char="Ø"/>
            </a:pPr>
            <a:r>
              <a:rPr lang="en-US" sz="2400" dirty="0" smtClean="0"/>
              <a:t>The degassed granules typically drop back to the surface of the </a:t>
            </a:r>
            <a:r>
              <a:rPr lang="en-US" sz="2400" dirty="0" err="1" smtClean="0"/>
              <a:t>ssludge</a:t>
            </a:r>
            <a:r>
              <a:rPr lang="en-US" sz="2400" dirty="0" smtClean="0"/>
              <a:t> blanket which passes to the settling chamber. The gases are collected in in the collecting domes at the top of reactor</a:t>
            </a:r>
          </a:p>
          <a:p>
            <a:pPr>
              <a:buFont typeface="Wingdings" pitchFamily="2" charset="2"/>
              <a:buChar char="Ø"/>
            </a:pPr>
            <a:endParaRPr lang="en-US" sz="280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15140277</TotalTime>
  <Words>1246</Words>
  <Application>Microsoft Office PowerPoint</Application>
  <PresentationFormat>On-screen Show (4:3)</PresentationFormat>
  <Paragraphs>61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 Design</vt:lpstr>
      <vt:lpstr>Waste water Treatment by Anaerobic methods for a Dairy Processing Plant </vt:lpstr>
      <vt:lpstr>Anaerobic Biological Systems.</vt:lpstr>
      <vt:lpstr>Anaerobic Biological Systems.</vt:lpstr>
      <vt:lpstr>Anaerobic Biological Systems</vt:lpstr>
      <vt:lpstr>Anaerobic Methods</vt:lpstr>
      <vt:lpstr>Anaerobic Methods</vt:lpstr>
      <vt:lpstr>Options of Treatments for  a dairy Processing Plant</vt:lpstr>
      <vt:lpstr>The upflow anaerobic sludge blanket (UASB)</vt:lpstr>
      <vt:lpstr>The upflow anaerobic sludge blanket (UASB)</vt:lpstr>
      <vt:lpstr>Anaerobic Attached Growth Process</vt:lpstr>
      <vt:lpstr>Anaerobic Attached Growth Process</vt:lpstr>
      <vt:lpstr>Slide 12</vt:lpstr>
    </vt:vector>
  </TitlesOfParts>
  <Company>RSSB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ICTDF-2007 TRADITIONAL INDIAN DAIRY PRODUCTS: Prospects for Industrialization</dc:title>
  <dc:creator>ps</dc:creator>
  <cp:lastModifiedBy>Jahangir Badshah</cp:lastModifiedBy>
  <cp:revision>168</cp:revision>
  <dcterms:created xsi:type="dcterms:W3CDTF">2007-11-06T10:48:03Z</dcterms:created>
  <dcterms:modified xsi:type="dcterms:W3CDTF">2021-06-04T10:55:57Z</dcterms:modified>
</cp:coreProperties>
</file>