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5" r:id="rId3"/>
    <p:sldId id="264" r:id="rId4"/>
    <p:sldId id="266" r:id="rId5"/>
    <p:sldId id="256" r:id="rId6"/>
    <p:sldId id="257" r:id="rId7"/>
    <p:sldId id="260" r:id="rId8"/>
    <p:sldId id="263" r:id="rId9"/>
    <p:sldId id="261" r:id="rId10"/>
    <p:sldId id="262" r:id="rId11"/>
    <p:sldId id="25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A90C-8C63-4DD9-914C-37F2B5A7E41D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2DF44-743C-449A-A936-123D1DA47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79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A90C-8C63-4DD9-914C-37F2B5A7E41D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2DF44-743C-449A-A936-123D1DA47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031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A90C-8C63-4DD9-914C-37F2B5A7E41D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2DF44-743C-449A-A936-123D1DA47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9022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403B4-D088-4D95-80D0-23D44B13D38E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CEA38-8061-4AC9-890E-0750CF0336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2927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403B4-D088-4D95-80D0-23D44B13D38E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CEA38-8061-4AC9-890E-0750CF0336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36054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403B4-D088-4D95-80D0-23D44B13D38E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CEA38-8061-4AC9-890E-0750CF0336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54196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403B4-D088-4D95-80D0-23D44B13D38E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CEA38-8061-4AC9-890E-0750CF0336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5451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403B4-D088-4D95-80D0-23D44B13D38E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CEA38-8061-4AC9-890E-0750CF0336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6512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403B4-D088-4D95-80D0-23D44B13D38E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CEA38-8061-4AC9-890E-0750CF0336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56605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403B4-D088-4D95-80D0-23D44B13D38E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CEA38-8061-4AC9-890E-0750CF0336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56993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403B4-D088-4D95-80D0-23D44B13D38E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CEA38-8061-4AC9-890E-0750CF0336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6614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A90C-8C63-4DD9-914C-37F2B5A7E41D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2DF44-743C-449A-A936-123D1DA47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6448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403B4-D088-4D95-80D0-23D44B13D38E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CEA38-8061-4AC9-890E-0750CF0336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86063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403B4-D088-4D95-80D0-23D44B13D38E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CEA38-8061-4AC9-890E-0750CF0336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46826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403B4-D088-4D95-80D0-23D44B13D38E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CEA38-8061-4AC9-890E-0750CF0336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9932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A90C-8C63-4DD9-914C-37F2B5A7E41D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2DF44-743C-449A-A936-123D1DA47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654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A90C-8C63-4DD9-914C-37F2B5A7E41D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2DF44-743C-449A-A936-123D1DA47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158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A90C-8C63-4DD9-914C-37F2B5A7E41D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2DF44-743C-449A-A936-123D1DA47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515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A90C-8C63-4DD9-914C-37F2B5A7E41D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2DF44-743C-449A-A936-123D1DA47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60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A90C-8C63-4DD9-914C-37F2B5A7E41D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2DF44-743C-449A-A936-123D1DA47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834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A90C-8C63-4DD9-914C-37F2B5A7E41D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2DF44-743C-449A-A936-123D1DA47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244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A90C-8C63-4DD9-914C-37F2B5A7E41D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2DF44-743C-449A-A936-123D1DA47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103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1A90C-8C63-4DD9-914C-37F2B5A7E41D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2DF44-743C-449A-A936-123D1DA47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797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403B4-D088-4D95-80D0-23D44B13D38E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CEA38-8061-4AC9-890E-0750CF0336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6997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52690-B0FB-42FD-A967-A49929D49A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01381"/>
          </a:xfrm>
        </p:spPr>
        <p:txBody>
          <a:bodyPr/>
          <a:lstStyle/>
          <a:p>
            <a:r>
              <a:rPr lang="en-US" dirty="0"/>
              <a:t>Financial  Management Tips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EDC9AB-5100-4C9C-A319-4B83A591FB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sz="2400" b="1" dirty="0"/>
              <a:t>Fund availability Recording Register/sanction register</a:t>
            </a:r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Expenditure Check</a:t>
            </a:r>
          </a:p>
          <a:p>
            <a:r>
              <a:rPr lang="en-US" b="1" dirty="0" err="1">
                <a:solidFill>
                  <a:srgbClr val="002060"/>
                </a:solidFill>
              </a:rPr>
              <a:t>Imprest</a:t>
            </a:r>
            <a:r>
              <a:rPr lang="en-US" b="1" dirty="0">
                <a:solidFill>
                  <a:srgbClr val="002060"/>
                </a:solidFill>
              </a:rPr>
              <a:t> regulation checks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24951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E5BEB-79A7-4B34-ACB6-BCD63006C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2FC00-BA1C-495C-A919-99A2236F4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IN" dirty="0"/>
          </a:p>
          <a:p>
            <a:pPr marL="0" indent="0">
              <a:buNone/>
            </a:pPr>
            <a:r>
              <a:rPr lang="en-IN" dirty="0"/>
              <a:t>				</a:t>
            </a:r>
            <a:r>
              <a:rPr lang="en-IN" sz="4800" dirty="0"/>
              <a:t>	</a:t>
            </a:r>
            <a:r>
              <a:rPr lang="en-IN" sz="6600" dirty="0"/>
              <a:t>Thanks</a:t>
            </a:r>
          </a:p>
        </p:txBody>
      </p:sp>
    </p:spTree>
    <p:extLst>
      <p:ext uri="{BB962C8B-B14F-4D97-AF65-F5344CB8AC3E}">
        <p14:creationId xmlns:p14="http://schemas.microsoft.com/office/powerpoint/2010/main" val="3327427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2425" y="439457"/>
            <a:ext cx="9144000" cy="447511"/>
          </a:xfrm>
        </p:spPr>
        <p:txBody>
          <a:bodyPr>
            <a:normAutofit fontScale="90000"/>
          </a:bodyPr>
          <a:lstStyle/>
          <a:p>
            <a:r>
              <a:rPr lang="en-IN" sz="3200" b="1" dirty="0"/>
              <a:t>Fund availability Recording Register</a:t>
            </a:r>
            <a:endParaRPr lang="en-US" sz="3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076436"/>
              </p:ext>
            </p:extLst>
          </p:nvPr>
        </p:nvGraphicFramePr>
        <p:xfrm>
          <a:off x="612648" y="886969"/>
          <a:ext cx="10572330" cy="560183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786384">
                  <a:extLst>
                    <a:ext uri="{9D8B030D-6E8A-4147-A177-3AD203B41FA5}">
                      <a16:colId xmlns:a16="http://schemas.microsoft.com/office/drawing/2014/main" val="3625483625"/>
                    </a:ext>
                  </a:extLst>
                </a:gridCol>
                <a:gridCol w="2679192">
                  <a:extLst>
                    <a:ext uri="{9D8B030D-6E8A-4147-A177-3AD203B41FA5}">
                      <a16:colId xmlns:a16="http://schemas.microsoft.com/office/drawing/2014/main" val="1923529429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1663976984"/>
                    </a:ext>
                  </a:extLst>
                </a:gridCol>
                <a:gridCol w="1316736">
                  <a:extLst>
                    <a:ext uri="{9D8B030D-6E8A-4147-A177-3AD203B41FA5}">
                      <a16:colId xmlns:a16="http://schemas.microsoft.com/office/drawing/2014/main" val="2529329271"/>
                    </a:ext>
                  </a:extLst>
                </a:gridCol>
                <a:gridCol w="1472184">
                  <a:extLst>
                    <a:ext uri="{9D8B030D-6E8A-4147-A177-3AD203B41FA5}">
                      <a16:colId xmlns:a16="http://schemas.microsoft.com/office/drawing/2014/main" val="1444084368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756429427"/>
                    </a:ext>
                  </a:extLst>
                </a:gridCol>
                <a:gridCol w="1528914">
                  <a:extLst>
                    <a:ext uri="{9D8B030D-6E8A-4147-A177-3AD203B41FA5}">
                      <a16:colId xmlns:a16="http://schemas.microsoft.com/office/drawing/2014/main" val="2105662844"/>
                    </a:ext>
                  </a:extLst>
                </a:gridCol>
              </a:tblGrid>
              <a:tr h="942503">
                <a:tc>
                  <a:txBody>
                    <a:bodyPr/>
                    <a:lstStyle/>
                    <a:p>
                      <a:pPr algn="ctr"/>
                      <a:r>
                        <a:rPr lang="en-IN" b="0" dirty="0"/>
                        <a:t>S. NO.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dirty="0"/>
                        <a:t>Fund</a:t>
                      </a:r>
                      <a:r>
                        <a:rPr lang="en-IN" b="0" baseline="0" dirty="0"/>
                        <a:t> details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dirty="0"/>
                        <a:t>Receipt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dirty="0"/>
                        <a:t>Expenditure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dirty="0"/>
                        <a:t>Balance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dirty="0"/>
                        <a:t>Signature with date of dealing </a:t>
                      </a:r>
                      <a:r>
                        <a:rPr lang="en-IN" b="0" dirty="0" err="1"/>
                        <a:t>Asstt</a:t>
                      </a:r>
                      <a:r>
                        <a:rPr lang="en-IN" b="0" dirty="0"/>
                        <a:t>.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dirty="0"/>
                        <a:t>Signature of Sanctioning authority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9977831"/>
                  </a:ext>
                </a:extLst>
              </a:tr>
              <a:tr h="942503">
                <a:tc>
                  <a:txBody>
                    <a:bodyPr/>
                    <a:lstStyle/>
                    <a:p>
                      <a:pPr algn="ctr"/>
                      <a:r>
                        <a:rPr lang="en-IN" b="0" dirty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b="0" dirty="0">
                          <a:solidFill>
                            <a:srgbClr val="C00000"/>
                          </a:solidFill>
                        </a:rPr>
                        <a:t>CNC Allocation/ Infrastructure</a:t>
                      </a:r>
                      <a:r>
                        <a:rPr lang="en-IN" b="0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IN" b="0" baseline="0" dirty="0"/>
                        <a:t>received vide letter No.……..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dirty="0"/>
                        <a:t>5,00,000/-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dirty="0"/>
                        <a:t>-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dirty="0"/>
                        <a:t>5,00,000/-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1466046"/>
                  </a:ext>
                </a:extLst>
              </a:tr>
              <a:tr h="659751">
                <a:tc>
                  <a:txBody>
                    <a:bodyPr/>
                    <a:lstStyle/>
                    <a:p>
                      <a:pPr algn="ctr"/>
                      <a:r>
                        <a:rPr lang="en-IN" b="0" dirty="0"/>
                        <a:t>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b="0" dirty="0"/>
                        <a:t>Purchase</a:t>
                      </a:r>
                      <a:r>
                        <a:rPr lang="en-IN" b="0" baseline="0" dirty="0"/>
                        <a:t> of Stationary 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dirty="0"/>
                        <a:t>5,00,000/-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dirty="0"/>
                        <a:t>20,000/-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dirty="0"/>
                        <a:t>4,80,000/-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3255063"/>
                  </a:ext>
                </a:extLst>
              </a:tr>
              <a:tr h="481906">
                <a:tc>
                  <a:txBody>
                    <a:bodyPr/>
                    <a:lstStyle/>
                    <a:p>
                      <a:pPr algn="ctr"/>
                      <a:r>
                        <a:rPr lang="en-IN" b="0" dirty="0"/>
                        <a:t>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dirty="0"/>
                        <a:t>4,80,000/-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4472497"/>
                  </a:ext>
                </a:extLst>
              </a:tr>
              <a:tr h="353890">
                <a:tc>
                  <a:txBody>
                    <a:bodyPr/>
                    <a:lstStyle/>
                    <a:p>
                      <a:pPr algn="ctr"/>
                      <a:r>
                        <a:rPr lang="en-IN" b="0" dirty="0"/>
                        <a:t>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7407289"/>
                  </a:ext>
                </a:extLst>
              </a:tr>
              <a:tr h="372178">
                <a:tc>
                  <a:txBody>
                    <a:bodyPr/>
                    <a:lstStyle/>
                    <a:p>
                      <a:pPr algn="ctr"/>
                      <a:r>
                        <a:rPr lang="en-IN" b="0" dirty="0"/>
                        <a:t>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673469"/>
                  </a:ext>
                </a:extLst>
              </a:tr>
              <a:tr h="356616">
                <a:tc>
                  <a:txBody>
                    <a:bodyPr/>
                    <a:lstStyle/>
                    <a:p>
                      <a:pPr algn="ctr"/>
                      <a:r>
                        <a:rPr lang="en-IN" b="0" dirty="0"/>
                        <a:t>6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1815124"/>
                  </a:ext>
                </a:extLst>
              </a:tr>
              <a:tr h="1225253">
                <a:tc>
                  <a:txBody>
                    <a:bodyPr/>
                    <a:lstStyle/>
                    <a:p>
                      <a:pPr algn="ctr"/>
                      <a:r>
                        <a:rPr lang="en-IN" b="0" dirty="0"/>
                        <a:t>7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b="0" dirty="0"/>
                        <a:t>Second Allotment of CNC received vide letter No…..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dirty="0"/>
                        <a:t>Balance 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1975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3927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2425" y="439457"/>
            <a:ext cx="9144000" cy="447511"/>
          </a:xfrm>
        </p:spPr>
        <p:txBody>
          <a:bodyPr>
            <a:normAutofit fontScale="90000"/>
          </a:bodyPr>
          <a:lstStyle/>
          <a:p>
            <a:r>
              <a:rPr lang="en-IN" sz="3200" b="1" dirty="0"/>
              <a:t>Sanction Register</a:t>
            </a:r>
            <a:endParaRPr lang="en-US" sz="3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20624" y="886968"/>
          <a:ext cx="11091673" cy="489214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801475">
                  <a:extLst>
                    <a:ext uri="{9D8B030D-6E8A-4147-A177-3AD203B41FA5}">
                      <a16:colId xmlns:a16="http://schemas.microsoft.com/office/drawing/2014/main" val="3625483625"/>
                    </a:ext>
                  </a:extLst>
                </a:gridCol>
                <a:gridCol w="2551821">
                  <a:extLst>
                    <a:ext uri="{9D8B030D-6E8A-4147-A177-3AD203B41FA5}">
                      <a16:colId xmlns:a16="http://schemas.microsoft.com/office/drawing/2014/main" val="1923529429"/>
                    </a:ext>
                  </a:extLst>
                </a:gridCol>
                <a:gridCol w="1409490">
                  <a:extLst>
                    <a:ext uri="{9D8B030D-6E8A-4147-A177-3AD203B41FA5}">
                      <a16:colId xmlns:a16="http://schemas.microsoft.com/office/drawing/2014/main" val="1663976984"/>
                    </a:ext>
                  </a:extLst>
                </a:gridCol>
                <a:gridCol w="1520038">
                  <a:extLst>
                    <a:ext uri="{9D8B030D-6E8A-4147-A177-3AD203B41FA5}">
                      <a16:colId xmlns:a16="http://schemas.microsoft.com/office/drawing/2014/main" val="2529329271"/>
                    </a:ext>
                  </a:extLst>
                </a:gridCol>
                <a:gridCol w="1851683">
                  <a:extLst>
                    <a:ext uri="{9D8B030D-6E8A-4147-A177-3AD203B41FA5}">
                      <a16:colId xmlns:a16="http://schemas.microsoft.com/office/drawing/2014/main" val="1444084368"/>
                    </a:ext>
                  </a:extLst>
                </a:gridCol>
                <a:gridCol w="1335791">
                  <a:extLst>
                    <a:ext uri="{9D8B030D-6E8A-4147-A177-3AD203B41FA5}">
                      <a16:colId xmlns:a16="http://schemas.microsoft.com/office/drawing/2014/main" val="756429427"/>
                    </a:ext>
                  </a:extLst>
                </a:gridCol>
                <a:gridCol w="1621375">
                  <a:extLst>
                    <a:ext uri="{9D8B030D-6E8A-4147-A177-3AD203B41FA5}">
                      <a16:colId xmlns:a16="http://schemas.microsoft.com/office/drawing/2014/main" val="2105662844"/>
                    </a:ext>
                  </a:extLst>
                </a:gridCol>
              </a:tblGrid>
              <a:tr h="1188720">
                <a:tc>
                  <a:txBody>
                    <a:bodyPr/>
                    <a:lstStyle/>
                    <a:p>
                      <a:pPr algn="ctr"/>
                      <a:r>
                        <a:rPr lang="en-IN" b="0" dirty="0"/>
                        <a:t>S. NO.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dirty="0"/>
                        <a:t>Fund</a:t>
                      </a:r>
                      <a:r>
                        <a:rPr lang="en-IN" b="0" baseline="0" dirty="0"/>
                        <a:t> details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dirty="0"/>
                        <a:t>Receipt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dirty="0"/>
                        <a:t>Expenditure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dirty="0"/>
                        <a:t>Balance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dirty="0"/>
                        <a:t>Signature with date of dealing </a:t>
                      </a:r>
                      <a:r>
                        <a:rPr lang="en-IN" b="0" dirty="0" err="1"/>
                        <a:t>Asstt</a:t>
                      </a:r>
                      <a:r>
                        <a:rPr lang="en-IN" b="0" dirty="0"/>
                        <a:t>.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dirty="0"/>
                        <a:t>Signature of Sanctioning/</a:t>
                      </a:r>
                    </a:p>
                    <a:p>
                      <a:pPr algn="ctr"/>
                      <a:r>
                        <a:rPr lang="en-IN" b="0" dirty="0"/>
                        <a:t>Controlling  authority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997783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IN" b="0" dirty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b="0" dirty="0">
                          <a:solidFill>
                            <a:srgbClr val="C00000"/>
                          </a:solidFill>
                        </a:rPr>
                        <a:t>Infrastructure fund </a:t>
                      </a:r>
                      <a:r>
                        <a:rPr lang="en-IN" b="0" dirty="0"/>
                        <a:t>Allocation</a:t>
                      </a:r>
                      <a:r>
                        <a:rPr lang="en-IN" b="0" baseline="0" dirty="0"/>
                        <a:t> received vide letter No……..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dirty="0"/>
                        <a:t>5,00,000/-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dirty="0"/>
                        <a:t>-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dirty="0"/>
                        <a:t>5,00,000/-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1466046"/>
                  </a:ext>
                </a:extLst>
              </a:tr>
              <a:tr h="571552">
                <a:tc>
                  <a:txBody>
                    <a:bodyPr/>
                    <a:lstStyle/>
                    <a:p>
                      <a:pPr algn="ctr"/>
                      <a:r>
                        <a:rPr lang="en-IN" b="0" dirty="0"/>
                        <a:t>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b="0" dirty="0"/>
                        <a:t>Purchase</a:t>
                      </a:r>
                      <a:r>
                        <a:rPr lang="en-IN" b="0" baseline="0" dirty="0"/>
                        <a:t> of Stationary 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dirty="0"/>
                        <a:t>5,00,000/-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dirty="0"/>
                        <a:t>20,000/-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dirty="0"/>
                        <a:t>4,80,000/-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3255063"/>
                  </a:ext>
                </a:extLst>
              </a:tr>
              <a:tr h="571552">
                <a:tc>
                  <a:txBody>
                    <a:bodyPr/>
                    <a:lstStyle/>
                    <a:p>
                      <a:pPr algn="ctr"/>
                      <a:r>
                        <a:rPr lang="en-IN" b="0" dirty="0"/>
                        <a:t>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dirty="0"/>
                        <a:t>4,80,000/-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447249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67346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1815124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b="0" dirty="0"/>
                        <a:t>Second Allotment of CNC received vide letter No…..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dirty="0"/>
                        <a:t>Balance +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197594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5FAEF1D-753B-4617-8E16-9933A7C8D802}"/>
              </a:ext>
            </a:extLst>
          </p:cNvPr>
          <p:cNvSpPr txBox="1"/>
          <p:nvPr/>
        </p:nvSpPr>
        <p:spPr>
          <a:xfrm>
            <a:off x="1417320" y="608076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Reconciliation of funds to be carried out, accordingly page may be modified.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33829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2425" y="439457"/>
            <a:ext cx="9144000" cy="447511"/>
          </a:xfrm>
        </p:spPr>
        <p:txBody>
          <a:bodyPr>
            <a:normAutofit fontScale="90000"/>
          </a:bodyPr>
          <a:lstStyle/>
          <a:p>
            <a:r>
              <a:rPr lang="en-IN" sz="3200" b="1" dirty="0"/>
              <a:t>Sanction Register</a:t>
            </a:r>
            <a:endParaRPr lang="en-US" sz="3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553076"/>
              </p:ext>
            </p:extLst>
          </p:nvPr>
        </p:nvGraphicFramePr>
        <p:xfrm>
          <a:off x="612648" y="886969"/>
          <a:ext cx="10572330" cy="505663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786384">
                  <a:extLst>
                    <a:ext uri="{9D8B030D-6E8A-4147-A177-3AD203B41FA5}">
                      <a16:colId xmlns:a16="http://schemas.microsoft.com/office/drawing/2014/main" val="3625483625"/>
                    </a:ext>
                  </a:extLst>
                </a:gridCol>
                <a:gridCol w="2679192">
                  <a:extLst>
                    <a:ext uri="{9D8B030D-6E8A-4147-A177-3AD203B41FA5}">
                      <a16:colId xmlns:a16="http://schemas.microsoft.com/office/drawing/2014/main" val="1923529429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1663976984"/>
                    </a:ext>
                  </a:extLst>
                </a:gridCol>
                <a:gridCol w="1316736">
                  <a:extLst>
                    <a:ext uri="{9D8B030D-6E8A-4147-A177-3AD203B41FA5}">
                      <a16:colId xmlns:a16="http://schemas.microsoft.com/office/drawing/2014/main" val="2529329271"/>
                    </a:ext>
                  </a:extLst>
                </a:gridCol>
                <a:gridCol w="1472184">
                  <a:extLst>
                    <a:ext uri="{9D8B030D-6E8A-4147-A177-3AD203B41FA5}">
                      <a16:colId xmlns:a16="http://schemas.microsoft.com/office/drawing/2014/main" val="1444084368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756429427"/>
                    </a:ext>
                  </a:extLst>
                </a:gridCol>
                <a:gridCol w="1528914">
                  <a:extLst>
                    <a:ext uri="{9D8B030D-6E8A-4147-A177-3AD203B41FA5}">
                      <a16:colId xmlns:a16="http://schemas.microsoft.com/office/drawing/2014/main" val="2105662844"/>
                    </a:ext>
                  </a:extLst>
                </a:gridCol>
              </a:tblGrid>
              <a:tr h="942503">
                <a:tc>
                  <a:txBody>
                    <a:bodyPr/>
                    <a:lstStyle/>
                    <a:p>
                      <a:pPr algn="ctr"/>
                      <a:r>
                        <a:rPr lang="en-IN" b="0" dirty="0"/>
                        <a:t>S. NO.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dirty="0"/>
                        <a:t>Fund</a:t>
                      </a:r>
                      <a:r>
                        <a:rPr lang="en-IN" b="0" baseline="0" dirty="0"/>
                        <a:t> details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dirty="0"/>
                        <a:t>Receipt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dirty="0"/>
                        <a:t>Expenditure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dirty="0"/>
                        <a:t>Balance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dirty="0"/>
                        <a:t>Signature with date of dealing </a:t>
                      </a:r>
                      <a:r>
                        <a:rPr lang="en-IN" b="0" dirty="0" err="1"/>
                        <a:t>Asstt</a:t>
                      </a:r>
                      <a:r>
                        <a:rPr lang="en-IN" b="0" dirty="0"/>
                        <a:t>.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dirty="0"/>
                        <a:t>Signature of Sanctioning authority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9977831"/>
                  </a:ext>
                </a:extLst>
              </a:tr>
              <a:tr h="942503">
                <a:tc>
                  <a:txBody>
                    <a:bodyPr/>
                    <a:lstStyle/>
                    <a:p>
                      <a:pPr algn="ctr"/>
                      <a:r>
                        <a:rPr lang="en-IN" b="0" dirty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b="0" dirty="0">
                          <a:solidFill>
                            <a:srgbClr val="C00000"/>
                          </a:solidFill>
                        </a:rPr>
                        <a:t>CNC Allocation</a:t>
                      </a:r>
                      <a:r>
                        <a:rPr lang="en-IN" b="0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IN" b="0" baseline="0" dirty="0"/>
                        <a:t>received vide letter No……..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dirty="0"/>
                        <a:t>5,00,000/-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dirty="0"/>
                        <a:t>-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dirty="0"/>
                        <a:t>5,00,000/-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1466046"/>
                  </a:ext>
                </a:extLst>
              </a:tr>
              <a:tr h="659751">
                <a:tc>
                  <a:txBody>
                    <a:bodyPr/>
                    <a:lstStyle/>
                    <a:p>
                      <a:pPr algn="ctr"/>
                      <a:r>
                        <a:rPr lang="en-IN" b="0" dirty="0"/>
                        <a:t>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b="0" dirty="0"/>
                        <a:t>Purchase</a:t>
                      </a:r>
                      <a:r>
                        <a:rPr lang="en-IN" b="0" baseline="0" dirty="0"/>
                        <a:t> of Stationary 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dirty="0"/>
                        <a:t>5,00,000/-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dirty="0"/>
                        <a:t>20,000/-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dirty="0"/>
                        <a:t>4,80,000/-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3255063"/>
                  </a:ext>
                </a:extLst>
              </a:tr>
              <a:tr h="481906">
                <a:tc>
                  <a:txBody>
                    <a:bodyPr/>
                    <a:lstStyle/>
                    <a:p>
                      <a:pPr algn="ctr"/>
                      <a:r>
                        <a:rPr lang="en-IN" b="0" dirty="0"/>
                        <a:t>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dirty="0"/>
                        <a:t>4,80,000/-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4472497"/>
                  </a:ext>
                </a:extLst>
              </a:tr>
              <a:tr h="353890">
                <a:tc>
                  <a:txBody>
                    <a:bodyPr/>
                    <a:lstStyle/>
                    <a:p>
                      <a:pPr algn="ctr"/>
                      <a:r>
                        <a:rPr lang="en-IN" b="0" dirty="0"/>
                        <a:t>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7407289"/>
                  </a:ext>
                </a:extLst>
              </a:tr>
              <a:tr h="372178">
                <a:tc>
                  <a:txBody>
                    <a:bodyPr/>
                    <a:lstStyle/>
                    <a:p>
                      <a:pPr algn="ctr"/>
                      <a:r>
                        <a:rPr lang="en-IN" b="0" dirty="0"/>
                        <a:t>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673469"/>
                  </a:ext>
                </a:extLst>
              </a:tr>
              <a:tr h="356616">
                <a:tc>
                  <a:txBody>
                    <a:bodyPr/>
                    <a:lstStyle/>
                    <a:p>
                      <a:pPr algn="ctr"/>
                      <a:r>
                        <a:rPr lang="en-IN" b="0" dirty="0"/>
                        <a:t>6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1815124"/>
                  </a:ext>
                </a:extLst>
              </a:tr>
              <a:tr h="680053">
                <a:tc>
                  <a:txBody>
                    <a:bodyPr/>
                    <a:lstStyle/>
                    <a:p>
                      <a:pPr algn="ctr"/>
                      <a:r>
                        <a:rPr lang="en-IN" b="0" dirty="0"/>
                        <a:t>7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b="0" dirty="0"/>
                        <a:t>Second Allotment of CNC received vide letter No…..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dirty="0"/>
                        <a:t>Balance +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197594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2CFD065-1B66-4189-8B67-43176149B5F5}"/>
              </a:ext>
            </a:extLst>
          </p:cNvPr>
          <p:cNvSpPr txBox="1"/>
          <p:nvPr/>
        </p:nvSpPr>
        <p:spPr>
          <a:xfrm>
            <a:off x="1014984" y="6089904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Reconciliation of funds to be carried out, accordingly page may be modified.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03709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2425" y="439457"/>
            <a:ext cx="9144000" cy="891632"/>
          </a:xfrm>
        </p:spPr>
        <p:txBody>
          <a:bodyPr>
            <a:normAutofit fontScale="90000"/>
          </a:bodyPr>
          <a:lstStyle/>
          <a:p>
            <a:r>
              <a:rPr lang="en-IN" dirty="0"/>
              <a:t>Fund availability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076463"/>
              </p:ext>
            </p:extLst>
          </p:nvPr>
        </p:nvGraphicFramePr>
        <p:xfrm>
          <a:off x="1291217" y="1488049"/>
          <a:ext cx="8778758" cy="2812492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463558">
                  <a:extLst>
                    <a:ext uri="{9D8B030D-6E8A-4147-A177-3AD203B41FA5}">
                      <a16:colId xmlns:a16="http://schemas.microsoft.com/office/drawing/2014/main" val="3625483625"/>
                    </a:ext>
                  </a:extLst>
                </a:gridCol>
                <a:gridCol w="7315200">
                  <a:extLst>
                    <a:ext uri="{9D8B030D-6E8A-4147-A177-3AD203B41FA5}">
                      <a16:colId xmlns:a16="http://schemas.microsoft.com/office/drawing/2014/main" val="1923529429"/>
                    </a:ext>
                  </a:extLst>
                </a:gridCol>
              </a:tblGrid>
              <a:tr h="743087">
                <a:tc>
                  <a:txBody>
                    <a:bodyPr/>
                    <a:lstStyle/>
                    <a:p>
                      <a:pPr algn="ctr"/>
                      <a:r>
                        <a:rPr lang="en-IN" sz="2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Page No./S. No.______________________</a:t>
                      </a:r>
                      <a:endParaRPr lang="en-US" sz="2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1466046"/>
                  </a:ext>
                </a:extLst>
              </a:tr>
              <a:tr h="630936">
                <a:tc>
                  <a:txBody>
                    <a:bodyPr/>
                    <a:lstStyle/>
                    <a:p>
                      <a:pPr algn="ctr"/>
                      <a:r>
                        <a:rPr lang="en-IN" sz="2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Balance availability</a:t>
                      </a:r>
                      <a:r>
                        <a:rPr lang="en-IN" sz="22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:__________________</a:t>
                      </a:r>
                      <a:endParaRPr lang="en-US" sz="2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3255063"/>
                  </a:ext>
                </a:extLst>
              </a:tr>
              <a:tr h="603504">
                <a:tc>
                  <a:txBody>
                    <a:bodyPr/>
                    <a:lstStyle/>
                    <a:p>
                      <a:pPr algn="ctr"/>
                      <a:r>
                        <a:rPr lang="en-IN" sz="2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2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 expenditure</a:t>
                      </a:r>
                      <a:r>
                        <a:rPr lang="en-IN" sz="22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: ________________</a:t>
                      </a:r>
                      <a:endParaRPr lang="en-US" sz="2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4472497"/>
                  </a:ext>
                </a:extLst>
              </a:tr>
              <a:tr h="834965">
                <a:tc>
                  <a:txBody>
                    <a:bodyPr/>
                    <a:lstStyle/>
                    <a:p>
                      <a:pPr algn="ctr"/>
                      <a:r>
                        <a:rPr lang="en-IN" sz="2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2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Balance : ____________________</a:t>
                      </a:r>
                    </a:p>
                    <a:p>
                      <a:pPr algn="l"/>
                      <a:r>
                        <a:rPr lang="en-IN" sz="2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                           Signature</a:t>
                      </a:r>
                      <a:endParaRPr lang="en-US" sz="2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74072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038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3BC93-CE95-443F-9184-338C1E901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Expenditure Check Register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095FF-BCCF-4C34-BC6F-B7FF0C4E7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8193"/>
            <a:ext cx="10515600" cy="4351338"/>
          </a:xfrm>
        </p:spPr>
        <p:txBody>
          <a:bodyPr/>
          <a:lstStyle/>
          <a:p>
            <a:r>
              <a:rPr lang="en-US" dirty="0"/>
              <a:t>TA/Honorarium payments.</a:t>
            </a:r>
            <a:endParaRPr lang="en-IN" dirty="0"/>
          </a:p>
          <a:p>
            <a:r>
              <a:rPr lang="en-US" dirty="0"/>
              <a:t>Stipend/Fellowship payments.</a:t>
            </a:r>
          </a:p>
          <a:p>
            <a:r>
              <a:rPr lang="en-US" dirty="0"/>
              <a:t>Minor Repair of equipment's.</a:t>
            </a:r>
          </a:p>
          <a:p>
            <a:r>
              <a:rPr lang="en-US" dirty="0"/>
              <a:t>Telephone Bills.  etc.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81122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81580-B36F-42F2-B4FB-D46BEEFCF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</a:t>
            </a:r>
            <a:r>
              <a:rPr lang="en-US" b="1" dirty="0">
                <a:solidFill>
                  <a:srgbClr val="002060"/>
                </a:solidFill>
              </a:rPr>
              <a:t>Out of Pocket Expenditure</a:t>
            </a:r>
            <a:endParaRPr lang="en-IN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9FDF3-8783-4D86-8CE6-9CFD1A91AF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Any urgent requirement /purchase can be made by purchasing  from own money.</a:t>
            </a:r>
          </a:p>
          <a:p>
            <a:r>
              <a:rPr lang="en-US" dirty="0"/>
              <a:t>First step –  Get the  sanction</a:t>
            </a:r>
          </a:p>
          <a:p>
            <a:r>
              <a:rPr lang="en-US" dirty="0"/>
              <a:t>Make the purchase</a:t>
            </a:r>
          </a:p>
          <a:p>
            <a:r>
              <a:rPr lang="en-US" dirty="0"/>
              <a:t>Make the bill entries and submit for payment.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71128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solidFill>
                  <a:srgbClr val="C00000"/>
                </a:solidFill>
              </a:rPr>
              <a:t>Imprest</a:t>
            </a:r>
            <a:r>
              <a:rPr lang="en-US" b="1" dirty="0">
                <a:solidFill>
                  <a:srgbClr val="C00000"/>
                </a:solidFill>
              </a:rPr>
              <a:t> Expenditure Regulation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Imprest</a:t>
            </a:r>
            <a:r>
              <a:rPr lang="en-US" dirty="0"/>
              <a:t> has been provided to meet emergency expenditure.</a:t>
            </a:r>
          </a:p>
          <a:p>
            <a:r>
              <a:rPr lang="en-US" dirty="0"/>
              <a:t>If you feel, you may not be able to use </a:t>
            </a:r>
            <a:r>
              <a:rPr lang="en-US" dirty="0" err="1"/>
              <a:t>imprest</a:t>
            </a:r>
            <a:r>
              <a:rPr lang="en-US" dirty="0"/>
              <a:t> funds for long, better to deposit in University accounts voluntarily under intimation.</a:t>
            </a:r>
          </a:p>
          <a:p>
            <a:r>
              <a:rPr lang="en-US" dirty="0"/>
              <a:t>Same will be issued later on as per your need.</a:t>
            </a:r>
          </a:p>
          <a:p>
            <a:r>
              <a:rPr lang="en-US" b="1" dirty="0">
                <a:solidFill>
                  <a:srgbClr val="002060"/>
                </a:solidFill>
              </a:rPr>
              <a:t>Check and Balance to be applied in expenditure of </a:t>
            </a:r>
            <a:r>
              <a:rPr lang="en-US" b="1" dirty="0" err="1">
                <a:solidFill>
                  <a:srgbClr val="002060"/>
                </a:solidFill>
              </a:rPr>
              <a:t>imprest</a:t>
            </a:r>
            <a:r>
              <a:rPr lang="en-US" b="1" dirty="0">
                <a:solidFill>
                  <a:srgbClr val="002060"/>
                </a:solidFill>
              </a:rPr>
              <a:t>.</a:t>
            </a:r>
          </a:p>
          <a:p>
            <a:r>
              <a:rPr lang="en-US" b="1" dirty="0">
                <a:solidFill>
                  <a:srgbClr val="FF0000"/>
                </a:solidFill>
              </a:rPr>
              <a:t>No purchase prior to issue date of cheque.</a:t>
            </a:r>
          </a:p>
        </p:txBody>
      </p:sp>
    </p:spTree>
    <p:extLst>
      <p:ext uri="{BB962C8B-B14F-4D97-AF65-F5344CB8AC3E}">
        <p14:creationId xmlns:p14="http://schemas.microsoft.com/office/powerpoint/2010/main" val="2767974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Checks to be applied  Before submitting the File for payment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Approval of payment, along with sanction order.</a:t>
            </a:r>
          </a:p>
          <a:p>
            <a:r>
              <a:rPr lang="en-US" dirty="0"/>
              <a:t>Check and Recheck the figures and total.</a:t>
            </a:r>
          </a:p>
          <a:p>
            <a:r>
              <a:rPr lang="en-US" dirty="0"/>
              <a:t>Certification…..if any required ?</a:t>
            </a:r>
          </a:p>
          <a:p>
            <a:r>
              <a:rPr lang="en-US" dirty="0"/>
              <a:t> File pages  and green sheets in good shape…if </a:t>
            </a:r>
            <a:r>
              <a:rPr lang="en-US"/>
              <a:t>required open part file.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26018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447</Words>
  <Application>Microsoft Office PowerPoint</Application>
  <PresentationFormat>Widescreen</PresentationFormat>
  <Paragraphs>118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1_Office Theme</vt:lpstr>
      <vt:lpstr>Financial  Management Tips</vt:lpstr>
      <vt:lpstr>Fund availability Recording Register</vt:lpstr>
      <vt:lpstr>Sanction Register</vt:lpstr>
      <vt:lpstr>Sanction Register</vt:lpstr>
      <vt:lpstr>Fund availability</vt:lpstr>
      <vt:lpstr>Expenditure Check Register</vt:lpstr>
      <vt:lpstr> Out of Pocket Expenditure</vt:lpstr>
      <vt:lpstr>Imprest Expenditure Regulation</vt:lpstr>
      <vt:lpstr>Checks to be applied  Before submitting the File for payment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Sanction Register</dc:title>
  <dc:creator>basu</dc:creator>
  <cp:lastModifiedBy>BASU</cp:lastModifiedBy>
  <cp:revision>12</cp:revision>
  <dcterms:created xsi:type="dcterms:W3CDTF">2021-06-17T11:48:29Z</dcterms:created>
  <dcterms:modified xsi:type="dcterms:W3CDTF">2021-06-21T12:10:11Z</dcterms:modified>
</cp:coreProperties>
</file>