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8" r:id="rId1"/>
  </p:sldMasterIdLst>
  <p:sldIdLst>
    <p:sldId id="257" r:id="rId2"/>
    <p:sldId id="258" r:id="rId3"/>
    <p:sldId id="259" r:id="rId4"/>
    <p:sldId id="260" r:id="rId5"/>
    <p:sldId id="261" r:id="rId6"/>
    <p:sldId id="262" r:id="rId7"/>
    <p:sldId id="263" r:id="rId8"/>
    <p:sldId id="288" r:id="rId9"/>
    <p:sldId id="264" r:id="rId10"/>
    <p:sldId id="289" r:id="rId11"/>
    <p:sldId id="265" r:id="rId12"/>
    <p:sldId id="266" r:id="rId13"/>
    <p:sldId id="292" r:id="rId14"/>
    <p:sldId id="293" r:id="rId15"/>
    <p:sldId id="267" r:id="rId16"/>
    <p:sldId id="268" r:id="rId17"/>
    <p:sldId id="269" r:id="rId18"/>
    <p:sldId id="270" r:id="rId19"/>
    <p:sldId id="271" r:id="rId20"/>
    <p:sldId id="272" r:id="rId21"/>
    <p:sldId id="273" r:id="rId22"/>
    <p:sldId id="290" r:id="rId23"/>
    <p:sldId id="274" r:id="rId24"/>
    <p:sldId id="275" r:id="rId25"/>
    <p:sldId id="276" r:id="rId26"/>
    <p:sldId id="277" r:id="rId27"/>
    <p:sldId id="278" r:id="rId28"/>
    <p:sldId id="279" r:id="rId29"/>
    <p:sldId id="280" r:id="rId30"/>
    <p:sldId id="281" r:id="rId31"/>
    <p:sldId id="282" r:id="rId32"/>
    <p:sldId id="291" r:id="rId33"/>
    <p:sldId id="283" r:id="rId34"/>
    <p:sldId id="285" r:id="rId35"/>
    <p:sldId id="286" r:id="rId36"/>
    <p:sldId id="284" r:id="rId37"/>
    <p:sldId id="28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008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7F063D4-8ED2-4925-A5B3-FA41F99B96B4}" type="slidenum">
              <a:rPr lang="en-IN" smtClean="0"/>
              <a:t>‹#›</a:t>
            </a:fld>
            <a:endParaRPr lang="en-IN"/>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38111995"/>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869446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4196570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52486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IN"/>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2914671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0246087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D84011-31D8-4F2F-A103-608A4130913D}" type="datetimeFigureOut">
              <a:rPr lang="en-IN" smtClean="0"/>
              <a:t>25-04-2020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70000126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D84011-31D8-4F2F-A103-608A4130913D}" type="datetimeFigureOut">
              <a:rPr lang="en-IN" smtClean="0"/>
              <a:t>25-04-2020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9824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84011-31D8-4F2F-A103-608A4130913D}" type="datetimeFigureOut">
              <a:rPr lang="en-IN" smtClean="0"/>
              <a:t>25-04-2020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F063D4-8ED2-4925-A5B3-FA41F99B96B4}" type="slidenum">
              <a:rPr lang="en-IN" smtClean="0"/>
              <a:t>‹#›</a:t>
            </a:fld>
            <a:endParaRPr lang="en-IN"/>
          </a:p>
        </p:txBody>
      </p:sp>
    </p:spTree>
    <p:extLst>
      <p:ext uri="{BB962C8B-B14F-4D97-AF65-F5344CB8AC3E}">
        <p14:creationId xmlns:p14="http://schemas.microsoft.com/office/powerpoint/2010/main" val="2793955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6369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FD84011-31D8-4F2F-A103-608A4130913D}" type="datetimeFigureOut">
              <a:rPr lang="en-IN" smtClean="0"/>
              <a:t>25-04-2020</a:t>
            </a:fld>
            <a:endParaRPr lang="en-IN"/>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7F063D4-8ED2-4925-A5B3-FA41F99B96B4}" type="slidenum">
              <a:rPr lang="en-IN" smtClean="0"/>
              <a:t>‹#›</a:t>
            </a:fld>
            <a:endParaRPr lang="en-IN"/>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0556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FD84011-31D8-4F2F-A103-608A4130913D}" type="datetimeFigureOut">
              <a:rPr lang="en-IN" smtClean="0"/>
              <a:t>25-04-2020</a:t>
            </a:fld>
            <a:endParaRPr lang="en-IN"/>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IN"/>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7F063D4-8ED2-4925-A5B3-FA41F99B96B4}" type="slidenum">
              <a:rPr lang="en-IN" smtClean="0"/>
              <a:t>‹#›</a:t>
            </a:fld>
            <a:endParaRPr lang="en-IN"/>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39802007"/>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gif"/></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 Id="rId5" Type="http://schemas.openxmlformats.org/officeDocument/2006/relationships/image" Target="../media/image15.jpeg"/><Relationship Id="rId4" Type="http://schemas.openxmlformats.org/officeDocument/2006/relationships/image" Target="../media/image14.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B8B1C3-F06B-4E0A-BE1F-5994FB0A064B}"/>
              </a:ext>
            </a:extLst>
          </p:cNvPr>
          <p:cNvSpPr/>
          <p:nvPr/>
        </p:nvSpPr>
        <p:spPr>
          <a:xfrm>
            <a:off x="741680" y="972840"/>
            <a:ext cx="11369040" cy="2687339"/>
          </a:xfrm>
          <a:prstGeom prst="rect">
            <a:avLst/>
          </a:prstGeom>
        </p:spPr>
        <p:txBody>
          <a:bodyPr wrap="square">
            <a:spAutoFit/>
          </a:bodyPr>
          <a:lstStyle/>
          <a:p>
            <a:pPr algn="ctr">
              <a:lnSpc>
                <a:spcPct val="107000"/>
              </a:lnSpc>
              <a:spcAft>
                <a:spcPts val="800"/>
              </a:spcAft>
            </a:pPr>
            <a:r>
              <a:rPr lang="en-IN" sz="4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LESSON-1</a:t>
            </a:r>
          </a:p>
          <a:p>
            <a:pPr algn="ctr">
              <a:lnSpc>
                <a:spcPct val="107000"/>
              </a:lnSpc>
              <a:spcAft>
                <a:spcPts val="800"/>
              </a:spcAft>
            </a:pPr>
            <a:endParaRPr lang="en-IN" sz="3200" dirty="0">
              <a:latin typeface="Arial Rounded MT Bold" panose="020F0704030504030204" pitchFamily="34" charset="0"/>
              <a:ea typeface="Calibri" panose="020F0502020204030204" pitchFamily="34" charset="0"/>
              <a:cs typeface="Mangal" panose="02040503050203030202" pitchFamily="18" charset="0"/>
            </a:endParaRPr>
          </a:p>
          <a:p>
            <a:pPr algn="ctr">
              <a:lnSpc>
                <a:spcPct val="107000"/>
              </a:lnSpc>
              <a:spcAft>
                <a:spcPts val="0"/>
              </a:spcAft>
            </a:pPr>
            <a:r>
              <a:rPr lang="en-IN" sz="36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BASIC TERMINOLOGY AND CLASSIFICATION OF CARBOHYDRATES</a:t>
            </a:r>
            <a:endParaRPr lang="en-IN" sz="3600" dirty="0">
              <a:solidFill>
                <a:srgbClr val="C0000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411132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0D1E69-EA17-4E94-A3E2-43D0170D5F04}"/>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pic>
        <p:nvPicPr>
          <p:cNvPr id="3074" name="Picture 2" descr="Picture">
            <a:extLst>
              <a:ext uri="{FF2B5EF4-FFF2-40B4-BE49-F238E27FC236}">
                <a16:creationId xmlns:a16="http://schemas.microsoft.com/office/drawing/2014/main" id="{4A71C9C5-F7C4-46F1-B24C-A580CDC80A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5617" y="640080"/>
            <a:ext cx="5238724" cy="312927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icture">
            <a:extLst>
              <a:ext uri="{FF2B5EF4-FFF2-40B4-BE49-F238E27FC236}">
                <a16:creationId xmlns:a16="http://schemas.microsoft.com/office/drawing/2014/main" id="{08A566A5-CBC0-4B28-B189-60569E5D3E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0556" y="640080"/>
            <a:ext cx="5238724" cy="3129279"/>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Picture">
            <a:extLst>
              <a:ext uri="{FF2B5EF4-FFF2-40B4-BE49-F238E27FC236}">
                <a16:creationId xmlns:a16="http://schemas.microsoft.com/office/drawing/2014/main" id="{CDBC7BC7-765B-4569-AD7D-251AB0C199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91280" y="3901440"/>
            <a:ext cx="4947920" cy="2824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890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D89345-B547-4843-BC45-238AFCD3795A}"/>
              </a:ext>
            </a:extLst>
          </p:cNvPr>
          <p:cNvSpPr/>
          <p:nvPr/>
        </p:nvSpPr>
        <p:spPr>
          <a:xfrm>
            <a:off x="894080" y="486848"/>
            <a:ext cx="11054080" cy="5884303"/>
          </a:xfrm>
          <a:prstGeom prst="rect">
            <a:avLst/>
          </a:prstGeom>
        </p:spPr>
        <p:txBody>
          <a:bodyPr wrap="square">
            <a:spAutoFit/>
          </a:bodyPr>
          <a:lstStyle/>
          <a:p>
            <a:pPr algn="just">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3. Polysaccharides (&gt; 10 glycose units)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Homoglycan (single glycose units)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Pentosans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5</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8</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4</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)n -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Arabans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and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Xylans</a:t>
            </a:r>
            <a:endPar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gn="just">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Hexosans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10</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5</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)n - </a:t>
            </a: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Glucans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Starch (α-linked),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Dextrins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(α-linked), </a:t>
            </a:r>
          </a:p>
          <a:p>
            <a:pPr marL="2286000" indent="457200" algn="just">
              <a:lnSpc>
                <a:spcPct val="200000"/>
              </a:lnSpc>
              <a:spcAft>
                <a:spcPts val="0"/>
              </a:spcAft>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Glycogen (α-linked), and Cellulose (β-linked)</a:t>
            </a:r>
          </a:p>
          <a:p>
            <a:pPr marL="1371600" indent="457200" algn="just">
              <a:lnSpc>
                <a:spcPct val="200000"/>
              </a:lnSpc>
              <a:spcAft>
                <a:spcPts val="0"/>
              </a:spcAft>
            </a:pPr>
            <a:r>
              <a:rPr lang="en-IN" sz="2400" b="1" i="1" dirty="0" err="1">
                <a:solidFill>
                  <a:srgbClr val="660033"/>
                </a:solidFill>
                <a:latin typeface="Arial Rounded MT Bold" panose="020F0704030504030204" pitchFamily="34" charset="0"/>
                <a:ea typeface="Calibri" panose="020F0502020204030204" pitchFamily="34" charset="0"/>
                <a:cs typeface="Mangal" panose="02040503050203030202" pitchFamily="18" charset="0"/>
              </a:rPr>
              <a:t>Fructans</a:t>
            </a: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Inulin, and Levan </a:t>
            </a:r>
          </a:p>
          <a:p>
            <a:pPr marL="1371600" indent="457200" algn="just">
              <a:lnSpc>
                <a:spcPct val="200000"/>
              </a:lnSpc>
              <a:spcAft>
                <a:spcPts val="0"/>
              </a:spcAft>
            </a:pPr>
            <a:r>
              <a:rPr lang="en-IN" sz="2400" b="1" i="1" dirty="0" err="1">
                <a:solidFill>
                  <a:srgbClr val="660033"/>
                </a:solidFill>
                <a:latin typeface="Arial Rounded MT Bold" panose="020F0704030504030204" pitchFamily="34" charset="0"/>
                <a:ea typeface="Calibri" panose="020F0502020204030204" pitchFamily="34" charset="0"/>
                <a:cs typeface="Mangal" panose="02040503050203030202" pitchFamily="18" charset="0"/>
              </a:rPr>
              <a:t>Galactans</a:t>
            </a: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 </a:t>
            </a:r>
            <a:endPar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endParaRPr>
          </a:p>
          <a:p>
            <a:pPr marL="1371600" indent="457200" algn="just">
              <a:lnSpc>
                <a:spcPct val="200000"/>
              </a:lnSpc>
              <a:spcAft>
                <a:spcPts val="0"/>
              </a:spcAft>
            </a:pP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Mannans</a:t>
            </a:r>
            <a:endParaRPr lang="en-IN" sz="2400" b="1" dirty="0">
              <a:solidFill>
                <a:srgbClr val="660033"/>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81B03E8D-D80F-436E-BAA0-2311F434608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67271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1677405-A877-4FE2-8A68-407ADE04EFFC}"/>
              </a:ext>
            </a:extLst>
          </p:cNvPr>
          <p:cNvSpPr/>
          <p:nvPr/>
        </p:nvSpPr>
        <p:spPr>
          <a:xfrm>
            <a:off x="1016000" y="1135884"/>
            <a:ext cx="10993120" cy="2190984"/>
          </a:xfrm>
          <a:prstGeom prst="rect">
            <a:avLst/>
          </a:prstGeom>
        </p:spPr>
        <p:txBody>
          <a:bodyPr wrap="square">
            <a:spAutoFit/>
          </a:bodyPr>
          <a:lstStyle/>
          <a:p>
            <a:pPr marL="342900" lvl="0" indent="-342900" algn="just">
              <a:lnSpc>
                <a:spcPct val="200000"/>
              </a:lnSpc>
              <a:spcAft>
                <a:spcPts val="0"/>
              </a:spcAft>
              <a:buFont typeface="Symbol" panose="05050102010706020507" pitchFamily="18" charset="2"/>
              <a:buChar char=""/>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Heteroglycan (2-6 dissimilar kinds of glycose units)</a:t>
            </a:r>
          </a:p>
          <a:p>
            <a:pPr marL="914400" algn="just">
              <a:lnSpc>
                <a:spcPct val="200000"/>
              </a:lnSpc>
              <a:spcAft>
                <a:spcPts val="0"/>
              </a:spcAft>
            </a:pPr>
            <a:r>
              <a:rPr lang="en-IN" sz="2400" b="1" dirty="0" err="1">
                <a:latin typeface="Arial Rounded MT Bold" panose="020F0704030504030204" pitchFamily="34" charset="0"/>
                <a:ea typeface="Calibri" panose="020F0502020204030204" pitchFamily="34" charset="0"/>
                <a:cs typeface="Mangal" panose="02040503050203030202" pitchFamily="18" charset="0"/>
              </a:rPr>
              <a:t>Pectins</a:t>
            </a:r>
            <a:r>
              <a:rPr lang="en-IN" sz="2400" b="1" dirty="0">
                <a:latin typeface="Arial Rounded MT Bold" panose="020F0704030504030204" pitchFamily="34" charset="0"/>
                <a:ea typeface="Calibri" panose="020F0502020204030204" pitchFamily="34" charset="0"/>
                <a:cs typeface="Mangal" panose="02040503050203030202" pitchFamily="18" charset="0"/>
              </a:rPr>
              <a:t> (α-linked), Hemicellulose (β-linked), Gums &amp; </a:t>
            </a:r>
            <a:r>
              <a:rPr lang="en-IN" sz="2400" b="1" dirty="0" err="1">
                <a:latin typeface="Arial Rounded MT Bold" panose="020F0704030504030204" pitchFamily="34" charset="0"/>
                <a:ea typeface="Calibri" panose="020F0502020204030204" pitchFamily="34" charset="0"/>
                <a:cs typeface="Mangal" panose="02040503050203030202" pitchFamily="18" charset="0"/>
              </a:rPr>
              <a:t>Mucilages</a:t>
            </a:r>
            <a:r>
              <a:rPr lang="en-IN" sz="2400" b="1" dirty="0">
                <a:latin typeface="Arial Rounded MT Bold" panose="020F0704030504030204" pitchFamily="34" charset="0"/>
                <a:ea typeface="Calibri" panose="020F0502020204030204" pitchFamily="34" charset="0"/>
                <a:cs typeface="Mangal" panose="02040503050203030202" pitchFamily="18" charset="0"/>
              </a:rPr>
              <a:t> and Mucopolysaccharides</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5F8BEED2-A237-4DCA-B7BB-24B4ECCF3624}"/>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
        <p:nvSpPr>
          <p:cNvPr id="5" name="Rectangle 4">
            <a:extLst>
              <a:ext uri="{FF2B5EF4-FFF2-40B4-BE49-F238E27FC236}">
                <a16:creationId xmlns:a16="http://schemas.microsoft.com/office/drawing/2014/main" id="{B7DDEA11-1FEC-4969-85CC-A301C4541799}"/>
              </a:ext>
            </a:extLst>
          </p:cNvPr>
          <p:cNvSpPr/>
          <p:nvPr/>
        </p:nvSpPr>
        <p:spPr>
          <a:xfrm>
            <a:off x="1016000" y="3889327"/>
            <a:ext cx="8493760" cy="1821653"/>
          </a:xfrm>
          <a:prstGeom prst="rect">
            <a:avLst/>
          </a:prstGeom>
        </p:spPr>
        <p:txBody>
          <a:bodyPr wrap="square">
            <a:spAutoFit/>
          </a:bodyPr>
          <a:lstStyle/>
          <a:p>
            <a:pPr>
              <a:lnSpc>
                <a:spcPct val="15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4. Specialized compounds </a:t>
            </a:r>
          </a:p>
          <a:p>
            <a:pPr marL="342900" lvl="0" indent="-342900">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Chitin </a:t>
            </a:r>
          </a:p>
          <a:p>
            <a:pPr marL="342900" lvl="0" indent="-342900">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Lignin (not a true carbohydrate)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343060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Picture">
            <a:extLst>
              <a:ext uri="{FF2B5EF4-FFF2-40B4-BE49-F238E27FC236}">
                <a16:creationId xmlns:a16="http://schemas.microsoft.com/office/drawing/2014/main" id="{E33E9AF7-F53B-4364-B3F8-9424C430AF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0650" y="650240"/>
            <a:ext cx="5071932" cy="23368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Picture">
            <a:extLst>
              <a:ext uri="{FF2B5EF4-FFF2-40B4-BE49-F238E27FC236}">
                <a16:creationId xmlns:a16="http://schemas.microsoft.com/office/drawing/2014/main" id="{0E5C12AC-8705-4327-8C96-314E735F71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650240"/>
            <a:ext cx="5791200" cy="23368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Picture">
            <a:extLst>
              <a:ext uri="{FF2B5EF4-FFF2-40B4-BE49-F238E27FC236}">
                <a16:creationId xmlns:a16="http://schemas.microsoft.com/office/drawing/2014/main" id="{68F326DA-EAA4-47EA-805D-98CE348624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0649" y="3429001"/>
            <a:ext cx="5071933" cy="292100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Picture">
            <a:extLst>
              <a:ext uri="{FF2B5EF4-FFF2-40B4-BE49-F238E27FC236}">
                <a16:creationId xmlns:a16="http://schemas.microsoft.com/office/drawing/2014/main" id="{18E052B7-614C-4027-8C37-A562961A06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25740" y="3476778"/>
            <a:ext cx="5791200" cy="28732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E0344E72-0059-46B5-A937-94AACB01CC3F}"/>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
        <p:nvSpPr>
          <p:cNvPr id="8" name="TextBox 7">
            <a:extLst>
              <a:ext uri="{FF2B5EF4-FFF2-40B4-BE49-F238E27FC236}">
                <a16:creationId xmlns:a16="http://schemas.microsoft.com/office/drawing/2014/main" id="{716AB7BF-8EE6-47C9-9288-45E071567FB6}"/>
              </a:ext>
            </a:extLst>
          </p:cNvPr>
          <p:cNvSpPr txBox="1"/>
          <p:nvPr/>
        </p:nvSpPr>
        <p:spPr>
          <a:xfrm>
            <a:off x="965200" y="2966720"/>
            <a:ext cx="10657840" cy="461665"/>
          </a:xfrm>
          <a:prstGeom prst="rect">
            <a:avLst/>
          </a:prstGeom>
          <a:noFill/>
        </p:spPr>
        <p:txBody>
          <a:bodyPr wrap="square" rtlCol="0">
            <a:spAutoFit/>
          </a:bodyPr>
          <a:lstStyle/>
          <a:p>
            <a:r>
              <a:rPr lang="en-US" sz="2400" b="1" dirty="0">
                <a:solidFill>
                  <a:srgbClr val="C00000"/>
                </a:solidFill>
                <a:latin typeface="Arial Rounded MT Bold" panose="020F0704030504030204" pitchFamily="34" charset="0"/>
              </a:rPr>
              <a:t>			Amylose											</a:t>
            </a:r>
            <a:r>
              <a:rPr lang="en-US" sz="2400" b="1" dirty="0" err="1">
                <a:solidFill>
                  <a:srgbClr val="C00000"/>
                </a:solidFill>
                <a:latin typeface="Arial Rounded MT Bold" panose="020F0704030504030204" pitchFamily="34" charset="0"/>
              </a:rPr>
              <a:t>Amylopectine</a:t>
            </a:r>
            <a:endParaRPr lang="en-IN" sz="2400" b="1" dirty="0">
              <a:solidFill>
                <a:srgbClr val="C00000"/>
              </a:solidFill>
              <a:latin typeface="Arial Rounded MT Bold" panose="020F0704030504030204" pitchFamily="34" charset="0"/>
            </a:endParaRPr>
          </a:p>
        </p:txBody>
      </p:sp>
      <p:sp>
        <p:nvSpPr>
          <p:cNvPr id="9" name="TextBox 8">
            <a:extLst>
              <a:ext uri="{FF2B5EF4-FFF2-40B4-BE49-F238E27FC236}">
                <a16:creationId xmlns:a16="http://schemas.microsoft.com/office/drawing/2014/main" id="{B855F1C1-BC22-4F33-B19E-53B190807123}"/>
              </a:ext>
            </a:extLst>
          </p:cNvPr>
          <p:cNvSpPr txBox="1"/>
          <p:nvPr/>
        </p:nvSpPr>
        <p:spPr>
          <a:xfrm>
            <a:off x="1117600" y="6319520"/>
            <a:ext cx="10657840" cy="461665"/>
          </a:xfrm>
          <a:prstGeom prst="rect">
            <a:avLst/>
          </a:prstGeom>
          <a:noFill/>
        </p:spPr>
        <p:txBody>
          <a:bodyPr wrap="square" rtlCol="0">
            <a:spAutoFit/>
          </a:bodyPr>
          <a:lstStyle/>
          <a:p>
            <a:r>
              <a:rPr lang="en-US" sz="2400" b="1" dirty="0">
                <a:solidFill>
                  <a:srgbClr val="C00000"/>
                </a:solidFill>
                <a:latin typeface="Arial Rounded MT Bold" panose="020F0704030504030204" pitchFamily="34" charset="0"/>
              </a:rPr>
              <a:t>			Glycogen										Cellulose</a:t>
            </a:r>
            <a:endParaRPr lang="en-IN" sz="2400" b="1"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val="680523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Picture">
            <a:extLst>
              <a:ext uri="{FF2B5EF4-FFF2-40B4-BE49-F238E27FC236}">
                <a16:creationId xmlns:a16="http://schemas.microsoft.com/office/drawing/2014/main" id="{A30FC598-A7AA-4DAF-B8AC-EFDC13DB8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644" y="3738246"/>
            <a:ext cx="10688955" cy="2822574"/>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Picture">
            <a:extLst>
              <a:ext uri="{FF2B5EF4-FFF2-40B4-BE49-F238E27FC236}">
                <a16:creationId xmlns:a16="http://schemas.microsoft.com/office/drawing/2014/main" id="{582C4F02-218B-4713-BC31-496864E709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768" y="398779"/>
            <a:ext cx="4527232" cy="2979421"/>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icture">
            <a:extLst>
              <a:ext uri="{FF2B5EF4-FFF2-40B4-BE49-F238E27FC236}">
                <a16:creationId xmlns:a16="http://schemas.microsoft.com/office/drawing/2014/main" id="{22352A31-3056-4A4A-88CD-E36B64F763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4880" y="490219"/>
            <a:ext cx="4236720" cy="297942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14FACE5-C82F-4DAB-B973-E9ACD4E34245}"/>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4226899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E4921E0-2447-45C9-B443-00601FA04ADB}"/>
              </a:ext>
            </a:extLst>
          </p:cNvPr>
          <p:cNvSpPr/>
          <p:nvPr/>
        </p:nvSpPr>
        <p:spPr>
          <a:xfrm>
            <a:off x="1056640" y="694084"/>
            <a:ext cx="10078720" cy="3770904"/>
          </a:xfrm>
          <a:prstGeom prst="rect">
            <a:avLst/>
          </a:prstGeom>
        </p:spPr>
        <p:txBody>
          <a:bodyPr wrap="square">
            <a:spAutoFit/>
          </a:bodyPr>
          <a:lstStyle/>
          <a:p>
            <a:pPr algn="ctr">
              <a:lnSpc>
                <a:spcPct val="200000"/>
              </a:lnSpc>
              <a:spcAft>
                <a:spcPts val="80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Classification based on dietary forms</a:t>
            </a:r>
          </a:p>
          <a:p>
            <a:pPr>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1. Free (not associated with the cellular structure of food)</a:t>
            </a:r>
          </a:p>
          <a:p>
            <a:pPr marL="342900" lvl="0" indent="-342900">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Lactose – milk </a:t>
            </a:r>
          </a:p>
          <a:p>
            <a:pPr marL="342900" lvl="0" indent="-342900">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Fructose – honey </a:t>
            </a:r>
          </a:p>
          <a:p>
            <a:pPr marL="342900" lvl="0" indent="-342900">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Trehalose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haemolymph</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80183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376C49B-3EDA-4951-A556-65AC0AF0E5D1}"/>
              </a:ext>
            </a:extLst>
          </p:cNvPr>
          <p:cNvSpPr/>
          <p:nvPr/>
        </p:nvSpPr>
        <p:spPr>
          <a:xfrm>
            <a:off x="1261241" y="742798"/>
            <a:ext cx="8870731" cy="1683153"/>
          </a:xfrm>
          <a:prstGeom prst="rect">
            <a:avLst/>
          </a:prstGeom>
        </p:spPr>
        <p:txBody>
          <a:bodyPr wrap="square">
            <a:spAutoFit/>
          </a:bodyPr>
          <a:lstStyle/>
          <a:p>
            <a:pPr>
              <a:lnSpc>
                <a:spcPct val="15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2. Intracellular (inside the cell)</a:t>
            </a:r>
          </a:p>
          <a:p>
            <a:pPr marL="342900" lvl="0" indent="-342900">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Soluble – dissolved in the cytosol of the cell </a:t>
            </a:r>
          </a:p>
          <a:p>
            <a:pPr marL="342900" lvl="0" indent="-342900">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Storage polysaccharides</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6" name="TextBox 5">
            <a:extLst>
              <a:ext uri="{FF2B5EF4-FFF2-40B4-BE49-F238E27FC236}">
                <a16:creationId xmlns:a16="http://schemas.microsoft.com/office/drawing/2014/main" id="{A5139A14-F9C7-4541-A7D0-A82C764C0A73}"/>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graphicFrame>
        <p:nvGraphicFramePr>
          <p:cNvPr id="7" name="Table 6">
            <a:extLst>
              <a:ext uri="{FF2B5EF4-FFF2-40B4-BE49-F238E27FC236}">
                <a16:creationId xmlns:a16="http://schemas.microsoft.com/office/drawing/2014/main" id="{8C8B0093-E776-47AA-AA7A-79B385436390}"/>
              </a:ext>
            </a:extLst>
          </p:cNvPr>
          <p:cNvGraphicFramePr>
            <a:graphicFrameLocks noGrp="1"/>
          </p:cNvGraphicFramePr>
          <p:nvPr>
            <p:extLst>
              <p:ext uri="{D42A27DB-BD31-4B8C-83A1-F6EECF244321}">
                <p14:modId xmlns:p14="http://schemas.microsoft.com/office/powerpoint/2010/main" val="3618491353"/>
              </p:ext>
            </p:extLst>
          </p:nvPr>
        </p:nvGraphicFramePr>
        <p:xfrm>
          <a:off x="1040524" y="2713822"/>
          <a:ext cx="10752083" cy="3401380"/>
        </p:xfrm>
        <a:graphic>
          <a:graphicData uri="http://schemas.openxmlformats.org/drawingml/2006/table">
            <a:tbl>
              <a:tblPr firstRow="1" firstCol="1" bandRow="1">
                <a:tableStyleId>{2A488322-F2BA-4B5B-9748-0D474271808F}</a:tableStyleId>
              </a:tblPr>
              <a:tblGrid>
                <a:gridCol w="2792630">
                  <a:extLst>
                    <a:ext uri="{9D8B030D-6E8A-4147-A177-3AD203B41FA5}">
                      <a16:colId xmlns:a16="http://schemas.microsoft.com/office/drawing/2014/main" val="1666794692"/>
                    </a:ext>
                  </a:extLst>
                </a:gridCol>
                <a:gridCol w="7959453">
                  <a:extLst>
                    <a:ext uri="{9D8B030D-6E8A-4147-A177-3AD203B41FA5}">
                      <a16:colId xmlns:a16="http://schemas.microsoft.com/office/drawing/2014/main" val="78959791"/>
                    </a:ext>
                  </a:extLst>
                </a:gridCol>
              </a:tblGrid>
              <a:tr h="0">
                <a:tc>
                  <a:txBody>
                    <a:bodyPr/>
                    <a:lstStyle/>
                    <a:p>
                      <a:pPr>
                        <a:lnSpc>
                          <a:spcPct val="150000"/>
                        </a:lnSpc>
                        <a:spcAft>
                          <a:spcPts val="0"/>
                        </a:spcAft>
                      </a:pPr>
                      <a:r>
                        <a:rPr lang="en-IN" sz="2400" b="1" i="1" dirty="0">
                          <a:effectLst/>
                          <a:latin typeface="Arial Rounded MT Bold" panose="020F0704030504030204" pitchFamily="34" charset="0"/>
                        </a:rPr>
                        <a:t>Starches</a:t>
                      </a:r>
                      <a:endParaRPr lang="en-IN" sz="2400" b="1" i="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50000"/>
                        </a:lnSpc>
                        <a:spcAft>
                          <a:spcPts val="0"/>
                        </a:spcAft>
                      </a:pPr>
                      <a:r>
                        <a:rPr lang="en-IN" sz="2400" b="1">
                          <a:effectLst/>
                          <a:latin typeface="Arial Rounded MT Bold" panose="020F0704030504030204" pitchFamily="34" charset="0"/>
                        </a:rPr>
                        <a:t> </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4202892152"/>
                  </a:ext>
                </a:extLst>
              </a:tr>
              <a:tr h="0">
                <a:tc>
                  <a:txBody>
                    <a:bodyPr/>
                    <a:lstStyle/>
                    <a:p>
                      <a:pPr>
                        <a:lnSpc>
                          <a:spcPct val="150000"/>
                        </a:lnSpc>
                        <a:spcAft>
                          <a:spcPts val="0"/>
                        </a:spcAft>
                      </a:pPr>
                      <a:r>
                        <a:rPr lang="en-IN" sz="2400" b="1" i="1" dirty="0">
                          <a:effectLst/>
                          <a:latin typeface="Arial Rounded MT Bold" panose="020F0704030504030204" pitchFamily="34" charset="0"/>
                        </a:rPr>
                        <a:t> </a:t>
                      </a:r>
                      <a:endParaRPr lang="en-IN" sz="2400" b="1" i="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marL="342900" lvl="0" indent="-342900">
                        <a:lnSpc>
                          <a:spcPct val="150000"/>
                        </a:lnSpc>
                        <a:spcAft>
                          <a:spcPts val="0"/>
                        </a:spcAft>
                        <a:buFont typeface="Times New Roman" panose="02020603050405020304" pitchFamily="18" charset="0"/>
                        <a:buChar char="-"/>
                      </a:pPr>
                      <a:r>
                        <a:rPr lang="en-IN" sz="2400" b="1">
                          <a:effectLst/>
                          <a:latin typeface="Arial Rounded MT Bold" panose="020F0704030504030204" pitchFamily="34" charset="0"/>
                        </a:rPr>
                        <a:t>Amylose (α-1,4 glucose polymer)</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932919744"/>
                  </a:ext>
                </a:extLst>
              </a:tr>
              <a:tr h="0">
                <a:tc>
                  <a:txBody>
                    <a:bodyPr/>
                    <a:lstStyle/>
                    <a:p>
                      <a:pPr>
                        <a:lnSpc>
                          <a:spcPct val="150000"/>
                        </a:lnSpc>
                        <a:spcAft>
                          <a:spcPts val="0"/>
                        </a:spcAft>
                      </a:pPr>
                      <a:r>
                        <a:rPr lang="en-IN" sz="2400" b="1" i="1" dirty="0">
                          <a:effectLst/>
                          <a:latin typeface="Arial Rounded MT Bold" panose="020F0704030504030204" pitchFamily="34" charset="0"/>
                        </a:rPr>
                        <a:t> </a:t>
                      </a:r>
                      <a:endParaRPr lang="en-IN" sz="2400" b="1" i="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marL="342900" lvl="0" indent="-342900">
                        <a:lnSpc>
                          <a:spcPct val="150000"/>
                        </a:lnSpc>
                        <a:spcAft>
                          <a:spcPts val="0"/>
                        </a:spcAft>
                        <a:buFont typeface="Times New Roman" panose="02020603050405020304" pitchFamily="18" charset="0"/>
                        <a:buChar char="-"/>
                      </a:pPr>
                      <a:r>
                        <a:rPr lang="en-IN" sz="2400" b="1">
                          <a:effectLst/>
                          <a:latin typeface="Arial Rounded MT Bold" panose="020F0704030504030204" pitchFamily="34" charset="0"/>
                        </a:rPr>
                        <a:t>Amylopectin (α-1,4 and α-1,6 glucose polymer)</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62652539"/>
                  </a:ext>
                </a:extLst>
              </a:tr>
              <a:tr h="0">
                <a:tc>
                  <a:txBody>
                    <a:bodyPr/>
                    <a:lstStyle/>
                    <a:p>
                      <a:pPr>
                        <a:lnSpc>
                          <a:spcPct val="150000"/>
                        </a:lnSpc>
                        <a:spcAft>
                          <a:spcPts val="0"/>
                        </a:spcAft>
                      </a:pPr>
                      <a:r>
                        <a:rPr lang="en-IN" sz="2400" b="1" i="1" dirty="0">
                          <a:effectLst/>
                          <a:latin typeface="Arial Rounded MT Bold" panose="020F0704030504030204" pitchFamily="34" charset="0"/>
                        </a:rPr>
                        <a:t> </a:t>
                      </a:r>
                      <a:endParaRPr lang="en-IN" sz="2400" b="1" i="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marL="342900" lvl="0" indent="-342900">
                        <a:lnSpc>
                          <a:spcPct val="150000"/>
                        </a:lnSpc>
                        <a:spcAft>
                          <a:spcPts val="0"/>
                        </a:spcAft>
                        <a:buFont typeface="Times New Roman" panose="02020603050405020304" pitchFamily="18" charset="0"/>
                        <a:buChar char="-"/>
                      </a:pPr>
                      <a:r>
                        <a:rPr lang="en-IN" sz="2400" b="1">
                          <a:effectLst/>
                          <a:latin typeface="Arial Rounded MT Bold" panose="020F0704030504030204" pitchFamily="34" charset="0"/>
                        </a:rPr>
                        <a:t>Glycogen (α-1,4 and α-1,6 glucose polymer)</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26549455"/>
                  </a:ext>
                </a:extLst>
              </a:tr>
              <a:tr h="0">
                <a:tc>
                  <a:txBody>
                    <a:bodyPr/>
                    <a:lstStyle/>
                    <a:p>
                      <a:pPr>
                        <a:lnSpc>
                          <a:spcPct val="150000"/>
                        </a:lnSpc>
                        <a:spcAft>
                          <a:spcPts val="0"/>
                        </a:spcAft>
                      </a:pPr>
                      <a:r>
                        <a:rPr lang="en-IN" sz="2400" b="1" i="1" dirty="0" err="1">
                          <a:effectLst/>
                          <a:latin typeface="Arial Rounded MT Bold" panose="020F0704030504030204" pitchFamily="34" charset="0"/>
                        </a:rPr>
                        <a:t>Fructans</a:t>
                      </a:r>
                      <a:endParaRPr lang="en-IN" sz="2400" b="1" i="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a:lnSpc>
                          <a:spcPct val="150000"/>
                        </a:lnSpc>
                        <a:spcAft>
                          <a:spcPts val="0"/>
                        </a:spcAft>
                      </a:pPr>
                      <a:r>
                        <a:rPr lang="en-IN" sz="2400" b="1">
                          <a:effectLst/>
                          <a:latin typeface="Arial Rounded MT Bold" panose="020F0704030504030204" pitchFamily="34" charset="0"/>
                        </a:rPr>
                        <a:t> </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265619352"/>
                  </a:ext>
                </a:extLst>
              </a:tr>
              <a:tr h="0">
                <a:tc>
                  <a:txBody>
                    <a:bodyPr/>
                    <a:lstStyle/>
                    <a:p>
                      <a:pPr>
                        <a:lnSpc>
                          <a:spcPct val="150000"/>
                        </a:lnSpc>
                        <a:spcAft>
                          <a:spcPts val="0"/>
                        </a:spcAft>
                      </a:pPr>
                      <a:r>
                        <a:rPr lang="en-IN" sz="2400" b="1">
                          <a:effectLst/>
                          <a:latin typeface="Arial Rounded MT Bold" panose="020F0704030504030204" pitchFamily="34" charset="0"/>
                        </a:rPr>
                        <a:t> </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marL="342900" lvl="0" indent="-342900">
                        <a:lnSpc>
                          <a:spcPct val="150000"/>
                        </a:lnSpc>
                        <a:spcAft>
                          <a:spcPts val="0"/>
                        </a:spcAft>
                        <a:buFont typeface="Times New Roman" panose="02020603050405020304" pitchFamily="18" charset="0"/>
                        <a:buChar char="-"/>
                      </a:pPr>
                      <a:r>
                        <a:rPr lang="en-IN" sz="2400" b="1">
                          <a:effectLst/>
                          <a:latin typeface="Arial Rounded MT Bold" panose="020F0704030504030204" pitchFamily="34" charset="0"/>
                        </a:rPr>
                        <a:t>Levans (β-2,6 fructose polymer)</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775666858"/>
                  </a:ext>
                </a:extLst>
              </a:tr>
              <a:tr h="0">
                <a:tc>
                  <a:txBody>
                    <a:bodyPr/>
                    <a:lstStyle/>
                    <a:p>
                      <a:pPr>
                        <a:lnSpc>
                          <a:spcPct val="150000"/>
                        </a:lnSpc>
                        <a:spcAft>
                          <a:spcPts val="0"/>
                        </a:spcAft>
                      </a:pPr>
                      <a:r>
                        <a:rPr lang="en-IN" sz="2400" b="1">
                          <a:effectLst/>
                          <a:latin typeface="Arial Rounded MT Bold" panose="020F0704030504030204" pitchFamily="34" charset="0"/>
                        </a:rPr>
                        <a:t> </a:t>
                      </a:r>
                      <a:endParaRPr lang="en-IN" sz="2400" b="1">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tc>
                  <a:txBody>
                    <a:bodyPr/>
                    <a:lstStyle/>
                    <a:p>
                      <a:pPr marL="342900" lvl="0" indent="-342900">
                        <a:lnSpc>
                          <a:spcPct val="150000"/>
                        </a:lnSpc>
                        <a:spcAft>
                          <a:spcPts val="0"/>
                        </a:spcAft>
                        <a:buFont typeface="Times New Roman" panose="02020603050405020304" pitchFamily="18" charset="0"/>
                        <a:buChar char="-"/>
                      </a:pPr>
                      <a:r>
                        <a:rPr lang="en-IN" sz="2400" b="1" dirty="0" err="1">
                          <a:effectLst/>
                          <a:latin typeface="Arial Rounded MT Bold" panose="020F0704030504030204" pitchFamily="34" charset="0"/>
                        </a:rPr>
                        <a:t>Inulins</a:t>
                      </a:r>
                      <a:r>
                        <a:rPr lang="en-IN" sz="2400" b="1" dirty="0">
                          <a:effectLst/>
                          <a:latin typeface="Arial Rounded MT Bold" panose="020F0704030504030204" pitchFamily="34" charset="0"/>
                        </a:rPr>
                        <a:t> (β-2,1 fructose polymer)</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741810544"/>
                  </a:ext>
                </a:extLst>
              </a:tr>
            </a:tbl>
          </a:graphicData>
        </a:graphic>
      </p:graphicFrame>
    </p:spTree>
    <p:extLst>
      <p:ext uri="{BB962C8B-B14F-4D97-AF65-F5344CB8AC3E}">
        <p14:creationId xmlns:p14="http://schemas.microsoft.com/office/powerpoint/2010/main" val="2696713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737F80-63C8-4AD0-954F-96C0B7537ACD}"/>
              </a:ext>
            </a:extLst>
          </p:cNvPr>
          <p:cNvSpPr/>
          <p:nvPr/>
        </p:nvSpPr>
        <p:spPr>
          <a:xfrm>
            <a:off x="1114097" y="203637"/>
            <a:ext cx="10384220" cy="4406976"/>
          </a:xfrm>
          <a:prstGeom prst="rect">
            <a:avLst/>
          </a:prstGeom>
        </p:spPr>
        <p:txBody>
          <a:bodyPr wrap="square">
            <a:spAutoFit/>
          </a:bodyPr>
          <a:lstStyle/>
          <a:p>
            <a:pPr algn="just">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3. Cell wall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Cellulose (β-1,4 glucose polymer)</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Hemicellulose (β-1,4 xylose polymer)</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Pectin (α-1,4 galacturonic acid polymer)</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Gums (β-1,4 and β-1,3 polymers of numerous sugars)</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Lignin -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phenylpropenoid</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polymers (not a carbohydrate)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2B65E698-A149-4742-91BE-BC959F7812F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
        <p:nvSpPr>
          <p:cNvPr id="5" name="Rectangle 4">
            <a:extLst>
              <a:ext uri="{FF2B5EF4-FFF2-40B4-BE49-F238E27FC236}">
                <a16:creationId xmlns:a16="http://schemas.microsoft.com/office/drawing/2014/main" id="{E078F74A-657B-4E40-8F8B-101AEE93E495}"/>
              </a:ext>
            </a:extLst>
          </p:cNvPr>
          <p:cNvSpPr/>
          <p:nvPr/>
        </p:nvSpPr>
        <p:spPr>
          <a:xfrm>
            <a:off x="1114096" y="4600080"/>
            <a:ext cx="7672552" cy="2190984"/>
          </a:xfrm>
          <a:prstGeom prst="rect">
            <a:avLst/>
          </a:prstGeom>
        </p:spPr>
        <p:txBody>
          <a:bodyPr wrap="square">
            <a:spAutoFit/>
          </a:bodyPr>
          <a:lstStyle/>
          <a:p>
            <a:pPr algn="just">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4. Chitin (β-1,4 </a:t>
            </a:r>
            <a:r>
              <a:rPr lang="en-IN" sz="2400" b="1" i="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N</a:t>
            </a: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-acetylglucosamine polymer)</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Exoskeleton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Cell wall</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378639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81CA0A7-566C-4C4D-9710-EAAE1BD5E63F}"/>
              </a:ext>
            </a:extLst>
          </p:cNvPr>
          <p:cNvSpPr/>
          <p:nvPr/>
        </p:nvSpPr>
        <p:spPr>
          <a:xfrm>
            <a:off x="1229709" y="393659"/>
            <a:ext cx="9963807" cy="516680"/>
          </a:xfrm>
          <a:prstGeom prst="rect">
            <a:avLst/>
          </a:prstGeom>
        </p:spPr>
        <p:txBody>
          <a:bodyPr wrap="square">
            <a:spAutoFit/>
          </a:bodyPr>
          <a:lstStyle/>
          <a:p>
            <a:pPr algn="ctr">
              <a:lnSpc>
                <a:spcPct val="107000"/>
              </a:lnSpc>
              <a:spcAft>
                <a:spcPts val="800"/>
              </a:spcAft>
            </a:pPr>
            <a:r>
              <a:rPr lang="en-IN" sz="28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Salient details about important carbohydrates</a:t>
            </a:r>
            <a:endParaRPr lang="en-IN" sz="2800" dirty="0">
              <a:solidFill>
                <a:srgbClr val="0000FF"/>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5" name="Rectangle 4">
            <a:extLst>
              <a:ext uri="{FF2B5EF4-FFF2-40B4-BE49-F238E27FC236}">
                <a16:creationId xmlns:a16="http://schemas.microsoft.com/office/drawing/2014/main" id="{03284511-E660-4570-A1D2-F5D7B987A62F}"/>
              </a:ext>
            </a:extLst>
          </p:cNvPr>
          <p:cNvSpPr/>
          <p:nvPr/>
        </p:nvSpPr>
        <p:spPr>
          <a:xfrm>
            <a:off x="830317" y="1119810"/>
            <a:ext cx="11246069" cy="4406976"/>
          </a:xfrm>
          <a:prstGeom prst="rect">
            <a:avLst/>
          </a:prstGeom>
        </p:spPr>
        <p:txBody>
          <a:bodyPr wrap="square">
            <a:spAutoFit/>
          </a:bodyPr>
          <a:lstStyle/>
          <a:p>
            <a:pPr algn="just">
              <a:lnSpc>
                <a:spcPct val="20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1. Monosaccharides </a:t>
            </a:r>
          </a:p>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Trioses, glyceraldehyde &amp; dihydroxyacetone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 important intermediates, plays a significant role in energy metabolism. </a:t>
            </a:r>
          </a:p>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Pentoses</a:t>
            </a: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 exist as polymers, pentosans, and small fraction as a free form. </a:t>
            </a:r>
          </a:p>
          <a:p>
            <a:pPr marL="342900" lvl="0" indent="-342900" algn="just">
              <a:lnSpc>
                <a:spcPct val="20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It is associated with cell walls (hemicellulose). </a:t>
            </a:r>
          </a:p>
          <a:p>
            <a:pPr marL="342900" lvl="0" indent="-342900" algn="just">
              <a:lnSpc>
                <a:spcPct val="20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After getting fermentation by microbes, they contribute to energy pool. </a:t>
            </a:r>
            <a:endParaRPr lang="en-IN" sz="2400" b="1" dirty="0">
              <a:solidFill>
                <a:srgbClr val="7030A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37907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09ED5D-B748-49CD-A7D6-64C035FBDAF7}"/>
              </a:ext>
            </a:extLst>
          </p:cNvPr>
          <p:cNvSpPr/>
          <p:nvPr/>
        </p:nvSpPr>
        <p:spPr>
          <a:xfrm>
            <a:off x="848360" y="919795"/>
            <a:ext cx="11170920" cy="5561138"/>
          </a:xfrm>
          <a:prstGeom prst="rect">
            <a:avLst/>
          </a:prstGeom>
        </p:spPr>
        <p:txBody>
          <a:bodyPr wrap="square">
            <a:spAutoFit/>
          </a:bodyPr>
          <a:lstStyle/>
          <a:p>
            <a:pPr marL="34290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Ribose</a:t>
            </a: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 arise in a number of compounds/intermediates such as ATP, ADP, DNA, RNA, etc. and also in several vitamins and coenzymes.</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It can be synthesized by animals.</a:t>
            </a:r>
          </a:p>
          <a:p>
            <a:pPr marL="34290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Glucose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occur in free as well as in combined form in plants, fruits, honey, blood, lymph and cerebrospinal fluid.</a:t>
            </a:r>
          </a:p>
          <a:p>
            <a:pPr marL="34290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Major component of many oligosaccharides, polysaccharides and glucosides.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Significant source of energy (probably the most important sugar).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White crystalline solid in pure state and soluble in water.</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End product of starch digestion. </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F5998C74-67D3-4152-B173-211C6A441BA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7113082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5F358-F44D-4A38-9BFF-98F7BE2BEC66}"/>
              </a:ext>
            </a:extLst>
          </p:cNvPr>
          <p:cNvSpPr/>
          <p:nvPr/>
        </p:nvSpPr>
        <p:spPr>
          <a:xfrm>
            <a:off x="1198880" y="812887"/>
            <a:ext cx="10129520" cy="3887283"/>
          </a:xfrm>
          <a:prstGeom prst="rect">
            <a:avLst/>
          </a:prstGeom>
        </p:spPr>
        <p:txBody>
          <a:bodyPr wrap="square">
            <a:spAutoFit/>
          </a:bodyPr>
          <a:lstStyle/>
          <a:p>
            <a:pPr>
              <a:lnSpc>
                <a:spcPct val="150000"/>
              </a:lnSpc>
              <a:spcAft>
                <a:spcPts val="0"/>
              </a:spcAft>
            </a:pPr>
            <a:r>
              <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Objectives:</a:t>
            </a:r>
          </a:p>
          <a:p>
            <a:pPr>
              <a:lnSpc>
                <a:spcPct val="150000"/>
              </a:lnSpc>
              <a:spcAft>
                <a:spcPts val="0"/>
              </a:spcAft>
            </a:pPr>
            <a:endParaRPr lang="en-IN" sz="2800" dirty="0">
              <a:solidFill>
                <a:srgbClr val="C00000"/>
              </a:solidFill>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nSpc>
                <a:spcPct val="150000"/>
              </a:lnSpc>
              <a:spcAft>
                <a:spcPts val="0"/>
              </a:spcAft>
              <a:buFont typeface="Symbol" panose="05050102010706020507" pitchFamily="18" charset="2"/>
              <a:buChar char=""/>
            </a:pPr>
            <a:r>
              <a:rPr lang="en-IN" sz="28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Know the basic terminology related to carbohydrates of different nature. </a:t>
            </a:r>
          </a:p>
          <a:p>
            <a:pPr marL="342900" lvl="0" indent="-342900">
              <a:lnSpc>
                <a:spcPct val="150000"/>
              </a:lnSpc>
              <a:spcAft>
                <a:spcPts val="0"/>
              </a:spcAft>
              <a:buFont typeface="Symbol" panose="05050102010706020507" pitchFamily="18" charset="2"/>
              <a:buChar char=""/>
            </a:pPr>
            <a:r>
              <a:rPr lang="en-IN" sz="2800"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Know the classifications of carbohydrates available in nature.</a:t>
            </a:r>
            <a:endParaRPr lang="en-IN" sz="2800" dirty="0">
              <a:solidFill>
                <a:srgbClr val="7030A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0810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F1659F0-FB41-4E44-BE7C-17C9AA578CA4}"/>
              </a:ext>
            </a:extLst>
          </p:cNvPr>
          <p:cNvSpPr/>
          <p:nvPr/>
        </p:nvSpPr>
        <p:spPr>
          <a:xfrm>
            <a:off x="822960" y="561010"/>
            <a:ext cx="10830560" cy="5884303"/>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Galactose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constituent of the disaccharide lactose (occurs in milk).</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doesn’t occur free in nature except as a breakdown product during fermentation.</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Arises as a component of the anthocyanin pigments, galactolipids, gums and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mucilages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Some people lack the enzyme namely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phosphogalactose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uridyl</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transferase, results in accumulation of galactose and condition is referred as galactosemia.</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56426882-1D40-4C12-B859-D95EEF143D4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566029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8D76913-C6E0-4599-9676-FF34344DF4AB}"/>
              </a:ext>
            </a:extLst>
          </p:cNvPr>
          <p:cNvSpPr/>
          <p:nvPr/>
        </p:nvSpPr>
        <p:spPr>
          <a:xfrm>
            <a:off x="1026160" y="1101613"/>
            <a:ext cx="10728960" cy="4406976"/>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Fructose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fruit sugar or laevulose, occurs free in green leaves, fruits and honey.</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They are one of the sugar units of sucrose and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fructans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is the sweetest of sugars, and may be important in piglet diets.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 free form is white crystalline solid nature and sweeter taste than sucrose and the sweet taste of honey is due to this sugar.</a:t>
            </a:r>
          </a:p>
        </p:txBody>
      </p:sp>
      <p:sp>
        <p:nvSpPr>
          <p:cNvPr id="4" name="TextBox 3">
            <a:extLst>
              <a:ext uri="{FF2B5EF4-FFF2-40B4-BE49-F238E27FC236}">
                <a16:creationId xmlns:a16="http://schemas.microsoft.com/office/drawing/2014/main" id="{F81B746B-C84A-4807-BC1C-022F84B9EFB9}"/>
              </a:ext>
            </a:extLst>
          </p:cNvPr>
          <p:cNvSpPr txBox="1"/>
          <p:nvPr/>
        </p:nvSpPr>
        <p:spPr>
          <a:xfrm>
            <a:off x="10403840" y="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744810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icture">
            <a:extLst>
              <a:ext uri="{FF2B5EF4-FFF2-40B4-BE49-F238E27FC236}">
                <a16:creationId xmlns:a16="http://schemas.microsoft.com/office/drawing/2014/main" id="{3A952955-E4DA-4EE4-9679-41F2234DF8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63" y="477519"/>
            <a:ext cx="5651817" cy="233163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icture">
            <a:extLst>
              <a:ext uri="{FF2B5EF4-FFF2-40B4-BE49-F238E27FC236}">
                <a16:creationId xmlns:a16="http://schemas.microsoft.com/office/drawing/2014/main" id="{8596E97A-2DE3-4ACF-A78D-A1B07FAB93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3039" y="467360"/>
            <a:ext cx="5410201" cy="233163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Picture">
            <a:extLst>
              <a:ext uri="{FF2B5EF4-FFF2-40B4-BE49-F238E27FC236}">
                <a16:creationId xmlns:a16="http://schemas.microsoft.com/office/drawing/2014/main" id="{5267C60E-48BB-4DCD-BC21-475AF97417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9463" y="3585010"/>
            <a:ext cx="5651817" cy="2531309"/>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Picture">
            <a:extLst>
              <a:ext uri="{FF2B5EF4-FFF2-40B4-BE49-F238E27FC236}">
                <a16:creationId xmlns:a16="http://schemas.microsoft.com/office/drawing/2014/main" id="{EBD36752-2365-4789-9C41-AC142D2C493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43039" y="3585011"/>
            <a:ext cx="5486401" cy="253130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F5077BF-79BA-424B-8DC2-F356ABC6F12C}"/>
              </a:ext>
            </a:extLst>
          </p:cNvPr>
          <p:cNvSpPr txBox="1"/>
          <p:nvPr/>
        </p:nvSpPr>
        <p:spPr>
          <a:xfrm>
            <a:off x="965200" y="2966720"/>
            <a:ext cx="10657840" cy="461665"/>
          </a:xfrm>
          <a:prstGeom prst="rect">
            <a:avLst/>
          </a:prstGeom>
          <a:noFill/>
        </p:spPr>
        <p:txBody>
          <a:bodyPr wrap="square" rtlCol="0">
            <a:spAutoFit/>
          </a:bodyPr>
          <a:lstStyle/>
          <a:p>
            <a:r>
              <a:rPr lang="en-US" sz="2400" b="1" dirty="0">
                <a:solidFill>
                  <a:srgbClr val="C00000"/>
                </a:solidFill>
                <a:latin typeface="Arial Rounded MT Bold" panose="020F0704030504030204" pitchFamily="34" charset="0"/>
              </a:rPr>
              <a:t>			Glucose												Fructose</a:t>
            </a:r>
            <a:endParaRPr lang="en-IN" sz="2400" b="1" dirty="0">
              <a:solidFill>
                <a:srgbClr val="C00000"/>
              </a:solidFill>
              <a:latin typeface="Arial Rounded MT Bold" panose="020F0704030504030204" pitchFamily="34" charset="0"/>
            </a:endParaRPr>
          </a:p>
        </p:txBody>
      </p:sp>
      <p:sp>
        <p:nvSpPr>
          <p:cNvPr id="8" name="TextBox 7">
            <a:extLst>
              <a:ext uri="{FF2B5EF4-FFF2-40B4-BE49-F238E27FC236}">
                <a16:creationId xmlns:a16="http://schemas.microsoft.com/office/drawing/2014/main" id="{2135E322-A485-49AF-A88E-AFEEE2112AD8}"/>
              </a:ext>
            </a:extLst>
          </p:cNvPr>
          <p:cNvSpPr txBox="1"/>
          <p:nvPr/>
        </p:nvSpPr>
        <p:spPr>
          <a:xfrm>
            <a:off x="924560" y="6156960"/>
            <a:ext cx="10657840" cy="461665"/>
          </a:xfrm>
          <a:prstGeom prst="rect">
            <a:avLst/>
          </a:prstGeom>
          <a:noFill/>
        </p:spPr>
        <p:txBody>
          <a:bodyPr wrap="square" rtlCol="0">
            <a:spAutoFit/>
          </a:bodyPr>
          <a:lstStyle/>
          <a:p>
            <a:r>
              <a:rPr lang="en-US" sz="2400" b="1" dirty="0">
                <a:solidFill>
                  <a:srgbClr val="C00000"/>
                </a:solidFill>
                <a:latin typeface="Arial Rounded MT Bold" panose="020F0704030504030204" pitchFamily="34" charset="0"/>
              </a:rPr>
              <a:t>			Galactose										Ribose</a:t>
            </a:r>
            <a:endParaRPr lang="en-IN" sz="2400" b="1" dirty="0">
              <a:solidFill>
                <a:srgbClr val="C00000"/>
              </a:solidFill>
              <a:latin typeface="Arial Rounded MT Bold" panose="020F0704030504030204" pitchFamily="34" charset="0"/>
            </a:endParaRPr>
          </a:p>
        </p:txBody>
      </p:sp>
      <p:sp>
        <p:nvSpPr>
          <p:cNvPr id="9" name="TextBox 8">
            <a:extLst>
              <a:ext uri="{FF2B5EF4-FFF2-40B4-BE49-F238E27FC236}">
                <a16:creationId xmlns:a16="http://schemas.microsoft.com/office/drawing/2014/main" id="{137DA569-33F4-4737-8991-EB4B6A35620F}"/>
              </a:ext>
            </a:extLst>
          </p:cNvPr>
          <p:cNvSpPr txBox="1"/>
          <p:nvPr/>
        </p:nvSpPr>
        <p:spPr>
          <a:xfrm>
            <a:off x="10403840" y="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021421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0BE5B2-8070-4F44-896B-57AFB1233BF4}"/>
              </a:ext>
            </a:extLst>
          </p:cNvPr>
          <p:cNvSpPr/>
          <p:nvPr/>
        </p:nvSpPr>
        <p:spPr>
          <a:xfrm>
            <a:off x="833120" y="81064"/>
            <a:ext cx="11094720" cy="6669133"/>
          </a:xfrm>
          <a:prstGeom prst="rect">
            <a:avLst/>
          </a:prstGeom>
        </p:spPr>
        <p:txBody>
          <a:bodyPr wrap="square">
            <a:spAutoFit/>
          </a:bodyPr>
          <a:lstStyle/>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2. Oligosaccharides</a:t>
            </a:r>
          </a:p>
          <a:p>
            <a:pPr marL="342900" lvl="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Maltose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consists of two α-D-glucose residues linked in the α-1,4 positions.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They are produced from starch during the germination of barley by the action of the enzyme amylase.</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is soluble in water, but not as sweet as sucrose.</a:t>
            </a:r>
          </a:p>
          <a:p>
            <a:pPr lvl="0" algn="just">
              <a:lnSpc>
                <a:spcPct val="150000"/>
              </a:lnSpc>
              <a:spcAft>
                <a:spcPts val="0"/>
              </a:spcAft>
            </a:pPr>
            <a:endPar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Sucrose</a:t>
            </a: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 is α-D-glucose and β-D fructose joined by an α-1, 2 linkage and has no active reducing group.</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It is most abundantly occurring disaccharide in plants</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Major sources are sugar cane, beets, molasses, fruits, tree sap, etc. </a:t>
            </a:r>
          </a:p>
          <a:p>
            <a:pPr marL="342900" lvl="0" indent="-342900" algn="just">
              <a:lnSpc>
                <a:spcPct val="150000"/>
              </a:lnSpc>
              <a:spcAft>
                <a:spcPts val="0"/>
              </a:spcAft>
              <a:buFont typeface="Courier New" panose="02070309020205020404" pitchFamily="49" charset="0"/>
              <a:buChar char="o"/>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They are easily hydrolysed by the enzyme sucrase or by dilute acids.</a:t>
            </a:r>
            <a:endParaRPr lang="en-IN" sz="2400" b="1" dirty="0">
              <a:solidFill>
                <a:srgbClr val="7030A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CE66C4F2-F9C9-47F7-A10B-B8E285A35895}"/>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592151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C26B75C-2458-4EFF-9220-AA5E5C80309E}"/>
              </a:ext>
            </a:extLst>
          </p:cNvPr>
          <p:cNvSpPr/>
          <p:nvPr/>
        </p:nvSpPr>
        <p:spPr>
          <a:xfrm>
            <a:off x="863600" y="601650"/>
            <a:ext cx="11176000" cy="5884303"/>
          </a:xfrm>
          <a:prstGeom prst="rect">
            <a:avLst/>
          </a:prstGeom>
        </p:spPr>
        <p:txBody>
          <a:bodyPr wrap="square">
            <a:spAutoFit/>
          </a:bodyPr>
          <a:lstStyle/>
          <a:p>
            <a:pPr marL="342900" lvl="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Lactose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formed from β-D-glucose and β-D-galactose, joined together by a β-1,4 linkage.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They are synthesized by mammary gland in mammals. </a:t>
            </a:r>
          </a:p>
          <a:p>
            <a:pPr marL="342900" lvl="0" indent="-342900" algn="just">
              <a:lnSpc>
                <a:spcPct val="200000"/>
              </a:lnSpc>
              <a:spcAft>
                <a:spcPts val="0"/>
              </a:spcAft>
              <a:buFont typeface="Courier New" panose="02070309020205020404" pitchFamily="49" charset="0"/>
              <a:buChar char="o"/>
            </a:pPr>
            <a:r>
              <a:rPr lang="en-IN" sz="2400" b="1" i="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Streptococcus lactis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responsible for souring milk by converting the lactose into lactic acid.</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Lactase is an enzyme and abundantly available in young animals.</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However, chickens have no lactase activity, but can utilize at low levels of lactose via fermentation in the hind gut. </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4361B7D4-FBAF-473A-9714-B1DE6FB4A439}"/>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735175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61953F-0EC3-489A-A379-44FDDBA8615E}"/>
              </a:ext>
            </a:extLst>
          </p:cNvPr>
          <p:cNvSpPr/>
          <p:nvPr/>
        </p:nvSpPr>
        <p:spPr>
          <a:xfrm>
            <a:off x="822960" y="827596"/>
            <a:ext cx="11125200" cy="4406976"/>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Cellobiose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composed of two β-D-glucose residues, joined through a β-1,4 linkage </a:t>
            </a:r>
          </a:p>
          <a:p>
            <a:pPr marL="34290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can’t be fragmented by mammalian digestive enzymes, but can be split by microbial enzymes.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does not exist naturally as a free sugar, and is a basic repeating unit of cellulose.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2035BB30-DC0A-4195-9CA4-35F86BAAD2E6}"/>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377326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A8E6C71-8B36-433A-A6D3-33CC86AF887D}"/>
              </a:ext>
            </a:extLst>
          </p:cNvPr>
          <p:cNvSpPr/>
          <p:nvPr/>
        </p:nvSpPr>
        <p:spPr>
          <a:xfrm>
            <a:off x="894080" y="751624"/>
            <a:ext cx="11125200" cy="5561138"/>
          </a:xfrm>
          <a:prstGeom prst="rect">
            <a:avLst/>
          </a:prstGeom>
        </p:spPr>
        <p:txBody>
          <a:bodyPr wrap="square">
            <a:spAutoFit/>
          </a:bodyPr>
          <a:lstStyle/>
          <a:p>
            <a:pPr algn="just">
              <a:lnSpc>
                <a:spcPct val="150000"/>
              </a:lnSpc>
              <a:spcAft>
                <a:spcPts val="0"/>
              </a:spcAft>
            </a:pPr>
            <a:r>
              <a:rPr lang="en-IN" sz="2400" b="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3. Polysaccharides</a:t>
            </a:r>
          </a:p>
          <a:p>
            <a:pPr marL="342900" lvl="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Starch</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reserve carbohydrate of seeds, fruits, tubers, roots etc.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is quantitatively a major source of energy for animals.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Differ in their chemical composition have amylose (α-1,4 linkage) and amylopectin (α-1,4 &amp; α-1,6 linkages).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In most starch, amylopectin is the main component, which accounts about 70-80 % of the total starch component.</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Insoluble in cold water, but in water hot it swells &amp; eventually gelatinise.</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Iodine reactions gives a deep blue colour for amylose, whereas, amylopectin solutions produce a blue-violet or purple colour.</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DB52572F-09ED-420B-9142-2688EA54B4B2}"/>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2806171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785AE2D-DAB6-429B-8CB1-E4F70DE4B3BA}"/>
              </a:ext>
            </a:extLst>
          </p:cNvPr>
          <p:cNvSpPr/>
          <p:nvPr/>
        </p:nvSpPr>
        <p:spPr>
          <a:xfrm>
            <a:off x="914400" y="1209127"/>
            <a:ext cx="11033760" cy="4406976"/>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Dextrin</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an intermediate product of the hydrolysis of starch and glycogen and called ‘α-limit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dextrins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because of inability of α-amylase to break α-1,6 bonds.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They are soluble in water and produce gum-like solutions.</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can be hydrolysed at the brush boarder by α-dextranase.</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Dextrin gives a characteristic flavour to foods.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E4E4B7B2-659A-46B2-B069-1700D657916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5871466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0EA311E-9EA4-4325-9F0C-8096B5670ACC}"/>
              </a:ext>
            </a:extLst>
          </p:cNvPr>
          <p:cNvSpPr/>
          <p:nvPr/>
        </p:nvSpPr>
        <p:spPr>
          <a:xfrm>
            <a:off x="883920" y="969836"/>
            <a:ext cx="10779760" cy="3668312"/>
          </a:xfrm>
          <a:prstGeom prst="rect">
            <a:avLst/>
          </a:prstGeom>
        </p:spPr>
        <p:txBody>
          <a:bodyPr wrap="square">
            <a:spAutoFit/>
          </a:bodyPr>
          <a:lstStyle/>
          <a:p>
            <a:pPr marL="342900" lvl="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Glycogen</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a group of highly branched polysaccharides.</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Isolated from animals or microorganisms and frequently called ‘animal starch’.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They occur in the liver, muscle and other animal tissues and plays an essential role in energy metabolism.</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97BAA15A-6EB8-445A-8F4A-9D75F4495A51}"/>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980837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2F73176-31A8-45A8-8E39-BB8AFA6FE265}"/>
              </a:ext>
            </a:extLst>
          </p:cNvPr>
          <p:cNvSpPr/>
          <p:nvPr/>
        </p:nvSpPr>
        <p:spPr>
          <a:xfrm>
            <a:off x="833120" y="693090"/>
            <a:ext cx="11043920" cy="5561138"/>
          </a:xfrm>
          <a:prstGeom prst="rect">
            <a:avLst/>
          </a:prstGeom>
        </p:spPr>
        <p:txBody>
          <a:bodyPr wrap="square">
            <a:spAutoFit/>
          </a:bodyPr>
          <a:lstStyle/>
          <a:p>
            <a:pPr marL="34290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Beta glucan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a polymer of D-glucose, joined with β-1,3 and β-1,4 linkages.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Found in barley (about 5-8%) where, starch and protein are enclosed within the endosperm cell walls, that consist of β-glucans and arabinoxylans.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Forms a viscous solution in the gastrointestinal tract, thereby interfere the digestion process. </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Dietary β-</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glucanase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supplementation is beneficial in barley-based poultry diets.</a:t>
            </a:r>
          </a:p>
          <a:p>
            <a:pPr marL="342900" lvl="0" indent="-342900" algn="just">
              <a:lnSpc>
                <a:spcPct val="15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However, in case of swine results have been very inconsistent.</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72966AAC-0A21-4835-97A3-24ADFF0F4645}"/>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925867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42A8358-F633-40F0-95E5-DC9C3C6E8C6E}"/>
              </a:ext>
            </a:extLst>
          </p:cNvPr>
          <p:cNvSpPr/>
          <p:nvPr/>
        </p:nvSpPr>
        <p:spPr>
          <a:xfrm>
            <a:off x="782320" y="110939"/>
            <a:ext cx="11267440" cy="6715300"/>
          </a:xfrm>
          <a:prstGeom prst="rect">
            <a:avLst/>
          </a:prstGeom>
        </p:spPr>
        <p:txBody>
          <a:bodyPr wrap="square">
            <a:spAutoFit/>
          </a:bodyPr>
          <a:lstStyle/>
          <a:p>
            <a:pPr algn="ctr">
              <a:lnSpc>
                <a:spcPct val="150000"/>
              </a:lnSpc>
              <a:spcAft>
                <a:spcPts val="0"/>
              </a:spcAft>
            </a:pPr>
            <a:r>
              <a:rPr lang="en-IN" sz="32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Basic terminology related to carbohydrates</a:t>
            </a:r>
            <a:endParaRPr lang="en-IN" sz="3200" dirty="0">
              <a:solidFill>
                <a:srgbClr val="C00000"/>
              </a:solidFill>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Symbol" panose="05050102010706020507" pitchFamily="18" charset="2"/>
              <a:buChar char=""/>
            </a:pPr>
            <a:endParaRPr lang="en-IN" i="1" dirty="0">
              <a:latin typeface="Arial Rounded MT Bold" panose="020F0704030504030204" pitchFamily="34" charset="0"/>
              <a:ea typeface="Calibri" panose="020F0502020204030204" pitchFamily="34" charset="0"/>
              <a:cs typeface="Mangal" panose="02040503050203030202" pitchFamily="18" charset="0"/>
            </a:endParaRP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Carbohydrate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the name derived from the French word ‘hydrate de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carbone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 neutral chemical compounds comprising the elements carbon, hydrogen and oxygen having empirical formula (CH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O)n, where n is 3 or more, however, carbohydrate group contains polyhydroxy aldehydes, ketones, alcohols, acids or any compound that yield these on its hydrolysis.</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Monosaccharides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the Greek word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monos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single’ and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sacchar</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sugar’, also called simple sugar, so, it is the simplest form of sugar and most basic units of carbohydrates which can’t be further hydrolysed to simpler chemical compounds.</a:t>
            </a:r>
          </a:p>
        </p:txBody>
      </p:sp>
    </p:spTree>
    <p:extLst>
      <p:ext uri="{BB962C8B-B14F-4D97-AF65-F5344CB8AC3E}">
        <p14:creationId xmlns:p14="http://schemas.microsoft.com/office/powerpoint/2010/main" val="3726171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21BA63C-2E40-4A75-9004-3A44AB9B4EDF}"/>
              </a:ext>
            </a:extLst>
          </p:cNvPr>
          <p:cNvSpPr/>
          <p:nvPr/>
        </p:nvSpPr>
        <p:spPr>
          <a:xfrm>
            <a:off x="995680" y="418770"/>
            <a:ext cx="10911840" cy="5884303"/>
          </a:xfrm>
          <a:prstGeom prst="rect">
            <a:avLst/>
          </a:prstGeom>
        </p:spPr>
        <p:txBody>
          <a:bodyPr wrap="square">
            <a:spAutoFit/>
          </a:bodyPr>
          <a:lstStyle/>
          <a:p>
            <a:pPr marL="342900" lvl="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Cellulose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the most abundant carbohydrate in nature and main structural component of plant cell wall.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Polymer of β-1,4-linked D-glucose, have 6 carbon atoms in the trans position.</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Held together by both inter and intra-molecular hydrogen bonding, which results in a tightly bound and crystalline structure.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Hydrolysed only by microbial enzymes, and has limited use in nonruminant species.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2472B6DE-D3EF-48BF-AD1D-2B977E300F80}"/>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9771650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871B0B-066F-4E59-8F11-E2EB57B9474A}"/>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
        <p:nvSpPr>
          <p:cNvPr id="4" name="Rectangle 3">
            <a:extLst>
              <a:ext uri="{FF2B5EF4-FFF2-40B4-BE49-F238E27FC236}">
                <a16:creationId xmlns:a16="http://schemas.microsoft.com/office/drawing/2014/main" id="{98956A04-5301-44AE-90CE-BA52934DBC52}"/>
              </a:ext>
            </a:extLst>
          </p:cNvPr>
          <p:cNvSpPr/>
          <p:nvPr/>
        </p:nvSpPr>
        <p:spPr>
          <a:xfrm>
            <a:off x="894080" y="1152545"/>
            <a:ext cx="11054080" cy="4406976"/>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Hemicellulose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a complex, heterogenous mixture of different polymers of monosaccharides and found in plant cell wall.</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Mainly composed of D-glucose, D-galactose, D-mannose, D-xylose and L-arabinose units, which joined together by various glycosidic linkages.</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Less resistant to hydrolysis in comparison with others, but more easily utilized than cellulose because of less hydrogen bonding.</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941605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Picture">
            <a:extLst>
              <a:ext uri="{FF2B5EF4-FFF2-40B4-BE49-F238E27FC236}">
                <a16:creationId xmlns:a16="http://schemas.microsoft.com/office/drawing/2014/main" id="{5307C0CA-7141-43EA-83F9-94ACCF6A63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174" y="685800"/>
            <a:ext cx="5325745" cy="513588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icture">
            <a:extLst>
              <a:ext uri="{FF2B5EF4-FFF2-40B4-BE49-F238E27FC236}">
                <a16:creationId xmlns:a16="http://schemas.microsoft.com/office/drawing/2014/main" id="{072FCD8D-A4F8-48C2-8DB2-577573F794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960" y="685800"/>
            <a:ext cx="5537200" cy="51358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4AB17DF-9246-42AA-AA66-AD61B8E323D0}"/>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1106192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32A1D9A-DEC5-47A9-AF78-6A5C789E16AD}"/>
              </a:ext>
            </a:extLst>
          </p:cNvPr>
          <p:cNvSpPr/>
          <p:nvPr/>
        </p:nvSpPr>
        <p:spPr>
          <a:xfrm>
            <a:off x="934720" y="727058"/>
            <a:ext cx="10800080" cy="4406976"/>
          </a:xfrm>
          <a:prstGeom prst="rect">
            <a:avLst/>
          </a:prstGeom>
        </p:spPr>
        <p:txBody>
          <a:bodyPr wrap="square">
            <a:spAutoFit/>
          </a:bodyPr>
          <a:lstStyle/>
          <a:p>
            <a:pPr marL="342900" lvl="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Chitin</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the only known example of a homoglycan containing glucosamine.</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It is a linear polymer of acetyl-D-glucosamine.</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Chitin is widely occurring in lower animals (abundant in crustacea, fungi, green algae, etc).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Probably the most abundant polysaccharide of nature after cellulose.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294BE1D6-E6BA-447F-A838-8BFC15BF9A36}"/>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39242666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03E460-38F1-4E04-BE18-0304841D1A4B}"/>
              </a:ext>
            </a:extLst>
          </p:cNvPr>
          <p:cNvSpPr/>
          <p:nvPr/>
        </p:nvSpPr>
        <p:spPr>
          <a:xfrm>
            <a:off x="792480" y="873847"/>
            <a:ext cx="11013440" cy="4406976"/>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Exudate gums and acid mucilage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are produced from wounds of plants, and may arise as natural exudations from bark and leaves.</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Occur naturally as salt, especially of calcium and magnesium, and in some cases as acetate.</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Gum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arabic</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(acacia gum) on hydrolysis yields arabinose, galactose, rhamnose and glucuronic acid.</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4429DDB6-041C-4252-ACF3-5044287B756E}"/>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411447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7C1FEA5-01CB-4772-AC84-265E57E45F5A}"/>
              </a:ext>
            </a:extLst>
          </p:cNvPr>
          <p:cNvSpPr/>
          <p:nvPr/>
        </p:nvSpPr>
        <p:spPr>
          <a:xfrm>
            <a:off x="944880" y="692029"/>
            <a:ext cx="10759440" cy="5884303"/>
          </a:xfrm>
          <a:prstGeom prst="rect">
            <a:avLst/>
          </a:prstGeom>
        </p:spPr>
        <p:txBody>
          <a:bodyPr wrap="square">
            <a:spAutoFit/>
          </a:bodyPr>
          <a:lstStyle/>
          <a:p>
            <a:pPr marL="342900" indent="-342900" algn="just">
              <a:lnSpc>
                <a:spcPct val="20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Hyaluronic acid and chondroitin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are consisting of an amino sugar and D-glucuronic acid.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Hyaluronic acid contains acetyl-D-glucosamine &amp; present in the skin, synovial fluid &amp; umbilical cord &amp; also play an important part in lubrication of joints. </a:t>
            </a:r>
          </a:p>
          <a:p>
            <a:pPr marL="342900" lvl="0" indent="-342900" algn="just">
              <a:lnSpc>
                <a:spcPct val="200000"/>
              </a:lnSpc>
              <a:spcAft>
                <a:spcPts val="0"/>
              </a:spcAft>
              <a:buFont typeface="Courier New" panose="02070309020205020404" pitchFamily="49" charset="0"/>
              <a:buChar char="o"/>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Chondroitin contains galactosamine in place of glucosamine and sulphate esters of chondroitin are major structural components of cartilage, tendons and bones.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6E5343E2-7B6E-490D-9839-D7FFC5F5BD9F}"/>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2943231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574E2D-6A24-487C-BF0F-488CEE474A87}"/>
              </a:ext>
            </a:extLst>
          </p:cNvPr>
          <p:cNvSpPr txBox="1"/>
          <p:nvPr/>
        </p:nvSpPr>
        <p:spPr>
          <a:xfrm>
            <a:off x="10403840" y="1117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
        <p:nvSpPr>
          <p:cNvPr id="4" name="Rectangle 3">
            <a:extLst>
              <a:ext uri="{FF2B5EF4-FFF2-40B4-BE49-F238E27FC236}">
                <a16:creationId xmlns:a16="http://schemas.microsoft.com/office/drawing/2014/main" id="{9C12091D-B312-4E96-9DB0-E08074F15608}"/>
              </a:ext>
            </a:extLst>
          </p:cNvPr>
          <p:cNvSpPr/>
          <p:nvPr/>
        </p:nvSpPr>
        <p:spPr>
          <a:xfrm>
            <a:off x="833120" y="631104"/>
            <a:ext cx="11216640" cy="6115136"/>
          </a:xfrm>
          <a:prstGeom prst="rect">
            <a:avLst/>
          </a:prstGeom>
        </p:spPr>
        <p:txBody>
          <a:bodyPr wrap="square">
            <a:spAutoFit/>
          </a:bodyPr>
          <a:lstStyle/>
          <a:p>
            <a:pPr marL="342900" lvl="0" indent="-342900" algn="just">
              <a:lnSpc>
                <a:spcPct val="150000"/>
              </a:lnSpc>
              <a:spcAft>
                <a:spcPts val="0"/>
              </a:spcAft>
              <a:buFont typeface="Wingdings" panose="05000000000000000000" pitchFamily="2" charset="2"/>
              <a:buChar char="Ø"/>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Lignin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is not a carbohydrate but is closely associated with this group of compounds.</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Provides biological resistance to the cell wall &amp; mechanical strength to the plant.</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Polymer that originates from three derivatives of phenylpropane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coumaryl</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alcohol, coniferyl alcohol and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sinapyl</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alcohol) &amp; are made up of many phenylpropanoid units associated in a complex cross-linked structure.</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Wood product, mature hays and straws are rich in lignin.</a:t>
            </a:r>
          </a:p>
          <a:p>
            <a:pPr marL="342900" lvl="0" indent="-342900" algn="just">
              <a:lnSpc>
                <a:spcPct val="15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Poorly digested unless treated chemically to break the bonds between lignin and other carbohydrates.</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62264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D80A-22B5-4D38-AA35-C41FD410C305}"/>
              </a:ext>
            </a:extLst>
          </p:cNvPr>
          <p:cNvSpPr>
            <a:spLocks noGrp="1"/>
          </p:cNvSpPr>
          <p:nvPr>
            <p:ph type="title"/>
          </p:nvPr>
        </p:nvSpPr>
        <p:spPr>
          <a:xfrm>
            <a:off x="1767840" y="3977640"/>
            <a:ext cx="9601200" cy="1485900"/>
          </a:xfrm>
        </p:spPr>
        <p:txBody>
          <a:bodyPr>
            <a:normAutofit/>
          </a:bodyPr>
          <a:lstStyle/>
          <a:p>
            <a:pPr algn="ctr"/>
            <a:r>
              <a:rPr lang="en-US" sz="6000" dirty="0">
                <a:solidFill>
                  <a:srgbClr val="008000"/>
                </a:solidFill>
                <a:latin typeface="Arial Rounded MT Bold" panose="020F0704030504030204" pitchFamily="34" charset="0"/>
              </a:rPr>
              <a:t>THANKS</a:t>
            </a:r>
            <a:endParaRPr lang="en-IN" sz="6000" dirty="0">
              <a:solidFill>
                <a:srgbClr val="008000"/>
              </a:solidFill>
              <a:latin typeface="Arial Rounded MT Bold" panose="020F0704030504030204" pitchFamily="34" charset="0"/>
            </a:endParaRPr>
          </a:p>
        </p:txBody>
      </p:sp>
      <p:sp>
        <p:nvSpPr>
          <p:cNvPr id="3" name="TextBox 2">
            <a:extLst>
              <a:ext uri="{FF2B5EF4-FFF2-40B4-BE49-F238E27FC236}">
                <a16:creationId xmlns:a16="http://schemas.microsoft.com/office/drawing/2014/main" id="{FBBCCCF6-1C45-4B9B-8613-60466DFD520C}"/>
              </a:ext>
            </a:extLst>
          </p:cNvPr>
          <p:cNvSpPr txBox="1"/>
          <p:nvPr/>
        </p:nvSpPr>
        <p:spPr>
          <a:xfrm>
            <a:off x="1016000" y="91440"/>
            <a:ext cx="7548880" cy="2132315"/>
          </a:xfrm>
          <a:prstGeom prst="rect">
            <a:avLst/>
          </a:prstGeom>
          <a:noFill/>
        </p:spPr>
        <p:txBody>
          <a:bodyPr wrap="square" rtlCol="0">
            <a:spAutoFit/>
          </a:bodyPr>
          <a:lstStyle/>
          <a:p>
            <a:pPr>
              <a:lnSpc>
                <a:spcPct val="200000"/>
              </a:lnSpc>
            </a:pPr>
            <a:r>
              <a:rPr lang="en-US" sz="3600" dirty="0">
                <a:solidFill>
                  <a:srgbClr val="660033"/>
                </a:solidFill>
                <a:latin typeface="Arial Rounded MT Bold" panose="020F0704030504030204" pitchFamily="34" charset="0"/>
              </a:rPr>
              <a:t>Discussion..........</a:t>
            </a:r>
          </a:p>
          <a:p>
            <a:pPr>
              <a:lnSpc>
                <a:spcPct val="200000"/>
              </a:lnSpc>
            </a:pPr>
            <a:r>
              <a:rPr lang="en-US" sz="3600" dirty="0">
                <a:solidFill>
                  <a:srgbClr val="660033"/>
                </a:solidFill>
                <a:latin typeface="Arial Rounded MT Bold" panose="020F0704030504030204" pitchFamily="34" charset="0"/>
              </a:rPr>
              <a:t>Questions, if any?</a:t>
            </a:r>
            <a:endParaRPr lang="en-IN" sz="3600" dirty="0">
              <a:solidFill>
                <a:srgbClr val="660033"/>
              </a:solidFill>
              <a:latin typeface="Arial Rounded MT Bold" panose="020F0704030504030204" pitchFamily="34" charset="0"/>
            </a:endParaRPr>
          </a:p>
        </p:txBody>
      </p:sp>
    </p:spTree>
    <p:extLst>
      <p:ext uri="{BB962C8B-B14F-4D97-AF65-F5344CB8AC3E}">
        <p14:creationId xmlns:p14="http://schemas.microsoft.com/office/powerpoint/2010/main" val="140973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BFEEA5D-5401-4E05-89EE-F21A1675102E}"/>
              </a:ext>
            </a:extLst>
          </p:cNvPr>
          <p:cNvSpPr/>
          <p:nvPr/>
        </p:nvSpPr>
        <p:spPr>
          <a:xfrm>
            <a:off x="914400" y="749198"/>
            <a:ext cx="11135360" cy="5007140"/>
          </a:xfrm>
          <a:prstGeom prst="rect">
            <a:avLst/>
          </a:prstGeom>
        </p:spPr>
        <p:txBody>
          <a:bodyPr wrap="square">
            <a:spAutoFit/>
          </a:bodyPr>
          <a:lstStyle/>
          <a:p>
            <a:pPr lvl="0" algn="r">
              <a:lnSpc>
                <a:spcPct val="150000"/>
              </a:lnSpc>
              <a:spcAft>
                <a:spcPts val="0"/>
              </a:spcAft>
            </a:pPr>
            <a:r>
              <a:rPr lang="en-IN" sz="2400" b="1" i="1" dirty="0" err="1">
                <a:solidFill>
                  <a:srgbClr val="660033"/>
                </a:solidFill>
                <a:latin typeface="Arial Rounded MT Bold" panose="020F0704030504030204" pitchFamily="34" charset="0"/>
                <a:ea typeface="Calibri" panose="020F0502020204030204" pitchFamily="34" charset="0"/>
                <a:cs typeface="Mangal" panose="02040503050203030202" pitchFamily="18" charset="0"/>
              </a:rPr>
              <a:t>Cont</a:t>
            </a: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Sugar</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is restricted to those carbohydrates containing less than ten monosaccharide residues (e.g., glucose, fructose etc).</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Oligosaccharides</a:t>
            </a:r>
            <a:r>
              <a:rPr lang="en-IN" sz="2400" b="1" i="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the Greek word ‘oligos- a few’ is often used to include all sugars other than the monosaccharides (e.g., sucrose, lactose etc). </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Polysaccharides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the polymers of monosaccharide units (glycans) and are classified into two groups, homoglycans (single type of monosaccharide unit) and heteroglycans (mixtures of monosaccharides and derived products), such as cellulose, hemicellulose, starch etc.</a:t>
            </a:r>
          </a:p>
        </p:txBody>
      </p:sp>
    </p:spTree>
    <p:extLst>
      <p:ext uri="{BB962C8B-B14F-4D97-AF65-F5344CB8AC3E}">
        <p14:creationId xmlns:p14="http://schemas.microsoft.com/office/powerpoint/2010/main" val="3048249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BAD386B-219A-4F7D-A628-A4F0F575274F}"/>
              </a:ext>
            </a:extLst>
          </p:cNvPr>
          <p:cNvSpPr/>
          <p:nvPr/>
        </p:nvSpPr>
        <p:spPr>
          <a:xfrm>
            <a:off x="822960" y="240439"/>
            <a:ext cx="11236960" cy="6115136"/>
          </a:xfrm>
          <a:prstGeom prst="rect">
            <a:avLst/>
          </a:prstGeom>
        </p:spPr>
        <p:txBody>
          <a:bodyPr wrap="square">
            <a:spAutoFit/>
          </a:bodyPr>
          <a:lstStyle/>
          <a:p>
            <a:pPr lvl="0" algn="r">
              <a:lnSpc>
                <a:spcPct val="150000"/>
              </a:lnSpc>
              <a:spcAft>
                <a:spcPts val="0"/>
              </a:spcAft>
            </a:pPr>
            <a:r>
              <a:rPr lang="en-IN" sz="2400" b="1" i="1" dirty="0" err="1">
                <a:solidFill>
                  <a:srgbClr val="660033"/>
                </a:solidFill>
                <a:latin typeface="Arial Rounded MT Bold" panose="020F0704030504030204" pitchFamily="34" charset="0"/>
                <a:ea typeface="Calibri" panose="020F0502020204030204" pitchFamily="34" charset="0"/>
                <a:cs typeface="Mangal" panose="02040503050203030202" pitchFamily="18" charset="0"/>
              </a:rPr>
              <a:t>Cont</a:t>
            </a:r>
            <a:r>
              <a:rPr lang="en-IN" sz="2400" b="1" i="1" dirty="0">
                <a:solidFill>
                  <a:srgbClr val="660033"/>
                </a:solidFill>
                <a:latin typeface="Arial Rounded MT Bold" panose="020F0704030504030204" pitchFamily="34" charset="0"/>
                <a:ea typeface="Calibri" panose="020F0502020204030204" pitchFamily="34" charset="0"/>
                <a:cs typeface="Mangal" panose="02040503050203030202" pitchFamily="18" charset="0"/>
              </a:rPr>
              <a:t>….</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Cellulose</a:t>
            </a:r>
            <a:r>
              <a:rPr lang="en-IN" sz="2400" b="1" dirty="0">
                <a:latin typeface="Arial Rounded MT Bold" panose="020F0704030504030204" pitchFamily="34" charset="0"/>
                <a:ea typeface="Calibri" panose="020F0502020204030204" pitchFamily="34" charset="0"/>
                <a:cs typeface="Mangal" panose="02040503050203030202" pitchFamily="18" charset="0"/>
              </a:rPr>
              <a:t> is one of the major structural carbohydrates of plant cell walls which can be utilized by microorganisms in the rumen as major dietary source.</a:t>
            </a:r>
          </a:p>
          <a:p>
            <a:pPr marL="342900" lvl="0" indent="-342900" algn="just">
              <a:lnSpc>
                <a:spcPct val="150000"/>
              </a:lnSpc>
              <a:spcAft>
                <a:spcPts val="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Hemicellulose</a:t>
            </a:r>
            <a:r>
              <a:rPr lang="en-IN" sz="2400" b="1" dirty="0">
                <a:latin typeface="Arial Rounded MT Bold" panose="020F0704030504030204" pitchFamily="34" charset="0"/>
                <a:ea typeface="Calibri" panose="020F0502020204030204" pitchFamily="34" charset="0"/>
                <a:cs typeface="Mangal" panose="02040503050203030202" pitchFamily="18" charset="0"/>
              </a:rPr>
              <a:t> is a polysaccharide found in plant cell walls, which is more complex in structure than sugars but less complexes than cellulose.</a:t>
            </a:r>
          </a:p>
          <a:p>
            <a:pPr marL="342900" lvl="0" indent="-342900" algn="just">
              <a:lnSpc>
                <a:spcPct val="150000"/>
              </a:lnSpc>
              <a:spcAft>
                <a:spcPts val="800"/>
              </a:spcAft>
              <a:buFont typeface="Symbol" panose="05050102010706020507" pitchFamily="18" charset="2"/>
              <a:buChar char=""/>
            </a:pPr>
            <a:r>
              <a:rPr lang="en-IN" sz="2400" b="1" i="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Lignin</a:t>
            </a:r>
            <a:r>
              <a:rPr lang="en-IN" sz="2400" b="1" dirty="0">
                <a:latin typeface="Arial Rounded MT Bold" panose="020F0704030504030204" pitchFamily="34" charset="0"/>
                <a:ea typeface="Calibri" panose="020F0502020204030204" pitchFamily="34" charset="0"/>
                <a:cs typeface="Mangal" panose="02040503050203030202" pitchFamily="18" charset="0"/>
              </a:rPr>
              <a:t> is not a carbohydrate but closely associated with this group of compounds, which is major structural component of mature plant and made up of many phenylpropanoid units associated in a complex cross-linked.</a:t>
            </a:r>
          </a:p>
        </p:txBody>
      </p:sp>
    </p:spTree>
    <p:extLst>
      <p:ext uri="{BB962C8B-B14F-4D97-AF65-F5344CB8AC3E}">
        <p14:creationId xmlns:p14="http://schemas.microsoft.com/office/powerpoint/2010/main" val="653745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6B4A3BB-0CB0-4682-829D-9C60770912EF}"/>
              </a:ext>
            </a:extLst>
          </p:cNvPr>
          <p:cNvSpPr/>
          <p:nvPr/>
        </p:nvSpPr>
        <p:spPr>
          <a:xfrm>
            <a:off x="802640" y="351897"/>
            <a:ext cx="11206480" cy="6115136"/>
          </a:xfrm>
          <a:prstGeom prst="rect">
            <a:avLst/>
          </a:prstGeom>
        </p:spPr>
        <p:txBody>
          <a:bodyPr wrap="square">
            <a:spAutoFit/>
          </a:bodyPr>
          <a:lstStyle/>
          <a:p>
            <a:pPr algn="ctr">
              <a:lnSpc>
                <a:spcPct val="150000"/>
              </a:lnSpc>
              <a:spcAft>
                <a:spcPts val="0"/>
              </a:spcAft>
            </a:pPr>
            <a:r>
              <a:rPr lang="en-IN" sz="24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Basic functions of carbohydrates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It is the most abundant group of organic compounds in the globe.</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Serve as a source of energy for normal life processes of different categories of animals.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Insoluble fractions such as cellulose and hemicellulose are most important in providing structural support and protection for living plants.</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Used as energy sources and as a precursor of more complex compounds.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Make up 75% of dry weight of several plants.</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Many animals primarily depend on CHO for their survivability, </a:t>
            </a:r>
          </a:p>
          <a:p>
            <a:pPr marL="342900" lvl="0" indent="-342900" algn="just">
              <a:lnSpc>
                <a:spcPct val="150000"/>
              </a:lnSpc>
              <a:spcAft>
                <a:spcPts val="0"/>
              </a:spcAft>
              <a:buFont typeface="Symbol" panose="05050102010706020507" pitchFamily="18" charset="2"/>
              <a:buChar char=""/>
            </a:pPr>
            <a:r>
              <a:rPr lang="en-IN" sz="2400" b="1" dirty="0">
                <a:latin typeface="Arial Rounded MT Bold" panose="020F0704030504030204" pitchFamily="34" charset="0"/>
                <a:ea typeface="Calibri" panose="020F0502020204030204" pitchFamily="34" charset="0"/>
                <a:cs typeface="Mangal" panose="02040503050203030202" pitchFamily="18" charset="0"/>
              </a:rPr>
              <a:t>Important for nutritional as well as economic point of view.</a:t>
            </a:r>
            <a:endParaRPr lang="en-IN" sz="2400" b="1" dirty="0">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71525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54D9199-E787-4922-B19C-26A7ECDF9CAB}"/>
              </a:ext>
            </a:extLst>
          </p:cNvPr>
          <p:cNvSpPr/>
          <p:nvPr/>
        </p:nvSpPr>
        <p:spPr>
          <a:xfrm>
            <a:off x="772160" y="140204"/>
            <a:ext cx="11247120" cy="1221488"/>
          </a:xfrm>
          <a:prstGeom prst="rect">
            <a:avLst/>
          </a:prstGeom>
        </p:spPr>
        <p:txBody>
          <a:bodyPr wrap="square">
            <a:spAutoFit/>
          </a:bodyPr>
          <a:lstStyle/>
          <a:p>
            <a:pPr algn="ctr">
              <a:lnSpc>
                <a:spcPct val="150000"/>
              </a:lnSpc>
              <a:spcAft>
                <a:spcPts val="0"/>
              </a:spcAft>
            </a:pPr>
            <a:r>
              <a:rPr lang="en-IN" sz="2800" b="1" dirty="0">
                <a:solidFill>
                  <a:srgbClr val="C00000"/>
                </a:solidFill>
                <a:latin typeface="Arial Rounded MT Bold" panose="020F0704030504030204" pitchFamily="34" charset="0"/>
                <a:ea typeface="Calibri" panose="020F0502020204030204" pitchFamily="34" charset="0"/>
                <a:cs typeface="Mangal" panose="02040503050203030202" pitchFamily="18" charset="0"/>
              </a:rPr>
              <a:t>Classification of carbohydrate</a:t>
            </a:r>
            <a:endParaRPr lang="en-IN" sz="2800" dirty="0">
              <a:solidFill>
                <a:srgbClr val="C00000"/>
              </a:solidFill>
              <a:latin typeface="Arial Rounded MT Bold" panose="020F0704030504030204" pitchFamily="34" charset="0"/>
              <a:ea typeface="Calibri" panose="020F0502020204030204" pitchFamily="34" charset="0"/>
              <a:cs typeface="Mangal" panose="02040503050203030202" pitchFamily="18" charset="0"/>
            </a:endParaRPr>
          </a:p>
          <a:p>
            <a:pPr algn="ctr">
              <a:lnSpc>
                <a:spcPct val="150000"/>
              </a:lnSpc>
              <a:spcAft>
                <a:spcPts val="0"/>
              </a:spcAft>
            </a:pPr>
            <a:r>
              <a:rPr lang="en-IN" sz="2400" b="1" dirty="0">
                <a:solidFill>
                  <a:srgbClr val="0000FF"/>
                </a:solidFill>
                <a:latin typeface="Arial Rounded MT Bold" panose="020F0704030504030204" pitchFamily="34" charset="0"/>
                <a:ea typeface="Calibri" panose="020F0502020204030204" pitchFamily="34" charset="0"/>
                <a:cs typeface="Mangal" panose="02040503050203030202" pitchFamily="18" charset="0"/>
              </a:rPr>
              <a:t>Based on the numbers of sugar units and carbon atoms per sugar unit</a:t>
            </a:r>
            <a:endParaRPr lang="en-IN" sz="2400" dirty="0">
              <a:solidFill>
                <a:srgbClr val="0000FF"/>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Rectangle 3">
            <a:extLst>
              <a:ext uri="{FF2B5EF4-FFF2-40B4-BE49-F238E27FC236}">
                <a16:creationId xmlns:a16="http://schemas.microsoft.com/office/drawing/2014/main" id="{31ED2210-85BF-4E77-8023-04B83E2F10B4}"/>
              </a:ext>
            </a:extLst>
          </p:cNvPr>
          <p:cNvSpPr/>
          <p:nvPr/>
        </p:nvSpPr>
        <p:spPr>
          <a:xfrm>
            <a:off x="1330960" y="1788247"/>
            <a:ext cx="10688320" cy="3668312"/>
          </a:xfrm>
          <a:prstGeom prst="rect">
            <a:avLst/>
          </a:prstGeom>
        </p:spPr>
        <p:txBody>
          <a:bodyPr wrap="square">
            <a:spAutoFit/>
          </a:bodyPr>
          <a:lstStyle/>
          <a:p>
            <a:pPr algn="just">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1. Monosaccharides (single glycose unit)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Trioses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3</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3</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Glyceraldehyde and Dihydroxyacetone </a:t>
            </a:r>
          </a:p>
          <a:p>
            <a:pPr marL="342900" lvl="0" indent="-342900" algn="just">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Tetrose</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4</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8</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4</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Erythrose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Pentoses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5</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10</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5</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Ribose, Arabinose, Xylose, and Xylulose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Hexoses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Glucose, Galactose, Mannose, and Fructose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800986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icture">
            <a:extLst>
              <a:ext uri="{FF2B5EF4-FFF2-40B4-BE49-F238E27FC236}">
                <a16:creationId xmlns:a16="http://schemas.microsoft.com/office/drawing/2014/main" id="{AD387BA1-677B-4F7A-8F57-7901BA3313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880" y="532786"/>
            <a:ext cx="10078720" cy="62134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6F7545D-9777-4FD4-A136-9BEB2A70DA9B}"/>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725368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A0607F-28DE-457D-BA26-A41D64686CE8}"/>
              </a:ext>
            </a:extLst>
          </p:cNvPr>
          <p:cNvSpPr/>
          <p:nvPr/>
        </p:nvSpPr>
        <p:spPr>
          <a:xfrm>
            <a:off x="1005840" y="1071436"/>
            <a:ext cx="11003280" cy="3668312"/>
          </a:xfrm>
          <a:prstGeom prst="rect">
            <a:avLst/>
          </a:prstGeom>
        </p:spPr>
        <p:txBody>
          <a:bodyPr wrap="square">
            <a:spAutoFit/>
          </a:bodyPr>
          <a:lstStyle/>
          <a:p>
            <a:pPr algn="just">
              <a:lnSpc>
                <a:spcPct val="200000"/>
              </a:lnSpc>
              <a:spcAft>
                <a:spcPts val="0"/>
              </a:spcAft>
            </a:pPr>
            <a:r>
              <a:rPr lang="en-IN" sz="2400" b="1" dirty="0">
                <a:solidFill>
                  <a:srgbClr val="7030A0"/>
                </a:solidFill>
                <a:latin typeface="Arial Rounded MT Bold" panose="020F0704030504030204" pitchFamily="34" charset="0"/>
                <a:ea typeface="Calibri" panose="020F0502020204030204" pitchFamily="34" charset="0"/>
                <a:cs typeface="Mangal" panose="02040503050203030202" pitchFamily="18" charset="0"/>
              </a:rPr>
              <a:t>2. Oligosaccharides (2 to 10 glycose units) </a:t>
            </a:r>
          </a:p>
          <a:p>
            <a:pPr marL="342900" lvl="0" indent="-342900" algn="just">
              <a:lnSpc>
                <a:spcPct val="200000"/>
              </a:lnSpc>
              <a:spcAft>
                <a:spcPts val="0"/>
              </a:spcAft>
              <a:buFont typeface="Symbol" panose="05050102010706020507" pitchFamily="18" charset="2"/>
              <a:buChar char=""/>
            </a:pP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Disaccharides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22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11</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Sucrose, Maltose, Cellobiose, and Lactose </a:t>
            </a:r>
          </a:p>
          <a:p>
            <a:pPr marL="342900" lvl="0" indent="-342900" algn="just">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Trisaccharides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18</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32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16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Raffinose </a:t>
            </a:r>
          </a:p>
          <a:p>
            <a:pPr marL="342900" lvl="0" indent="-342900" algn="just">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Tetrasaccharides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24</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42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21</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Stachyose </a:t>
            </a:r>
          </a:p>
          <a:p>
            <a:pPr marL="342900" lvl="0" indent="-342900" algn="just">
              <a:lnSpc>
                <a:spcPct val="200000"/>
              </a:lnSpc>
              <a:spcAft>
                <a:spcPts val="0"/>
              </a:spcAft>
              <a:buFont typeface="Symbol" panose="05050102010706020507" pitchFamily="18" charset="2"/>
              <a:buChar char=""/>
            </a:pP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Pentasaccharides</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(C</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30</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H</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52</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O</a:t>
            </a:r>
            <a:r>
              <a:rPr lang="en-IN" sz="2400" b="1" baseline="-25000"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26</a:t>
            </a:r>
            <a:r>
              <a:rPr lang="en-IN" sz="2400" b="1" dirty="0">
                <a:solidFill>
                  <a:srgbClr val="002060"/>
                </a:solidFill>
                <a:latin typeface="Arial Rounded MT Bold" panose="020F0704030504030204" pitchFamily="34" charset="0"/>
                <a:ea typeface="Calibri" panose="020F0502020204030204" pitchFamily="34" charset="0"/>
                <a:cs typeface="Mangal" panose="02040503050203030202" pitchFamily="18" charset="0"/>
              </a:rPr>
              <a:t>) - </a:t>
            </a:r>
            <a:r>
              <a:rPr lang="en-IN" sz="2400" b="1" dirty="0" err="1">
                <a:solidFill>
                  <a:srgbClr val="002060"/>
                </a:solidFill>
                <a:latin typeface="Arial Rounded MT Bold" panose="020F0704030504030204" pitchFamily="34" charset="0"/>
                <a:ea typeface="Calibri" panose="020F0502020204030204" pitchFamily="34" charset="0"/>
                <a:cs typeface="Mangal" panose="02040503050203030202" pitchFamily="18" charset="0"/>
              </a:rPr>
              <a:t>Verbascose</a:t>
            </a:r>
            <a:endParaRPr lang="en-IN" sz="2400" b="1" dirty="0">
              <a:solidFill>
                <a:srgbClr val="002060"/>
              </a:solidFill>
              <a:effectLst/>
              <a:latin typeface="Arial Rounded MT Bold" panose="020F0704030504030204" pitchFamily="34" charset="0"/>
              <a:ea typeface="Calibri" panose="020F0502020204030204" pitchFamily="34" charset="0"/>
              <a:cs typeface="Mangal" panose="02040503050203030202" pitchFamily="18" charset="0"/>
            </a:endParaRPr>
          </a:p>
        </p:txBody>
      </p:sp>
      <p:sp>
        <p:nvSpPr>
          <p:cNvPr id="4" name="TextBox 3">
            <a:extLst>
              <a:ext uri="{FF2B5EF4-FFF2-40B4-BE49-F238E27FC236}">
                <a16:creationId xmlns:a16="http://schemas.microsoft.com/office/drawing/2014/main" id="{CBAAA06A-D7F9-4146-8805-FF249C3E6423}"/>
              </a:ext>
            </a:extLst>
          </p:cNvPr>
          <p:cNvSpPr txBox="1"/>
          <p:nvPr/>
        </p:nvSpPr>
        <p:spPr>
          <a:xfrm>
            <a:off x="10403840" y="60960"/>
            <a:ext cx="1544320" cy="461665"/>
          </a:xfrm>
          <a:prstGeom prst="rect">
            <a:avLst/>
          </a:prstGeom>
          <a:noFill/>
        </p:spPr>
        <p:txBody>
          <a:bodyPr wrap="square" rtlCol="0">
            <a:spAutoFit/>
          </a:bodyPr>
          <a:lstStyle/>
          <a:p>
            <a:pPr algn="r"/>
            <a:r>
              <a:rPr lang="en-US" sz="2400" b="1" dirty="0">
                <a:solidFill>
                  <a:srgbClr val="660033"/>
                </a:solidFill>
              </a:rPr>
              <a:t>Cont....</a:t>
            </a:r>
            <a:endParaRPr lang="en-IN" sz="2400" b="1" dirty="0">
              <a:solidFill>
                <a:srgbClr val="660033"/>
              </a:solidFill>
            </a:endParaRPr>
          </a:p>
        </p:txBody>
      </p:sp>
    </p:spTree>
    <p:extLst>
      <p:ext uri="{BB962C8B-B14F-4D97-AF65-F5344CB8AC3E}">
        <p14:creationId xmlns:p14="http://schemas.microsoft.com/office/powerpoint/2010/main" val="415903205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118</TotalTime>
  <Words>2073</Words>
  <Application>Microsoft Office PowerPoint</Application>
  <PresentationFormat>Widescreen</PresentationFormat>
  <Paragraphs>196</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 Rounded MT Bold</vt:lpstr>
      <vt:lpstr>Courier New</vt:lpstr>
      <vt:lpstr>Franklin Gothic Book</vt:lpstr>
      <vt:lpstr>Symbol</vt:lpstr>
      <vt:lpstr>Times New Roman</vt:lpstr>
      <vt:lpstr>Wingdings</vt:lpstr>
      <vt:lpstr>Crop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kaushalendra kumar</dc:creator>
  <cp:lastModifiedBy>kaushalendra kumar</cp:lastModifiedBy>
  <cp:revision>19</cp:revision>
  <dcterms:created xsi:type="dcterms:W3CDTF">2020-04-20T02:53:31Z</dcterms:created>
  <dcterms:modified xsi:type="dcterms:W3CDTF">2020-04-25T01:42:19Z</dcterms:modified>
</cp:coreProperties>
</file>