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sldIdLst>
    <p:sldId id="257" r:id="rId2"/>
    <p:sldId id="258" r:id="rId3"/>
    <p:sldId id="259" r:id="rId4"/>
    <p:sldId id="260" r:id="rId5"/>
    <p:sldId id="261" r:id="rId6"/>
    <p:sldId id="295" r:id="rId7"/>
    <p:sldId id="297" r:id="rId8"/>
    <p:sldId id="296" r:id="rId9"/>
    <p:sldId id="311" r:id="rId10"/>
    <p:sldId id="312" r:id="rId11"/>
    <p:sldId id="294" r:id="rId12"/>
    <p:sldId id="298" r:id="rId13"/>
    <p:sldId id="299" r:id="rId14"/>
    <p:sldId id="300" r:id="rId15"/>
    <p:sldId id="301" r:id="rId16"/>
    <p:sldId id="302" r:id="rId17"/>
    <p:sldId id="315" r:id="rId18"/>
    <p:sldId id="303" r:id="rId19"/>
    <p:sldId id="304" r:id="rId20"/>
    <p:sldId id="305" r:id="rId21"/>
    <p:sldId id="306" r:id="rId22"/>
    <p:sldId id="307" r:id="rId23"/>
    <p:sldId id="308" r:id="rId24"/>
    <p:sldId id="309" r:id="rId25"/>
    <p:sldId id="310" r:id="rId26"/>
    <p:sldId id="313" r:id="rId27"/>
    <p:sldId id="314" r:id="rId28"/>
    <p:sldId id="28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7F063D4-8ED2-4925-A5B3-FA41F99B96B4}" type="slidenum">
              <a:rPr lang="en-IN" smtClean="0"/>
              <a:t>‹#›</a:t>
            </a:fld>
            <a:endParaRPr lang="en-IN"/>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381119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86944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419657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52486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7F063D4-8ED2-4925-A5B3-FA41F99B96B4}" type="slidenum">
              <a:rPr lang="en-IN" smtClean="0"/>
              <a:t>‹#›</a:t>
            </a:fld>
            <a:endParaRPr lang="en-IN"/>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914671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D84011-31D8-4F2F-A103-608A4130913D}" type="datetimeFigureOut">
              <a:rPr lang="en-IN" smtClean="0"/>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0246087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D84011-31D8-4F2F-A103-608A4130913D}" type="datetimeFigureOut">
              <a:rPr lang="en-IN" smtClean="0"/>
              <a:t>25-04-2020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70000126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D84011-31D8-4F2F-A103-608A4130913D}" type="datetimeFigureOut">
              <a:rPr lang="en-IN" smtClean="0"/>
              <a:t>25-04-2020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9824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84011-31D8-4F2F-A103-608A4130913D}" type="datetimeFigureOut">
              <a:rPr lang="en-IN" smtClean="0"/>
              <a:t>25-04-2020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793955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FD84011-31D8-4F2F-A103-608A4130913D}" type="datetimeFigureOut">
              <a:rPr lang="en-IN" smtClean="0"/>
              <a:t>25-04-2020</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F063D4-8ED2-4925-A5B3-FA41F99B96B4}" type="slidenum">
              <a:rPr lang="en-IN" smtClean="0"/>
              <a:t>‹#›</a:t>
            </a:fld>
            <a:endParaRPr lang="en-IN"/>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16369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FD84011-31D8-4F2F-A103-608A4130913D}" type="datetimeFigureOut">
              <a:rPr lang="en-IN" smtClean="0"/>
              <a:t>25-04-2020</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F063D4-8ED2-4925-A5B3-FA41F99B96B4}" type="slidenum">
              <a:rPr lang="en-IN" smtClean="0"/>
              <a:t>‹#›</a:t>
            </a:fld>
            <a:endParaRPr lang="en-IN"/>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556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FD84011-31D8-4F2F-A103-608A4130913D}" type="datetimeFigureOut">
              <a:rPr lang="en-IN" smtClean="0"/>
              <a:t>25-04-2020</a:t>
            </a:fld>
            <a:endParaRPr lang="en-IN"/>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IN"/>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7F063D4-8ED2-4925-A5B3-FA41F99B96B4}" type="slidenum">
              <a:rPr lang="en-IN" smtClean="0"/>
              <a:t>‹#›</a:t>
            </a:fld>
            <a:endParaRPr lang="en-IN"/>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39802007"/>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B8B1C3-F06B-4E0A-BE1F-5994FB0A064B}"/>
              </a:ext>
            </a:extLst>
          </p:cNvPr>
          <p:cNvSpPr/>
          <p:nvPr/>
        </p:nvSpPr>
        <p:spPr>
          <a:xfrm>
            <a:off x="1107440" y="952520"/>
            <a:ext cx="10789920" cy="2687339"/>
          </a:xfrm>
          <a:prstGeom prst="rect">
            <a:avLst/>
          </a:prstGeom>
        </p:spPr>
        <p:txBody>
          <a:bodyPr wrap="square">
            <a:spAutoFit/>
          </a:bodyPr>
          <a:lstStyle/>
          <a:p>
            <a:pPr algn="ctr">
              <a:lnSpc>
                <a:spcPct val="107000"/>
              </a:lnSpc>
              <a:spcAft>
                <a:spcPts val="800"/>
              </a:spcAft>
            </a:pPr>
            <a:r>
              <a:rPr lang="en-IN" sz="4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LESSON-2</a:t>
            </a:r>
          </a:p>
          <a:p>
            <a:pPr algn="ctr">
              <a:lnSpc>
                <a:spcPct val="107000"/>
              </a:lnSpc>
              <a:spcAft>
                <a:spcPts val="800"/>
              </a:spcAft>
            </a:pPr>
            <a:endParaRPr lang="en-IN" sz="3200" dirty="0">
              <a:latin typeface="Arial Rounded MT Bold" panose="020F0704030504030204" pitchFamily="34" charset="0"/>
              <a:ea typeface="Calibri" panose="020F0502020204030204" pitchFamily="34" charset="0"/>
              <a:cs typeface="Mangal" panose="02040503050203030202" pitchFamily="18" charset="0"/>
            </a:endParaRPr>
          </a:p>
          <a:p>
            <a:pPr algn="ctr">
              <a:lnSpc>
                <a:spcPct val="107000"/>
              </a:lnSpc>
              <a:spcAft>
                <a:spcPts val="0"/>
              </a:spcAft>
            </a:pPr>
            <a:r>
              <a:rPr lang="en-IN" sz="36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BASIC TERMINOLOGY AND CLASSIFICATION OF FATS AND PROTEINS</a:t>
            </a:r>
            <a:endParaRPr lang="en-IN" sz="3600" dirty="0">
              <a:solidFill>
                <a:srgbClr val="C0000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11132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B84EF60-AB20-401B-A6F8-C051704A6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560" y="609600"/>
            <a:ext cx="9052560" cy="5486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E9D07AC-744B-4D83-B945-8A6F11C4B113}"/>
              </a:ext>
            </a:extLst>
          </p:cNvPr>
          <p:cNvSpPr txBox="1"/>
          <p:nvPr/>
        </p:nvSpPr>
        <p:spPr>
          <a:xfrm>
            <a:off x="10403840" y="-4064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41939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F9B97DD-2752-4CB4-A0B6-82EC410EEEE1}"/>
              </a:ext>
            </a:extLst>
          </p:cNvPr>
          <p:cNvSpPr/>
          <p:nvPr/>
        </p:nvSpPr>
        <p:spPr>
          <a:xfrm>
            <a:off x="904240" y="122766"/>
            <a:ext cx="10982960" cy="6669133"/>
          </a:xfrm>
          <a:prstGeom prst="rect">
            <a:avLst/>
          </a:prstGeom>
        </p:spPr>
        <p:txBody>
          <a:bodyPr wrap="square">
            <a:spAutoFit/>
          </a:bodyPr>
          <a:lstStyle/>
          <a:p>
            <a:pPr algn="ctr">
              <a:lnSpc>
                <a:spcPct val="150000"/>
              </a:lnSpc>
              <a:spcAft>
                <a:spcPts val="0"/>
              </a:spcAft>
            </a:pPr>
            <a:r>
              <a:rPr lang="en-IN" sz="24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Common functions of essential fatty acids</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EAA is a vital component of cellular membranes and subcellular structures.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elaborates in the synthesis of arachidonic acid derivatives. </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Prostaglandins is dynamically involved in reproductive cycles, lipid metabolism, etc. </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Prostacyclin is involved in vasodilation, inhibition of platelet aggregation, and several other functions. </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Thromboxane is involving in vasoconstriction, aggregation, clotting and other activities too.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Likewise, leukotrienes can be a mediator of allergic response and inflammation, also a potent vasoconstrictors and other functions.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58637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16B3E0-070A-47A0-A735-5FE505DA9D99}"/>
              </a:ext>
            </a:extLst>
          </p:cNvPr>
          <p:cNvSpPr/>
          <p:nvPr/>
        </p:nvSpPr>
        <p:spPr>
          <a:xfrm>
            <a:off x="894080" y="110483"/>
            <a:ext cx="10871200" cy="6669133"/>
          </a:xfrm>
          <a:prstGeom prst="rect">
            <a:avLst/>
          </a:prstGeom>
        </p:spPr>
        <p:txBody>
          <a:bodyPr wrap="square">
            <a:spAutoFit/>
          </a:bodyPr>
          <a:lstStyle/>
          <a:p>
            <a:pPr algn="ctr">
              <a:lnSpc>
                <a:spcPct val="150000"/>
              </a:lnSpc>
              <a:spcAft>
                <a:spcPts val="0"/>
              </a:spcAft>
            </a:pPr>
            <a:r>
              <a:rPr lang="en-IN" sz="24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Common symptoms associated with essential fatty acid deficiencies</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Growth retardation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Increased permeability to water, thus increased water consumption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Increased susceptibility to bacterial infections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Sterility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Less stable biological membranes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Capillary fragility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Kidney damage, haematuria and hypertension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Decreased visual acuity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Decreased myocardial contractility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Decreased ATP synthesis in liver and heart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Decreased nitrogen retention, etc.</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07939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4A1279-598B-4D82-919A-BA59586DE177}"/>
              </a:ext>
            </a:extLst>
          </p:cNvPr>
          <p:cNvSpPr/>
          <p:nvPr/>
        </p:nvSpPr>
        <p:spPr>
          <a:xfrm>
            <a:off x="904240" y="381618"/>
            <a:ext cx="10647680" cy="4406976"/>
          </a:xfrm>
          <a:prstGeom prst="rect">
            <a:avLst/>
          </a:prstGeom>
        </p:spPr>
        <p:txBody>
          <a:bodyPr wrap="square">
            <a:spAutoFit/>
          </a:bodyPr>
          <a:lstStyle/>
          <a:p>
            <a:pPr algn="ctr">
              <a:lnSpc>
                <a:spcPct val="150000"/>
              </a:lnSpc>
              <a:spcAft>
                <a:spcPts val="0"/>
              </a:spcAft>
            </a:pPr>
            <a:r>
              <a:rPr lang="en-IN" sz="24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Structure of proteins</a:t>
            </a:r>
          </a:p>
          <a:p>
            <a:pPr algn="just">
              <a:lnSpc>
                <a:spcPct val="15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1. Primary structure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The linkage of individual amino acids into a long chain by peptide bonds is referred as primary structure of the protein.</a:t>
            </a:r>
          </a:p>
          <a:p>
            <a:pPr marL="342900" lvl="0" indent="-342900" algn="just">
              <a:lnSpc>
                <a:spcPct val="20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The peptides molecule contains 2 to 20 residues, polypeptides molecule contains 20 to 100 residues (e.g., insulin) &amp; many proteins contain at least 100 residues of amino acids.</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427873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196238-7C95-46DA-BD1C-2B3D9D7044B1}"/>
              </a:ext>
            </a:extLst>
          </p:cNvPr>
          <p:cNvSpPr/>
          <p:nvPr/>
        </p:nvSpPr>
        <p:spPr>
          <a:xfrm>
            <a:off x="1005840" y="312621"/>
            <a:ext cx="10759440" cy="5561138"/>
          </a:xfrm>
          <a:prstGeom prst="rect">
            <a:avLst/>
          </a:prstGeom>
        </p:spPr>
        <p:txBody>
          <a:bodyPr wrap="square">
            <a:spAutoFit/>
          </a:bodyPr>
          <a:lstStyle/>
          <a:p>
            <a:pPr algn="just">
              <a:lnSpc>
                <a:spcPct val="15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2. Secondary structure</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It is the conformation of chain of amino acids subsequent from the formation of hydrogen bonds between the </a:t>
            </a:r>
            <a:r>
              <a:rPr lang="en-IN" sz="2400" b="1" dirty="0" err="1">
                <a:latin typeface="Arial Rounded MT Bold" panose="020F0704030504030204" pitchFamily="34" charset="0"/>
                <a:ea typeface="Calibri" panose="020F0502020204030204" pitchFamily="34" charset="0"/>
                <a:cs typeface="Mangal" panose="02040503050203030202" pitchFamily="18" charset="0"/>
              </a:rPr>
              <a:t>imino</a:t>
            </a:r>
            <a:r>
              <a:rPr lang="en-IN" sz="2400" b="1" dirty="0">
                <a:latin typeface="Arial Rounded MT Bold" panose="020F0704030504030204" pitchFamily="34" charset="0"/>
                <a:ea typeface="Calibri" panose="020F0502020204030204" pitchFamily="34" charset="0"/>
                <a:cs typeface="Mangal" panose="02040503050203030202" pitchFamily="18" charset="0"/>
              </a:rPr>
              <a:t> and carbonyl groups of adjacent amino acids referred as secondary structure.</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Moreover, polypeptides do not exist as straight chains, but they are crumpled into a specific three-dimensional conformation,</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As α-helix forms (found in horns, nails, skin, hair, wool and several skeletal muscle proteins like myosin and tropomyosin), </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β-pleated sheet (found in silk like keratin and other insect fibres) and</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Collagen helix (found in hide, tendons and other connective tissues).</a:t>
            </a:r>
            <a:endParaRPr lang="en-IN" sz="2400" b="1" dirty="0">
              <a:solidFill>
                <a:srgbClr val="7030A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33918FA7-44F4-4AA7-ADFF-D1FA5F7ABD1F}"/>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3785365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9EDB66-C88F-4776-A585-55136881443C}"/>
              </a:ext>
            </a:extLst>
          </p:cNvPr>
          <p:cNvSpPr/>
          <p:nvPr/>
        </p:nvSpPr>
        <p:spPr>
          <a:xfrm>
            <a:off x="883920" y="199799"/>
            <a:ext cx="10932160" cy="5884303"/>
          </a:xfrm>
          <a:prstGeom prst="rect">
            <a:avLst/>
          </a:prstGeom>
        </p:spPr>
        <p:txBody>
          <a:bodyPr wrap="square">
            <a:spAutoFit/>
          </a:bodyPr>
          <a:lstStyle/>
          <a:p>
            <a:pPr algn="just">
              <a:lnSpc>
                <a:spcPct val="20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3. Tertiary structure</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 secondary structure further interrelates through the R-groups of the amino acid residues, which causes folding and twisting of the polypeptide chain like myoglobin.</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Whereas, polypeptides are folded and tightly twisted into a globular form &amp; stabilized by disulphide linkages between two cysteine residues, salt bonds as well as hydrogen bonding.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becomes crucial to enzymatic activity of many proteins.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D6C3C5F2-DA30-4E3D-9873-3D6B5BF639D1}"/>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2277649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209B36-26EF-4D6A-BCE3-D113442A02E0}"/>
              </a:ext>
            </a:extLst>
          </p:cNvPr>
          <p:cNvSpPr/>
          <p:nvPr/>
        </p:nvSpPr>
        <p:spPr>
          <a:xfrm>
            <a:off x="782320" y="356749"/>
            <a:ext cx="10820400" cy="5145639"/>
          </a:xfrm>
          <a:prstGeom prst="rect">
            <a:avLst/>
          </a:prstGeom>
        </p:spPr>
        <p:txBody>
          <a:bodyPr wrap="square">
            <a:spAutoFit/>
          </a:bodyPr>
          <a:lstStyle/>
          <a:p>
            <a:pPr algn="just">
              <a:lnSpc>
                <a:spcPct val="20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4. Quaternary structure</a:t>
            </a:r>
          </a:p>
          <a:p>
            <a:pPr marL="342900" lvl="0" indent="-342900" algn="just">
              <a:lnSpc>
                <a:spcPct val="20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Proteins contain more than one polypeptide chain, which is stabilise by hydrogen bonds &amp; electrostatic or salt bonds formed between residues on the surfaces of the polypeptide chains like haemoglobin.</a:t>
            </a:r>
          </a:p>
          <a:p>
            <a:pPr marL="342900" lvl="0" indent="-342900" algn="just">
              <a:lnSpc>
                <a:spcPct val="20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This is alignment of several tertiary structures into one protein &amp; such as haemoglobin consists of four single strand tertiary forms of proteins that are compactly associated into a single globular protein.</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54FF1376-D716-43E5-A828-94DA55A53F95}"/>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64688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lated image">
            <a:extLst>
              <a:ext uri="{FF2B5EF4-FFF2-40B4-BE49-F238E27FC236}">
                <a16:creationId xmlns:a16="http://schemas.microsoft.com/office/drawing/2014/main" id="{10DA2109-B490-42BC-A07B-A851817690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0160" y="660400"/>
            <a:ext cx="9062720" cy="6014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758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424DA2D-ABF5-4C6B-B81E-375BB385F205}"/>
              </a:ext>
            </a:extLst>
          </p:cNvPr>
          <p:cNvSpPr/>
          <p:nvPr/>
        </p:nvSpPr>
        <p:spPr>
          <a:xfrm>
            <a:off x="772160" y="281838"/>
            <a:ext cx="11115040" cy="6207469"/>
          </a:xfrm>
          <a:prstGeom prst="rect">
            <a:avLst/>
          </a:prstGeom>
        </p:spPr>
        <p:txBody>
          <a:bodyPr wrap="square">
            <a:spAutoFit/>
          </a:bodyPr>
          <a:lstStyle/>
          <a:p>
            <a:pPr algn="ctr">
              <a:lnSpc>
                <a:spcPct val="150000"/>
              </a:lnSpc>
              <a:spcAft>
                <a:spcPts val="0"/>
              </a:spcAft>
            </a:pPr>
            <a:r>
              <a:rPr lang="en-IN" sz="28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Classification of proteins</a:t>
            </a:r>
          </a:p>
          <a:p>
            <a:pPr algn="just">
              <a:lnSpc>
                <a:spcPct val="150000"/>
              </a:lnSpc>
              <a:spcAft>
                <a:spcPts val="0"/>
              </a:spcAft>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1. Simple proteins</a:t>
            </a:r>
          </a:p>
          <a:p>
            <a:pPr marL="342900" lvl="0" indent="-342900" algn="just">
              <a:lnSpc>
                <a:spcPct val="150000"/>
              </a:lnSpc>
              <a:spcAft>
                <a:spcPts val="0"/>
              </a:spcAft>
              <a:buFont typeface="Wingdings" panose="05000000000000000000" pitchFamily="2" charset="2"/>
              <a:buChar char="Ø"/>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They produce only amino acids on hydrolysis &amp; are sub-divided into fibrous and globular proteins, depend on their shape, solubility &amp; chemical composition.</a:t>
            </a:r>
          </a:p>
          <a:p>
            <a:pPr marL="342900" lvl="0" indent="-342900" algn="just">
              <a:lnSpc>
                <a:spcPct val="150000"/>
              </a:lnSpc>
              <a:spcAft>
                <a:spcPts val="0"/>
              </a:spcAft>
              <a:buFont typeface="Wingdings" panose="05000000000000000000" pitchFamily="2" charset="2"/>
              <a:buChar char="Ø"/>
            </a:pPr>
            <a:endPar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endParaRPr>
          </a:p>
          <a:p>
            <a:pPr algn="just">
              <a:lnSpc>
                <a:spcPct val="150000"/>
              </a:lnSpc>
              <a:spcAft>
                <a:spcPts val="0"/>
              </a:spcAft>
            </a:pPr>
            <a:r>
              <a:rPr lang="en-IN" sz="2400" b="1" dirty="0" err="1">
                <a:solidFill>
                  <a:srgbClr val="0070C0"/>
                </a:solidFill>
                <a:latin typeface="Arial Rounded MT Bold" panose="020F0704030504030204" pitchFamily="34" charset="0"/>
                <a:ea typeface="Calibri" panose="020F0502020204030204" pitchFamily="34" charset="0"/>
                <a:cs typeface="Mangal" panose="02040503050203030202" pitchFamily="18" charset="0"/>
              </a:rPr>
              <a:t>i</a:t>
            </a:r>
            <a:r>
              <a:rPr lang="en-IN" sz="2400" b="1" dirty="0">
                <a:solidFill>
                  <a:srgbClr val="0070C0"/>
                </a:solidFill>
                <a:latin typeface="Arial Rounded MT Bold" panose="020F0704030504030204" pitchFamily="34" charset="0"/>
                <a:ea typeface="Calibri" panose="020F0502020204030204" pitchFamily="34" charset="0"/>
                <a:cs typeface="Mangal" panose="02040503050203030202" pitchFamily="18" charset="0"/>
              </a:rPr>
              <a:t>. Fibrous proteins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Such protein plays structural roles in animal cells and tissues &amp; are insoluble in nature (e.g., collagen, elastin and keratin). </a:t>
            </a:r>
          </a:p>
          <a:p>
            <a:pPr marL="342900" lvl="0" indent="-342900" algn="just">
              <a:lnSpc>
                <a:spcPct val="150000"/>
              </a:lnSpc>
              <a:spcAft>
                <a:spcPts val="0"/>
              </a:spcAft>
              <a:buFont typeface="Symbol" panose="05050102010706020507" pitchFamily="18" charset="2"/>
              <a:buChar char=""/>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Collagens</a:t>
            </a:r>
            <a:r>
              <a:rPr lang="en-IN" sz="2400" b="1" dirty="0">
                <a:latin typeface="Arial Rounded MT Bold" panose="020F0704030504030204" pitchFamily="34" charset="0"/>
                <a:ea typeface="Calibri" panose="020F0502020204030204" pitchFamily="34" charset="0"/>
                <a:cs typeface="Mangal" panose="02040503050203030202" pitchFamily="18" charset="0"/>
              </a:rPr>
              <a:t> are the key proteins of connective tissues, constitutes about 30 % of the total proteins in the mammalian body.</a:t>
            </a:r>
          </a:p>
        </p:txBody>
      </p:sp>
    </p:spTree>
    <p:extLst>
      <p:ext uri="{BB962C8B-B14F-4D97-AF65-F5344CB8AC3E}">
        <p14:creationId xmlns:p14="http://schemas.microsoft.com/office/powerpoint/2010/main" val="3646657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EE03396-8430-4C4B-BC7E-1E670CEB209A}"/>
              </a:ext>
            </a:extLst>
          </p:cNvPr>
          <p:cNvSpPr/>
          <p:nvPr/>
        </p:nvSpPr>
        <p:spPr>
          <a:xfrm>
            <a:off x="802640" y="970837"/>
            <a:ext cx="11084560" cy="4406976"/>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Elastin</a:t>
            </a:r>
            <a:r>
              <a:rPr lang="en-IN" sz="2400" b="1" dirty="0">
                <a:latin typeface="Arial Rounded MT Bold" panose="020F0704030504030204" pitchFamily="34" charset="0"/>
                <a:ea typeface="Calibri" panose="020F0502020204030204" pitchFamily="34" charset="0"/>
                <a:cs typeface="Mangal" panose="02040503050203030202" pitchFamily="18" charset="0"/>
              </a:rPr>
              <a:t> is the protein instituted in elastic tissues like tendons &amp; arteries. </a:t>
            </a:r>
          </a:p>
          <a:p>
            <a:pPr marL="342900" lvl="0" indent="-342900" algn="just">
              <a:lnSpc>
                <a:spcPct val="200000"/>
              </a:lnSpc>
              <a:spcAft>
                <a:spcPts val="0"/>
              </a:spcAft>
              <a:buFont typeface="Symbol" panose="05050102010706020507" pitchFamily="18" charset="2"/>
              <a:buChar char=""/>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Keratins</a:t>
            </a:r>
            <a:r>
              <a:rPr lang="en-IN" sz="2400" b="1" dirty="0">
                <a:latin typeface="Arial Rounded MT Bold" panose="020F0704030504030204" pitchFamily="34" charset="0"/>
                <a:ea typeface="Calibri" panose="020F0502020204030204" pitchFamily="34" charset="0"/>
                <a:cs typeface="Mangal" panose="02040503050203030202" pitchFamily="18" charset="0"/>
              </a:rPr>
              <a:t> are classified into two categories;</a:t>
            </a:r>
          </a:p>
          <a:p>
            <a:pPr marL="342900" lvl="0" indent="-342900" algn="just">
              <a:lnSpc>
                <a:spcPct val="20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α-keratins are the main proteins of wool and hair &amp;</a:t>
            </a:r>
          </a:p>
          <a:p>
            <a:pPr marL="342900" lvl="0" indent="-342900" algn="just">
              <a:lnSpc>
                <a:spcPct val="20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β-keratins occur in feathers, skin, beaks and scales of most birds and reptiles, &amp; are very rich in the sulphur-containing amino acid like cysteine (wool protein contains about 4 % of sulphur).</a:t>
            </a:r>
          </a:p>
        </p:txBody>
      </p:sp>
      <p:sp>
        <p:nvSpPr>
          <p:cNvPr id="4" name="TextBox 3">
            <a:extLst>
              <a:ext uri="{FF2B5EF4-FFF2-40B4-BE49-F238E27FC236}">
                <a16:creationId xmlns:a16="http://schemas.microsoft.com/office/drawing/2014/main" id="{E877446C-B0C9-4011-A052-AF764A919675}"/>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88635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5F358-F44D-4A38-9BFF-98F7BE2BEC66}"/>
              </a:ext>
            </a:extLst>
          </p:cNvPr>
          <p:cNvSpPr/>
          <p:nvPr/>
        </p:nvSpPr>
        <p:spPr>
          <a:xfrm>
            <a:off x="1107440" y="1574887"/>
            <a:ext cx="10718800" cy="2540760"/>
          </a:xfrm>
          <a:prstGeom prst="rect">
            <a:avLst/>
          </a:prstGeom>
        </p:spPr>
        <p:txBody>
          <a:bodyPr wrap="square">
            <a:spAutoFit/>
          </a:bodyPr>
          <a:lstStyle/>
          <a:p>
            <a:pPr>
              <a:lnSpc>
                <a:spcPct val="200000"/>
              </a:lnSpc>
              <a:spcAft>
                <a:spcPts val="0"/>
              </a:spcAft>
            </a:pPr>
            <a:r>
              <a:rPr lang="en-IN" sz="28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Objectives:</a:t>
            </a:r>
          </a:p>
          <a:p>
            <a:pPr marL="342900" lvl="0" indent="-342900">
              <a:lnSpc>
                <a:spcPct val="200000"/>
              </a:lnSpc>
              <a:spcAft>
                <a:spcPts val="0"/>
              </a:spcAft>
              <a:buFont typeface="Symbol" panose="05050102010706020507" pitchFamily="18" charset="2"/>
              <a:buChar char=""/>
            </a:pPr>
            <a:r>
              <a:rPr lang="en-US" sz="28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Know the basic terminology related to fats and proteins. </a:t>
            </a:r>
          </a:p>
          <a:p>
            <a:pPr marL="342900" lvl="0" indent="-342900">
              <a:lnSpc>
                <a:spcPct val="200000"/>
              </a:lnSpc>
              <a:spcAft>
                <a:spcPts val="0"/>
              </a:spcAft>
              <a:buFont typeface="Symbol" panose="05050102010706020507" pitchFamily="18" charset="2"/>
              <a:buChar char=""/>
            </a:pPr>
            <a:r>
              <a:rPr lang="en-US" sz="28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Know the classifications of fats and proteins.</a:t>
            </a:r>
          </a:p>
        </p:txBody>
      </p:sp>
    </p:spTree>
    <p:extLst>
      <p:ext uri="{BB962C8B-B14F-4D97-AF65-F5344CB8AC3E}">
        <p14:creationId xmlns:p14="http://schemas.microsoft.com/office/powerpoint/2010/main" val="108107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0BE39AF-17CA-4BAD-BEF1-43D09DCC2AD4}"/>
              </a:ext>
            </a:extLst>
          </p:cNvPr>
          <p:cNvSpPr/>
          <p:nvPr/>
        </p:nvSpPr>
        <p:spPr>
          <a:xfrm>
            <a:off x="721360" y="421025"/>
            <a:ext cx="10962640" cy="3899144"/>
          </a:xfrm>
          <a:prstGeom prst="rect">
            <a:avLst/>
          </a:prstGeom>
        </p:spPr>
        <p:txBody>
          <a:bodyPr wrap="square">
            <a:spAutoFit/>
          </a:bodyPr>
          <a:lstStyle/>
          <a:p>
            <a:pPr algn="just">
              <a:lnSpc>
                <a:spcPct val="150000"/>
              </a:lnSpc>
              <a:spcAft>
                <a:spcPts val="0"/>
              </a:spcAft>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ii. Globular proteins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 polypeptide chains are folded into compact structures, comprises all the enzymes, antigens &amp; hormones proteins such as;</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albumins (occur in milk, blood, eggs and many plants), </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histones (occur in cell nuclei), </a:t>
            </a:r>
          </a:p>
          <a:p>
            <a:pPr marL="342900" lvl="0" indent="-342900" algn="just">
              <a:lnSpc>
                <a:spcPct val="150000"/>
              </a:lnSpc>
              <a:spcAft>
                <a:spcPts val="0"/>
              </a:spcAft>
              <a:buFont typeface="Courier New" panose="02070309020205020404" pitchFamily="49" charset="0"/>
              <a:buChar char="o"/>
            </a:pPr>
            <a:r>
              <a:rPr lang="en-IN" sz="2400" b="1" dirty="0" err="1">
                <a:solidFill>
                  <a:srgbClr val="7030A0"/>
                </a:solidFill>
                <a:latin typeface="Arial Rounded MT Bold" panose="020F0704030504030204" pitchFamily="34" charset="0"/>
                <a:ea typeface="Calibri" panose="020F0502020204030204" pitchFamily="34" charset="0"/>
                <a:cs typeface="Mangal" panose="02040503050203030202" pitchFamily="18" charset="0"/>
              </a:rPr>
              <a:t>protamines</a:t>
            </a: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 (occur in male germ cells of vertebrates) &amp;</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globulins (occur in milk, eggs, blood and seeds).</a:t>
            </a:r>
            <a:endParaRPr lang="en-IN" sz="2400" b="1" dirty="0">
              <a:solidFill>
                <a:srgbClr val="7030A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65B1D8F6-3CAE-4F06-8957-C5D5232D35CC}"/>
              </a:ext>
            </a:extLst>
          </p:cNvPr>
          <p:cNvSpPr txBox="1"/>
          <p:nvPr/>
        </p:nvSpPr>
        <p:spPr>
          <a:xfrm>
            <a:off x="10403840" y="-4064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538675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6F95C5-F102-4BF0-ACA4-305E60F1EFE4}"/>
              </a:ext>
            </a:extLst>
          </p:cNvPr>
          <p:cNvSpPr/>
          <p:nvPr/>
        </p:nvSpPr>
        <p:spPr>
          <a:xfrm>
            <a:off x="863600" y="486848"/>
            <a:ext cx="10932160" cy="5145639"/>
          </a:xfrm>
          <a:prstGeom prst="rect">
            <a:avLst/>
          </a:prstGeom>
        </p:spPr>
        <p:txBody>
          <a:bodyPr wrap="square">
            <a:spAutoFit/>
          </a:bodyPr>
          <a:lstStyle/>
          <a:p>
            <a:pPr algn="just">
              <a:lnSpc>
                <a:spcPct val="200000"/>
              </a:lnSpc>
              <a:spcAft>
                <a:spcPts val="0"/>
              </a:spcAft>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2. Conjugated proteins </a:t>
            </a:r>
          </a:p>
          <a:p>
            <a:pPr marL="342900" lvl="0" indent="-342900" algn="just">
              <a:lnSpc>
                <a:spcPct val="20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Such proteins contain a non-protein moiety named a prosthetic group, in addition to amino acid, ex- glycoproteins, lipoproteins, phosphoproteins and chromoproteins.</a:t>
            </a:r>
          </a:p>
          <a:p>
            <a:pPr algn="just">
              <a:lnSpc>
                <a:spcPct val="200000"/>
              </a:lnSpc>
              <a:spcAft>
                <a:spcPts val="0"/>
              </a:spcAft>
            </a:pPr>
            <a:r>
              <a:rPr lang="en-IN" sz="2400" b="1" dirty="0" err="1">
                <a:solidFill>
                  <a:srgbClr val="660033"/>
                </a:solidFill>
                <a:latin typeface="Arial Rounded MT Bold" panose="020F0704030504030204" pitchFamily="34" charset="0"/>
                <a:ea typeface="Calibri" panose="020F0502020204030204" pitchFamily="34" charset="0"/>
                <a:cs typeface="Mangal" panose="02040503050203030202" pitchFamily="18" charset="0"/>
              </a:rPr>
              <a:t>i</a:t>
            </a: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 Glycoproteins</a:t>
            </a:r>
          </a:p>
          <a:p>
            <a:pPr marL="342900" lvl="0" indent="-342900" algn="just">
              <a:lnSpc>
                <a:spcPct val="20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Proteins having one or more heteroglycans as prosthetic groups referred as glycoprotein (e.g., egg white, ovalbumin).</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F4FF4391-F725-46F1-85CC-200EFFD5BB21}"/>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3918769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26ABC3-9985-4BEF-BCAD-4B48F8BD6E17}"/>
              </a:ext>
            </a:extLst>
          </p:cNvPr>
          <p:cNvSpPr/>
          <p:nvPr/>
        </p:nvSpPr>
        <p:spPr>
          <a:xfrm>
            <a:off x="772160" y="118519"/>
            <a:ext cx="11094720" cy="6669133"/>
          </a:xfrm>
          <a:prstGeom prst="rect">
            <a:avLst/>
          </a:prstGeom>
        </p:spPr>
        <p:txBody>
          <a:bodyPr wrap="square">
            <a:spAutoFit/>
          </a:bodyPr>
          <a:lstStyle/>
          <a:p>
            <a:pPr algn="just">
              <a:lnSpc>
                <a:spcPct val="15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ii. Lipoproteins</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The proteins which conjugated with lipids such as triacylglycerols and/or cholesterol &amp;</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forms in which lipids are transported in the bloodstream to various tissues, either for oxidation or for energy storage. </a:t>
            </a:r>
          </a:p>
          <a:p>
            <a:pPr marL="342900" lvl="0" indent="-342900" algn="just">
              <a:lnSpc>
                <a:spcPct val="150000"/>
              </a:lnSpc>
              <a:spcAft>
                <a:spcPts val="0"/>
              </a:spcAft>
              <a:buFont typeface="Symbol" panose="05050102010706020507" pitchFamily="18" charset="2"/>
              <a:buChar char=""/>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They can be classified into five categories in increasing order of their density;</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chylomicrons,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very-low-density lipoproteins (VLDL),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low-density lipoproteins (LDL),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intermediate-density lipoproteins (IDL) and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high-density lipoproteins (HDL).</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1AD0C853-7AB7-430E-B1C3-B3E1C56775EB}"/>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593855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FAE646-E168-4A84-9316-97E163B0C18D}"/>
              </a:ext>
            </a:extLst>
          </p:cNvPr>
          <p:cNvSpPr/>
          <p:nvPr/>
        </p:nvSpPr>
        <p:spPr>
          <a:xfrm>
            <a:off x="883920" y="340978"/>
            <a:ext cx="10769600" cy="5884303"/>
          </a:xfrm>
          <a:prstGeom prst="rect">
            <a:avLst/>
          </a:prstGeom>
        </p:spPr>
        <p:txBody>
          <a:bodyPr wrap="square">
            <a:spAutoFit/>
          </a:bodyPr>
          <a:lstStyle/>
          <a:p>
            <a:pPr algn="just">
              <a:lnSpc>
                <a:spcPct val="20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iii. Phosphoproteins</a:t>
            </a:r>
          </a:p>
          <a:p>
            <a:pPr marL="342900" lvl="0" indent="-342900" algn="just">
              <a:lnSpc>
                <a:spcPct val="20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Such proteins contain phosphoric acid as the prosthetic group referred as phosphoprotein (e.g., caseins of milk and </a:t>
            </a:r>
            <a:r>
              <a:rPr lang="en-IN" sz="2400" b="1" dirty="0" err="1">
                <a:latin typeface="Arial Rounded MT Bold" panose="020F0704030504030204" pitchFamily="34" charset="0"/>
                <a:ea typeface="Calibri" panose="020F0502020204030204" pitchFamily="34" charset="0"/>
                <a:cs typeface="Mangal" panose="02040503050203030202" pitchFamily="18" charset="0"/>
              </a:rPr>
              <a:t>phosvitin</a:t>
            </a:r>
            <a:r>
              <a:rPr lang="en-IN" sz="2400" b="1" dirty="0">
                <a:latin typeface="Arial Rounded MT Bold" panose="020F0704030504030204" pitchFamily="34" charset="0"/>
                <a:ea typeface="Calibri" panose="020F0502020204030204" pitchFamily="34" charset="0"/>
                <a:cs typeface="Mangal" panose="02040503050203030202" pitchFamily="18" charset="0"/>
              </a:rPr>
              <a:t> of egg yolk). </a:t>
            </a:r>
          </a:p>
          <a:p>
            <a:pPr marL="342900" lvl="0" indent="-342900" algn="just">
              <a:lnSpc>
                <a:spcPct val="200000"/>
              </a:lnSpc>
              <a:spcAft>
                <a:spcPts val="0"/>
              </a:spcAft>
              <a:buFont typeface="Symbol" panose="05050102010706020507" pitchFamily="18" charset="2"/>
              <a:buChar char=""/>
            </a:pPr>
            <a:endParaRPr lang="en-IN" sz="2400" b="1" dirty="0">
              <a:latin typeface="Arial Rounded MT Bold" panose="020F0704030504030204" pitchFamily="34" charset="0"/>
              <a:ea typeface="Calibri" panose="020F0502020204030204" pitchFamily="34" charset="0"/>
              <a:cs typeface="Mangal" panose="02040503050203030202" pitchFamily="18" charset="0"/>
            </a:endParaRPr>
          </a:p>
          <a:p>
            <a:pPr algn="just">
              <a:lnSpc>
                <a:spcPct val="20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iv. Chromoproteins</a:t>
            </a:r>
          </a:p>
          <a:p>
            <a:pPr marL="342900" lvl="0" indent="-342900" algn="just">
              <a:lnSpc>
                <a:spcPct val="20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The protein which contains the pigment as the prosthetic group termed as chromoprotein (e.g., haemoglobin and cytochromes).</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C729EC3A-B9C7-4B2A-BE81-A7699D027127}"/>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600468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E08593F-DE52-4AE5-9D5B-BED4DB0B37A9}"/>
              </a:ext>
            </a:extLst>
          </p:cNvPr>
          <p:cNvSpPr/>
          <p:nvPr/>
        </p:nvSpPr>
        <p:spPr>
          <a:xfrm>
            <a:off x="2824480" y="115054"/>
            <a:ext cx="7172960" cy="584775"/>
          </a:xfrm>
          <a:prstGeom prst="rect">
            <a:avLst/>
          </a:prstGeom>
        </p:spPr>
        <p:txBody>
          <a:bodyPr wrap="square">
            <a:spAutoFit/>
          </a:bodyPr>
          <a:lstStyle/>
          <a:p>
            <a:r>
              <a:rPr lang="en-IN" sz="3200" b="1" dirty="0">
                <a:solidFill>
                  <a:srgbClr val="C00000"/>
                </a:solidFill>
                <a:latin typeface="Arial Rounded MT Bold" panose="020F0704030504030204" pitchFamily="34" charset="0"/>
                <a:ea typeface="Calibri" panose="020F0502020204030204" pitchFamily="34" charset="0"/>
              </a:rPr>
              <a:t>Classification of amino acid</a:t>
            </a:r>
            <a:endParaRPr lang="en-IN" sz="3200" dirty="0">
              <a:solidFill>
                <a:srgbClr val="C00000"/>
              </a:solidFill>
              <a:latin typeface="Arial Rounded MT Bold" panose="020F0704030504030204" pitchFamily="34" charset="0"/>
            </a:endParaRPr>
          </a:p>
        </p:txBody>
      </p:sp>
      <p:sp>
        <p:nvSpPr>
          <p:cNvPr id="4" name="Rectangle 3">
            <a:extLst>
              <a:ext uri="{FF2B5EF4-FFF2-40B4-BE49-F238E27FC236}">
                <a16:creationId xmlns:a16="http://schemas.microsoft.com/office/drawing/2014/main" id="{B84857E3-D1FF-4154-825B-F264FBE207DD}"/>
              </a:ext>
            </a:extLst>
          </p:cNvPr>
          <p:cNvSpPr/>
          <p:nvPr/>
        </p:nvSpPr>
        <p:spPr>
          <a:xfrm>
            <a:off x="1836666" y="598229"/>
            <a:ext cx="8093754" cy="523220"/>
          </a:xfrm>
          <a:prstGeom prst="rect">
            <a:avLst/>
          </a:prstGeom>
        </p:spPr>
        <p:txBody>
          <a:bodyPr wrap="none">
            <a:spAutoFit/>
          </a:bodyPr>
          <a:lstStyle/>
          <a:p>
            <a:r>
              <a:rPr lang="en-IN" sz="2800" b="1" dirty="0">
                <a:solidFill>
                  <a:srgbClr val="0000FF"/>
                </a:solidFill>
                <a:latin typeface="Times New Roman" panose="02020603050405020304" pitchFamily="18" charset="0"/>
                <a:ea typeface="Calibri" panose="020F0502020204030204" pitchFamily="34" charset="0"/>
              </a:rPr>
              <a:t>Classification based on the nutritional requirement </a:t>
            </a:r>
            <a:endParaRPr lang="en-IN" sz="2800" dirty="0">
              <a:solidFill>
                <a:srgbClr val="0000FF"/>
              </a:solidFill>
            </a:endParaRPr>
          </a:p>
        </p:txBody>
      </p:sp>
      <p:graphicFrame>
        <p:nvGraphicFramePr>
          <p:cNvPr id="5" name="Table 4">
            <a:extLst>
              <a:ext uri="{FF2B5EF4-FFF2-40B4-BE49-F238E27FC236}">
                <a16:creationId xmlns:a16="http://schemas.microsoft.com/office/drawing/2014/main" id="{11DF1DCB-95D1-42E4-9A3C-99315A4316BE}"/>
              </a:ext>
            </a:extLst>
          </p:cNvPr>
          <p:cNvGraphicFramePr>
            <a:graphicFrameLocks noGrp="1"/>
          </p:cNvGraphicFramePr>
          <p:nvPr>
            <p:extLst>
              <p:ext uri="{D42A27DB-BD31-4B8C-83A1-F6EECF244321}">
                <p14:modId xmlns:p14="http://schemas.microsoft.com/office/powerpoint/2010/main" val="1139020175"/>
              </p:ext>
            </p:extLst>
          </p:nvPr>
        </p:nvGraphicFramePr>
        <p:xfrm>
          <a:off x="853440" y="1330960"/>
          <a:ext cx="11196319" cy="5323967"/>
        </p:xfrm>
        <a:graphic>
          <a:graphicData uri="http://schemas.openxmlformats.org/drawingml/2006/table">
            <a:tbl>
              <a:tblPr firstRow="1" firstCol="1" bandRow="1">
                <a:tableStyleId>{93296810-A885-4BE3-A3E7-6D5BEEA58F35}</a:tableStyleId>
              </a:tblPr>
              <a:tblGrid>
                <a:gridCol w="2282479">
                  <a:extLst>
                    <a:ext uri="{9D8B030D-6E8A-4147-A177-3AD203B41FA5}">
                      <a16:colId xmlns:a16="http://schemas.microsoft.com/office/drawing/2014/main" val="2770256265"/>
                    </a:ext>
                  </a:extLst>
                </a:gridCol>
                <a:gridCol w="3873261">
                  <a:extLst>
                    <a:ext uri="{9D8B030D-6E8A-4147-A177-3AD203B41FA5}">
                      <a16:colId xmlns:a16="http://schemas.microsoft.com/office/drawing/2014/main" val="491613496"/>
                    </a:ext>
                  </a:extLst>
                </a:gridCol>
                <a:gridCol w="2991563">
                  <a:extLst>
                    <a:ext uri="{9D8B030D-6E8A-4147-A177-3AD203B41FA5}">
                      <a16:colId xmlns:a16="http://schemas.microsoft.com/office/drawing/2014/main" val="3096978833"/>
                    </a:ext>
                  </a:extLst>
                </a:gridCol>
                <a:gridCol w="2049016">
                  <a:extLst>
                    <a:ext uri="{9D8B030D-6E8A-4147-A177-3AD203B41FA5}">
                      <a16:colId xmlns:a16="http://schemas.microsoft.com/office/drawing/2014/main" val="2595155402"/>
                    </a:ext>
                  </a:extLst>
                </a:gridCol>
              </a:tblGrid>
              <a:tr h="437806">
                <a:tc gridSpan="2">
                  <a:txBody>
                    <a:bodyPr/>
                    <a:lstStyle/>
                    <a:p>
                      <a:pPr algn="ctr">
                        <a:lnSpc>
                          <a:spcPct val="150000"/>
                        </a:lnSpc>
                        <a:spcAft>
                          <a:spcPts val="0"/>
                        </a:spcAft>
                      </a:pPr>
                      <a:r>
                        <a:rPr lang="en-IN" sz="2200" b="1">
                          <a:effectLst/>
                          <a:latin typeface="Arial Rounded MT Bold" panose="020F0704030504030204" pitchFamily="34" charset="0"/>
                        </a:rPr>
                        <a:t>Essential</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IN"/>
                    </a:p>
                  </a:txBody>
                  <a:tcPr/>
                </a:tc>
                <a:tc rowSpan="2">
                  <a:txBody>
                    <a:bodyPr/>
                    <a:lstStyle/>
                    <a:p>
                      <a:pPr algn="just">
                        <a:lnSpc>
                          <a:spcPct val="150000"/>
                        </a:lnSpc>
                        <a:spcAft>
                          <a:spcPts val="0"/>
                        </a:spcAft>
                      </a:pPr>
                      <a:r>
                        <a:rPr lang="en-IN" sz="2200" b="1">
                          <a:effectLst/>
                          <a:latin typeface="Arial Rounded MT Bold" panose="020F0704030504030204" pitchFamily="34" charset="0"/>
                        </a:rPr>
                        <a:t>Conditionally </a:t>
                      </a:r>
                    </a:p>
                    <a:p>
                      <a:pPr algn="just">
                        <a:lnSpc>
                          <a:spcPct val="150000"/>
                        </a:lnSpc>
                        <a:spcAft>
                          <a:spcPts val="0"/>
                        </a:spcAft>
                      </a:pPr>
                      <a:r>
                        <a:rPr lang="en-IN" sz="2200" b="1">
                          <a:effectLst/>
                          <a:latin typeface="Arial Rounded MT Bold" panose="020F0704030504030204" pitchFamily="34" charset="0"/>
                        </a:rPr>
                        <a:t>non-essential</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rowSpan="2">
                  <a:txBody>
                    <a:bodyPr/>
                    <a:lstStyle/>
                    <a:p>
                      <a:pPr algn="just">
                        <a:lnSpc>
                          <a:spcPct val="150000"/>
                        </a:lnSpc>
                        <a:spcAft>
                          <a:spcPts val="0"/>
                        </a:spcAft>
                      </a:pPr>
                      <a:r>
                        <a:rPr lang="en-IN" sz="2200" b="1">
                          <a:effectLst/>
                          <a:latin typeface="Arial Rounded MT Bold" panose="020F0704030504030204" pitchFamily="34" charset="0"/>
                        </a:rPr>
                        <a:t>Non-essential</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605137230"/>
                  </a:ext>
                </a:extLst>
              </a:tr>
              <a:tr h="940186">
                <a:tc>
                  <a:txBody>
                    <a:bodyPr/>
                    <a:lstStyle/>
                    <a:p>
                      <a:pPr algn="just">
                        <a:lnSpc>
                          <a:spcPct val="150000"/>
                        </a:lnSpc>
                        <a:spcAft>
                          <a:spcPts val="0"/>
                        </a:spcAft>
                      </a:pPr>
                      <a:r>
                        <a:rPr lang="en-IN" sz="2200" b="1">
                          <a:effectLst/>
                          <a:latin typeface="Arial Rounded MT Bold" panose="020F0704030504030204" pitchFamily="34" charset="0"/>
                        </a:rPr>
                        <a:t>Common core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Additional species </a:t>
                      </a:r>
                    </a:p>
                    <a:p>
                      <a:pPr algn="just">
                        <a:lnSpc>
                          <a:spcPct val="150000"/>
                        </a:lnSpc>
                        <a:spcAft>
                          <a:spcPts val="0"/>
                        </a:spcAft>
                      </a:pPr>
                      <a:r>
                        <a:rPr lang="en-IN" sz="2200" b="1">
                          <a:effectLst/>
                          <a:latin typeface="Arial Rounded MT Bold" panose="020F0704030504030204" pitchFamily="34" charset="0"/>
                        </a:rPr>
                        <a:t>related requirements</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527327706"/>
                  </a:ext>
                </a:extLst>
              </a:tr>
              <a:tr h="437806">
                <a:tc>
                  <a:txBody>
                    <a:bodyPr/>
                    <a:lstStyle/>
                    <a:p>
                      <a:pPr algn="just">
                        <a:lnSpc>
                          <a:spcPct val="150000"/>
                        </a:lnSpc>
                        <a:spcAft>
                          <a:spcPts val="0"/>
                        </a:spcAft>
                      </a:pPr>
                      <a:r>
                        <a:rPr lang="en-IN" sz="2200" b="1">
                          <a:effectLst/>
                          <a:latin typeface="Arial Rounded MT Bold" panose="020F0704030504030204" pitchFamily="34" charset="0"/>
                        </a:rPr>
                        <a:t>Lysine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Arginine (cats, poultry, fish)</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dirty="0">
                          <a:effectLst/>
                          <a:latin typeface="Arial Rounded MT Bold" panose="020F0704030504030204" pitchFamily="34" charset="0"/>
                        </a:rPr>
                        <a:t>Cyst(e)</a:t>
                      </a:r>
                      <a:r>
                        <a:rPr lang="en-IN" sz="2200" b="1" dirty="0" err="1">
                          <a:effectLst/>
                          <a:latin typeface="Arial Rounded MT Bold" panose="020F0704030504030204" pitchFamily="34" charset="0"/>
                        </a:rPr>
                        <a:t>ine</a:t>
                      </a:r>
                      <a:r>
                        <a:rPr lang="en-IN" sz="2200" b="1" dirty="0">
                          <a:effectLst/>
                          <a:latin typeface="Arial Rounded MT Bold" panose="020F0704030504030204" pitchFamily="34" charset="0"/>
                        </a:rPr>
                        <a:t> </a:t>
                      </a:r>
                      <a:endParaRPr lang="en-IN" sz="2200" b="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Glutamate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72615673"/>
                  </a:ext>
                </a:extLst>
              </a:tr>
              <a:tr h="437806">
                <a:tc>
                  <a:txBody>
                    <a:bodyPr/>
                    <a:lstStyle/>
                    <a:p>
                      <a:pPr algn="just">
                        <a:lnSpc>
                          <a:spcPct val="150000"/>
                        </a:lnSpc>
                        <a:spcAft>
                          <a:spcPts val="0"/>
                        </a:spcAft>
                      </a:pPr>
                      <a:r>
                        <a:rPr lang="en-IN" sz="2200" b="1">
                          <a:effectLst/>
                          <a:latin typeface="Arial Rounded MT Bold" panose="020F0704030504030204" pitchFamily="34" charset="0"/>
                        </a:rPr>
                        <a:t>Histidine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Taurine (cats)</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dirty="0">
                          <a:effectLst/>
                          <a:latin typeface="Arial Rounded MT Bold" panose="020F0704030504030204" pitchFamily="34" charset="0"/>
                        </a:rPr>
                        <a:t>Tyrosine</a:t>
                      </a:r>
                      <a:endParaRPr lang="en-IN" sz="2200" b="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Glutamine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702255332"/>
                  </a:ext>
                </a:extLst>
              </a:tr>
              <a:tr h="437806">
                <a:tc>
                  <a:txBody>
                    <a:bodyPr/>
                    <a:lstStyle/>
                    <a:p>
                      <a:pPr algn="just">
                        <a:lnSpc>
                          <a:spcPct val="150000"/>
                        </a:lnSpc>
                        <a:spcAft>
                          <a:spcPts val="0"/>
                        </a:spcAft>
                      </a:pPr>
                      <a:r>
                        <a:rPr lang="en-IN" sz="2200" b="1">
                          <a:effectLst/>
                          <a:latin typeface="Arial Rounded MT Bold" panose="020F0704030504030204" pitchFamily="34" charset="0"/>
                        </a:rPr>
                        <a:t>Leucine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dirty="0">
                          <a:effectLst/>
                          <a:latin typeface="Arial Rounded MT Bold" panose="020F0704030504030204" pitchFamily="34" charset="0"/>
                        </a:rPr>
                        <a:t>Arginine</a:t>
                      </a:r>
                      <a:endParaRPr lang="en-IN" sz="2200" b="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Glycine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457134624"/>
                  </a:ext>
                </a:extLst>
              </a:tr>
              <a:tr h="437806">
                <a:tc>
                  <a:txBody>
                    <a:bodyPr/>
                    <a:lstStyle/>
                    <a:p>
                      <a:pPr algn="just">
                        <a:lnSpc>
                          <a:spcPct val="150000"/>
                        </a:lnSpc>
                        <a:spcAft>
                          <a:spcPts val="0"/>
                        </a:spcAft>
                      </a:pPr>
                      <a:r>
                        <a:rPr lang="en-IN" sz="2200" b="1">
                          <a:effectLst/>
                          <a:latin typeface="Arial Rounded MT Bold" panose="020F0704030504030204" pitchFamily="34" charset="0"/>
                        </a:rPr>
                        <a:t>Isoleucine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dirty="0">
                          <a:effectLst/>
                          <a:latin typeface="Arial Rounded MT Bold" panose="020F0704030504030204" pitchFamily="34" charset="0"/>
                        </a:rPr>
                        <a:t>Proline</a:t>
                      </a:r>
                      <a:endParaRPr lang="en-IN" sz="2200" b="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Serine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87610538"/>
                  </a:ext>
                </a:extLst>
              </a:tr>
              <a:tr h="437806">
                <a:tc>
                  <a:txBody>
                    <a:bodyPr/>
                    <a:lstStyle/>
                    <a:p>
                      <a:pPr algn="just">
                        <a:lnSpc>
                          <a:spcPct val="150000"/>
                        </a:lnSpc>
                        <a:spcAft>
                          <a:spcPts val="0"/>
                        </a:spcAft>
                      </a:pPr>
                      <a:r>
                        <a:rPr lang="en-IN" sz="2200" b="1">
                          <a:effectLst/>
                          <a:latin typeface="Arial Rounded MT Bold" panose="020F0704030504030204" pitchFamily="34" charset="0"/>
                        </a:rPr>
                        <a:t>Valine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Alanine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187881625"/>
                  </a:ext>
                </a:extLst>
              </a:tr>
              <a:tr h="437806">
                <a:tc>
                  <a:txBody>
                    <a:bodyPr/>
                    <a:lstStyle/>
                    <a:p>
                      <a:pPr algn="just">
                        <a:lnSpc>
                          <a:spcPct val="150000"/>
                        </a:lnSpc>
                        <a:spcAft>
                          <a:spcPts val="0"/>
                        </a:spcAft>
                      </a:pPr>
                      <a:r>
                        <a:rPr lang="en-IN" sz="2200" b="1">
                          <a:effectLst/>
                          <a:latin typeface="Arial Rounded MT Bold" panose="020F0704030504030204" pitchFamily="34" charset="0"/>
                        </a:rPr>
                        <a:t>Methionine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Aspartate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351516607"/>
                  </a:ext>
                </a:extLst>
              </a:tr>
              <a:tr h="437806">
                <a:tc>
                  <a:txBody>
                    <a:bodyPr/>
                    <a:lstStyle/>
                    <a:p>
                      <a:pPr algn="just">
                        <a:lnSpc>
                          <a:spcPct val="150000"/>
                        </a:lnSpc>
                        <a:spcAft>
                          <a:spcPts val="0"/>
                        </a:spcAft>
                      </a:pPr>
                      <a:r>
                        <a:rPr lang="en-IN" sz="2200" b="1">
                          <a:effectLst/>
                          <a:latin typeface="Arial Rounded MT Bold" panose="020F0704030504030204" pitchFamily="34" charset="0"/>
                        </a:rPr>
                        <a:t>Threonine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Asparagine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737277875"/>
                  </a:ext>
                </a:extLst>
              </a:tr>
              <a:tr h="437806">
                <a:tc>
                  <a:txBody>
                    <a:bodyPr/>
                    <a:lstStyle/>
                    <a:p>
                      <a:pPr algn="just">
                        <a:lnSpc>
                          <a:spcPct val="150000"/>
                        </a:lnSpc>
                        <a:spcAft>
                          <a:spcPts val="0"/>
                        </a:spcAft>
                      </a:pPr>
                      <a:r>
                        <a:rPr lang="en-IN" sz="2200" b="1">
                          <a:effectLst/>
                          <a:latin typeface="Arial Rounded MT Bold" panose="020F0704030504030204" pitchFamily="34" charset="0"/>
                        </a:rPr>
                        <a:t>Tryptophan</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371249561"/>
                  </a:ext>
                </a:extLst>
              </a:tr>
              <a:tr h="437806">
                <a:tc>
                  <a:txBody>
                    <a:bodyPr/>
                    <a:lstStyle/>
                    <a:p>
                      <a:pPr algn="just">
                        <a:lnSpc>
                          <a:spcPct val="150000"/>
                        </a:lnSpc>
                        <a:spcAft>
                          <a:spcPts val="0"/>
                        </a:spcAft>
                      </a:pPr>
                      <a:r>
                        <a:rPr lang="en-IN" sz="2200" b="1">
                          <a:effectLst/>
                          <a:latin typeface="Arial Rounded MT Bold" panose="020F0704030504030204" pitchFamily="34" charset="0"/>
                        </a:rPr>
                        <a:t>Phenylalanine</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a:effectLst/>
                          <a:latin typeface="Arial Rounded MT Bold" panose="020F0704030504030204" pitchFamily="34" charset="0"/>
                        </a:rPr>
                        <a:t> </a:t>
                      </a:r>
                      <a:endParaRPr lang="en-IN" sz="22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200" b="1" dirty="0">
                          <a:effectLst/>
                          <a:latin typeface="Arial Rounded MT Bold" panose="020F0704030504030204" pitchFamily="34" charset="0"/>
                        </a:rPr>
                        <a:t> </a:t>
                      </a:r>
                      <a:endParaRPr lang="en-IN" sz="2200" b="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710647608"/>
                  </a:ext>
                </a:extLst>
              </a:tr>
            </a:tbl>
          </a:graphicData>
        </a:graphic>
      </p:graphicFrame>
    </p:spTree>
    <p:extLst>
      <p:ext uri="{BB962C8B-B14F-4D97-AF65-F5344CB8AC3E}">
        <p14:creationId xmlns:p14="http://schemas.microsoft.com/office/powerpoint/2010/main" val="963682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A87F157-DE80-4A44-BE81-081CD8684FF2}"/>
              </a:ext>
            </a:extLst>
          </p:cNvPr>
          <p:cNvSpPr/>
          <p:nvPr/>
        </p:nvSpPr>
        <p:spPr>
          <a:xfrm>
            <a:off x="894080" y="271195"/>
            <a:ext cx="10911840" cy="954107"/>
          </a:xfrm>
          <a:prstGeom prst="rect">
            <a:avLst/>
          </a:prstGeom>
        </p:spPr>
        <p:txBody>
          <a:bodyPr wrap="square">
            <a:spAutoFit/>
          </a:bodyPr>
          <a:lstStyle/>
          <a:p>
            <a:pPr algn="ctr"/>
            <a:r>
              <a:rPr lang="en-IN" sz="2800" b="1" dirty="0">
                <a:solidFill>
                  <a:srgbClr val="0000FF"/>
                </a:solidFill>
                <a:latin typeface="Arial Rounded MT Bold" panose="020F0704030504030204" pitchFamily="34" charset="0"/>
                <a:ea typeface="Calibri" panose="020F0502020204030204" pitchFamily="34" charset="0"/>
              </a:rPr>
              <a:t>Classification based on chemical structure and their metabolic activity </a:t>
            </a:r>
            <a:endParaRPr lang="en-IN" sz="2800" dirty="0">
              <a:solidFill>
                <a:srgbClr val="0000FF"/>
              </a:solidFill>
              <a:latin typeface="Arial Rounded MT Bold" panose="020F0704030504030204" pitchFamily="34" charset="0"/>
            </a:endParaRPr>
          </a:p>
        </p:txBody>
      </p:sp>
      <p:graphicFrame>
        <p:nvGraphicFramePr>
          <p:cNvPr id="4" name="Table 3">
            <a:extLst>
              <a:ext uri="{FF2B5EF4-FFF2-40B4-BE49-F238E27FC236}">
                <a16:creationId xmlns:a16="http://schemas.microsoft.com/office/drawing/2014/main" id="{67864B31-FEBD-4AE8-ACC5-AF2501779AD7}"/>
              </a:ext>
            </a:extLst>
          </p:cNvPr>
          <p:cNvGraphicFramePr>
            <a:graphicFrameLocks noGrp="1"/>
          </p:cNvGraphicFramePr>
          <p:nvPr>
            <p:extLst>
              <p:ext uri="{D42A27DB-BD31-4B8C-83A1-F6EECF244321}">
                <p14:modId xmlns:p14="http://schemas.microsoft.com/office/powerpoint/2010/main" val="1453923373"/>
              </p:ext>
            </p:extLst>
          </p:nvPr>
        </p:nvGraphicFramePr>
        <p:xfrm>
          <a:off x="894080" y="1296422"/>
          <a:ext cx="10617200" cy="5378775"/>
        </p:xfrm>
        <a:graphic>
          <a:graphicData uri="http://schemas.openxmlformats.org/drawingml/2006/table">
            <a:tbl>
              <a:tblPr firstRow="1" firstCol="1" bandRow="1">
                <a:tableStyleId>{93296810-A885-4BE3-A3E7-6D5BEEA58F35}</a:tableStyleId>
              </a:tblPr>
              <a:tblGrid>
                <a:gridCol w="3538674">
                  <a:extLst>
                    <a:ext uri="{9D8B030D-6E8A-4147-A177-3AD203B41FA5}">
                      <a16:colId xmlns:a16="http://schemas.microsoft.com/office/drawing/2014/main" val="3339110276"/>
                    </a:ext>
                  </a:extLst>
                </a:gridCol>
                <a:gridCol w="3538674">
                  <a:extLst>
                    <a:ext uri="{9D8B030D-6E8A-4147-A177-3AD203B41FA5}">
                      <a16:colId xmlns:a16="http://schemas.microsoft.com/office/drawing/2014/main" val="1853520286"/>
                    </a:ext>
                  </a:extLst>
                </a:gridCol>
                <a:gridCol w="3539852">
                  <a:extLst>
                    <a:ext uri="{9D8B030D-6E8A-4147-A177-3AD203B41FA5}">
                      <a16:colId xmlns:a16="http://schemas.microsoft.com/office/drawing/2014/main" val="2166660571"/>
                    </a:ext>
                  </a:extLst>
                </a:gridCol>
              </a:tblGrid>
              <a:tr h="238760">
                <a:tc>
                  <a:txBody>
                    <a:bodyPr/>
                    <a:lstStyle/>
                    <a:p>
                      <a:pPr>
                        <a:lnSpc>
                          <a:spcPct val="150000"/>
                        </a:lnSpc>
                        <a:spcAft>
                          <a:spcPts val="0"/>
                        </a:spcAft>
                      </a:pPr>
                      <a:r>
                        <a:rPr lang="en-IN" sz="1800" b="1">
                          <a:effectLst/>
                          <a:latin typeface="Arial Rounded MT Bold" panose="020F0704030504030204" pitchFamily="34" charset="0"/>
                        </a:rPr>
                        <a:t>Glucogenic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Ketogenic</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Glucogenic and ketogenic</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3869495660"/>
                  </a:ext>
                </a:extLst>
              </a:tr>
              <a:tr h="238760">
                <a:tc>
                  <a:txBody>
                    <a:bodyPr/>
                    <a:lstStyle/>
                    <a:p>
                      <a:pPr>
                        <a:lnSpc>
                          <a:spcPct val="150000"/>
                        </a:lnSpc>
                        <a:spcAft>
                          <a:spcPts val="0"/>
                        </a:spcAft>
                      </a:pPr>
                      <a:r>
                        <a:rPr lang="en-IN" sz="1800" b="1">
                          <a:effectLst/>
                          <a:latin typeface="Arial Rounded MT Bold" panose="020F0704030504030204" pitchFamily="34" charset="0"/>
                        </a:rPr>
                        <a:t>Threonine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Leucine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Isoleucine</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968624707"/>
                  </a:ext>
                </a:extLst>
              </a:tr>
              <a:tr h="238760">
                <a:tc>
                  <a:txBody>
                    <a:bodyPr/>
                    <a:lstStyle/>
                    <a:p>
                      <a:pPr>
                        <a:lnSpc>
                          <a:spcPct val="150000"/>
                        </a:lnSpc>
                        <a:spcAft>
                          <a:spcPts val="0"/>
                        </a:spcAft>
                      </a:pPr>
                      <a:r>
                        <a:rPr lang="en-IN" sz="1800" b="1">
                          <a:effectLst/>
                          <a:latin typeface="Arial Rounded MT Bold" panose="020F0704030504030204" pitchFamily="34" charset="0"/>
                        </a:rPr>
                        <a:t>Arginine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Lysine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Phenylalanine</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2172831546"/>
                  </a:ext>
                </a:extLst>
              </a:tr>
              <a:tr h="238760">
                <a:tc>
                  <a:txBody>
                    <a:bodyPr/>
                    <a:lstStyle/>
                    <a:p>
                      <a:pPr>
                        <a:lnSpc>
                          <a:spcPct val="150000"/>
                        </a:lnSpc>
                        <a:spcAft>
                          <a:spcPts val="0"/>
                        </a:spcAft>
                      </a:pPr>
                      <a:r>
                        <a:rPr lang="en-IN" sz="1800" b="1">
                          <a:effectLst/>
                          <a:latin typeface="Arial Rounded MT Bold" panose="020F0704030504030204" pitchFamily="34" charset="0"/>
                        </a:rPr>
                        <a:t>Methionine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Tyrosine</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845267644"/>
                  </a:ext>
                </a:extLst>
              </a:tr>
              <a:tr h="238760">
                <a:tc>
                  <a:txBody>
                    <a:bodyPr/>
                    <a:lstStyle/>
                    <a:p>
                      <a:pPr>
                        <a:lnSpc>
                          <a:spcPct val="150000"/>
                        </a:lnSpc>
                        <a:spcAft>
                          <a:spcPts val="0"/>
                        </a:spcAft>
                      </a:pPr>
                      <a:r>
                        <a:rPr lang="en-IN" sz="1800" b="1">
                          <a:effectLst/>
                          <a:latin typeface="Arial Rounded MT Bold" panose="020F0704030504030204" pitchFamily="34" charset="0"/>
                        </a:rPr>
                        <a:t>Valine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Tryptophan</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1529680083"/>
                  </a:ext>
                </a:extLst>
              </a:tr>
              <a:tr h="238760">
                <a:tc>
                  <a:txBody>
                    <a:bodyPr/>
                    <a:lstStyle/>
                    <a:p>
                      <a:pPr>
                        <a:lnSpc>
                          <a:spcPct val="150000"/>
                        </a:lnSpc>
                        <a:spcAft>
                          <a:spcPts val="0"/>
                        </a:spcAft>
                      </a:pPr>
                      <a:r>
                        <a:rPr lang="en-IN" sz="1800" b="1">
                          <a:effectLst/>
                          <a:latin typeface="Arial Rounded MT Bold" panose="020F0704030504030204" pitchFamily="34" charset="0"/>
                        </a:rPr>
                        <a:t>Histidine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3124258816"/>
                  </a:ext>
                </a:extLst>
              </a:tr>
              <a:tr h="238760">
                <a:tc>
                  <a:txBody>
                    <a:bodyPr/>
                    <a:lstStyle/>
                    <a:p>
                      <a:pPr>
                        <a:lnSpc>
                          <a:spcPct val="150000"/>
                        </a:lnSpc>
                        <a:spcAft>
                          <a:spcPts val="0"/>
                        </a:spcAft>
                      </a:pPr>
                      <a:r>
                        <a:rPr lang="en-IN" sz="1800" b="1">
                          <a:effectLst/>
                          <a:latin typeface="Arial Rounded MT Bold" panose="020F0704030504030204" pitchFamily="34" charset="0"/>
                        </a:rPr>
                        <a:t>Cysteine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2384711079"/>
                  </a:ext>
                </a:extLst>
              </a:tr>
              <a:tr h="238760">
                <a:tc>
                  <a:txBody>
                    <a:bodyPr/>
                    <a:lstStyle/>
                    <a:p>
                      <a:pPr>
                        <a:lnSpc>
                          <a:spcPct val="150000"/>
                        </a:lnSpc>
                        <a:spcAft>
                          <a:spcPts val="0"/>
                        </a:spcAft>
                      </a:pPr>
                      <a:r>
                        <a:rPr lang="en-IN" sz="1800" b="1">
                          <a:effectLst/>
                          <a:latin typeface="Arial Rounded MT Bold" panose="020F0704030504030204" pitchFamily="34" charset="0"/>
                        </a:rPr>
                        <a:t>Glutamate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2613477282"/>
                  </a:ext>
                </a:extLst>
              </a:tr>
              <a:tr h="238760">
                <a:tc>
                  <a:txBody>
                    <a:bodyPr/>
                    <a:lstStyle/>
                    <a:p>
                      <a:pPr>
                        <a:lnSpc>
                          <a:spcPct val="150000"/>
                        </a:lnSpc>
                        <a:spcAft>
                          <a:spcPts val="0"/>
                        </a:spcAft>
                      </a:pPr>
                      <a:r>
                        <a:rPr lang="en-IN" sz="1800" b="1">
                          <a:effectLst/>
                          <a:latin typeface="Arial Rounded MT Bold" panose="020F0704030504030204" pitchFamily="34" charset="0"/>
                        </a:rPr>
                        <a:t>Glutamine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886250154"/>
                  </a:ext>
                </a:extLst>
              </a:tr>
              <a:tr h="238760">
                <a:tc>
                  <a:txBody>
                    <a:bodyPr/>
                    <a:lstStyle/>
                    <a:p>
                      <a:pPr>
                        <a:lnSpc>
                          <a:spcPct val="150000"/>
                        </a:lnSpc>
                        <a:spcAft>
                          <a:spcPts val="0"/>
                        </a:spcAft>
                      </a:pPr>
                      <a:r>
                        <a:rPr lang="en-IN" sz="1800" b="1">
                          <a:effectLst/>
                          <a:latin typeface="Arial Rounded MT Bold" panose="020F0704030504030204" pitchFamily="34" charset="0"/>
                        </a:rPr>
                        <a:t>Aspartate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358287582"/>
                  </a:ext>
                </a:extLst>
              </a:tr>
              <a:tr h="238760">
                <a:tc>
                  <a:txBody>
                    <a:bodyPr/>
                    <a:lstStyle/>
                    <a:p>
                      <a:pPr>
                        <a:lnSpc>
                          <a:spcPct val="150000"/>
                        </a:lnSpc>
                        <a:spcAft>
                          <a:spcPts val="0"/>
                        </a:spcAft>
                      </a:pPr>
                      <a:r>
                        <a:rPr lang="en-IN" sz="1800" b="1">
                          <a:effectLst/>
                          <a:latin typeface="Arial Rounded MT Bold" panose="020F0704030504030204" pitchFamily="34" charset="0"/>
                        </a:rPr>
                        <a:t>Asparagine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2860130255"/>
                  </a:ext>
                </a:extLst>
              </a:tr>
              <a:tr h="238760">
                <a:tc>
                  <a:txBody>
                    <a:bodyPr/>
                    <a:lstStyle/>
                    <a:p>
                      <a:pPr>
                        <a:lnSpc>
                          <a:spcPct val="150000"/>
                        </a:lnSpc>
                        <a:spcAft>
                          <a:spcPts val="0"/>
                        </a:spcAft>
                      </a:pPr>
                      <a:r>
                        <a:rPr lang="en-IN" sz="1800" b="1">
                          <a:effectLst/>
                          <a:latin typeface="Arial Rounded MT Bold" panose="020F0704030504030204" pitchFamily="34" charset="0"/>
                        </a:rPr>
                        <a:t>Glycine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778542846"/>
                  </a:ext>
                </a:extLst>
              </a:tr>
              <a:tr h="238760">
                <a:tc>
                  <a:txBody>
                    <a:bodyPr/>
                    <a:lstStyle/>
                    <a:p>
                      <a:pPr>
                        <a:lnSpc>
                          <a:spcPct val="150000"/>
                        </a:lnSpc>
                        <a:spcAft>
                          <a:spcPts val="0"/>
                        </a:spcAft>
                      </a:pPr>
                      <a:r>
                        <a:rPr lang="en-IN" sz="1800" b="1">
                          <a:effectLst/>
                          <a:latin typeface="Arial Rounded MT Bold" panose="020F0704030504030204" pitchFamily="34" charset="0"/>
                        </a:rPr>
                        <a:t>Serine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3531663026"/>
                  </a:ext>
                </a:extLst>
              </a:tr>
              <a:tr h="238760">
                <a:tc>
                  <a:txBody>
                    <a:bodyPr/>
                    <a:lstStyle/>
                    <a:p>
                      <a:pPr>
                        <a:lnSpc>
                          <a:spcPct val="150000"/>
                        </a:lnSpc>
                        <a:spcAft>
                          <a:spcPts val="0"/>
                        </a:spcAft>
                      </a:pPr>
                      <a:r>
                        <a:rPr lang="en-IN" sz="1800" b="1">
                          <a:effectLst/>
                          <a:latin typeface="Arial Rounded MT Bold" panose="020F0704030504030204" pitchFamily="34" charset="0"/>
                        </a:rPr>
                        <a:t>Proline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490027887"/>
                  </a:ext>
                </a:extLst>
              </a:tr>
              <a:tr h="238760">
                <a:tc>
                  <a:txBody>
                    <a:bodyPr/>
                    <a:lstStyle/>
                    <a:p>
                      <a:pPr>
                        <a:lnSpc>
                          <a:spcPct val="150000"/>
                        </a:lnSpc>
                        <a:spcAft>
                          <a:spcPts val="0"/>
                        </a:spcAft>
                      </a:pPr>
                      <a:r>
                        <a:rPr lang="en-IN" sz="1800" b="1">
                          <a:effectLst/>
                          <a:latin typeface="Arial Rounded MT Bold" panose="020F0704030504030204" pitchFamily="34" charset="0"/>
                        </a:rPr>
                        <a:t>Alanine</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a:effectLst/>
                          <a:latin typeface="Arial Rounded MT Bold" panose="020F0704030504030204" pitchFamily="34" charset="0"/>
                        </a:rPr>
                        <a:t> </a:t>
                      </a:r>
                      <a:endParaRPr lang="en-IN" sz="1800" b="1">
                        <a:effectLst/>
                        <a:latin typeface="Arial Rounded MT Bold" panose="020F0704030504030204" pitchFamily="34" charset="0"/>
                        <a:cs typeface="Mangal" panose="02040503050203030202" pitchFamily="18" charset="0"/>
                      </a:endParaRPr>
                    </a:p>
                  </a:txBody>
                  <a:tcPr marL="66820" marR="66820" marT="0" marB="0"/>
                </a:tc>
                <a:tc>
                  <a:txBody>
                    <a:bodyPr/>
                    <a:lstStyle/>
                    <a:p>
                      <a:pPr>
                        <a:lnSpc>
                          <a:spcPct val="150000"/>
                        </a:lnSpc>
                        <a:spcAft>
                          <a:spcPts val="0"/>
                        </a:spcAft>
                      </a:pPr>
                      <a:r>
                        <a:rPr lang="en-IN" sz="1800" b="1" dirty="0">
                          <a:effectLst/>
                          <a:latin typeface="Arial Rounded MT Bold" panose="020F0704030504030204" pitchFamily="34" charset="0"/>
                        </a:rPr>
                        <a:t> </a:t>
                      </a:r>
                      <a:endParaRPr lang="en-IN" sz="1800" b="1" dirty="0">
                        <a:effectLst/>
                        <a:latin typeface="Arial Rounded MT Bold" panose="020F0704030504030204" pitchFamily="34" charset="0"/>
                        <a:cs typeface="Mangal" panose="02040503050203030202" pitchFamily="18" charset="0"/>
                      </a:endParaRPr>
                    </a:p>
                  </a:txBody>
                  <a:tcPr marL="66820" marR="66820" marT="0" marB="0"/>
                </a:tc>
                <a:extLst>
                  <a:ext uri="{0D108BD9-81ED-4DB2-BD59-A6C34878D82A}">
                    <a16:rowId xmlns:a16="http://schemas.microsoft.com/office/drawing/2014/main" val="3595036049"/>
                  </a:ext>
                </a:extLst>
              </a:tr>
            </a:tbl>
          </a:graphicData>
        </a:graphic>
      </p:graphicFrame>
    </p:spTree>
    <p:extLst>
      <p:ext uri="{BB962C8B-B14F-4D97-AF65-F5344CB8AC3E}">
        <p14:creationId xmlns:p14="http://schemas.microsoft.com/office/powerpoint/2010/main" val="1252648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7B6AA479-28A9-4C90-81B8-D9AA99F03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863600"/>
            <a:ext cx="5303520" cy="3460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F7D07C4-9EE3-4A5F-AF75-0F0665259004}"/>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2036562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lated image">
            <a:extLst>
              <a:ext uri="{FF2B5EF4-FFF2-40B4-BE49-F238E27FC236}">
                <a16:creationId xmlns:a16="http://schemas.microsoft.com/office/drawing/2014/main" id="{1991AD58-06CE-493A-8BCD-FA04F84566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3360" y="924560"/>
            <a:ext cx="10007599" cy="56070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1B81191-7AB5-4046-BC28-B360EEC5DD29}"/>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754063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D80A-22B5-4D38-AA35-C41FD410C305}"/>
              </a:ext>
            </a:extLst>
          </p:cNvPr>
          <p:cNvSpPr>
            <a:spLocks noGrp="1"/>
          </p:cNvSpPr>
          <p:nvPr>
            <p:ph type="title"/>
          </p:nvPr>
        </p:nvSpPr>
        <p:spPr>
          <a:xfrm>
            <a:off x="1767840" y="3977640"/>
            <a:ext cx="9601200" cy="1485900"/>
          </a:xfrm>
        </p:spPr>
        <p:txBody>
          <a:bodyPr>
            <a:normAutofit/>
          </a:bodyPr>
          <a:lstStyle/>
          <a:p>
            <a:pPr algn="ctr"/>
            <a:r>
              <a:rPr lang="en-US" sz="6000" dirty="0">
                <a:solidFill>
                  <a:srgbClr val="008000"/>
                </a:solidFill>
                <a:latin typeface="Arial Rounded MT Bold" panose="020F0704030504030204" pitchFamily="34" charset="0"/>
              </a:rPr>
              <a:t>THANKS</a:t>
            </a:r>
            <a:endParaRPr lang="en-IN" sz="6000" dirty="0">
              <a:solidFill>
                <a:srgbClr val="008000"/>
              </a:solidFill>
              <a:latin typeface="Arial Rounded MT Bold" panose="020F0704030504030204" pitchFamily="34" charset="0"/>
            </a:endParaRPr>
          </a:p>
        </p:txBody>
      </p:sp>
      <p:sp>
        <p:nvSpPr>
          <p:cNvPr id="3" name="TextBox 2">
            <a:extLst>
              <a:ext uri="{FF2B5EF4-FFF2-40B4-BE49-F238E27FC236}">
                <a16:creationId xmlns:a16="http://schemas.microsoft.com/office/drawing/2014/main" id="{FBBCCCF6-1C45-4B9B-8613-60466DFD520C}"/>
              </a:ext>
            </a:extLst>
          </p:cNvPr>
          <p:cNvSpPr txBox="1"/>
          <p:nvPr/>
        </p:nvSpPr>
        <p:spPr>
          <a:xfrm>
            <a:off x="1016000" y="91440"/>
            <a:ext cx="7548880" cy="2132315"/>
          </a:xfrm>
          <a:prstGeom prst="rect">
            <a:avLst/>
          </a:prstGeom>
          <a:noFill/>
        </p:spPr>
        <p:txBody>
          <a:bodyPr wrap="square" rtlCol="0">
            <a:spAutoFit/>
          </a:bodyPr>
          <a:lstStyle/>
          <a:p>
            <a:pPr>
              <a:lnSpc>
                <a:spcPct val="200000"/>
              </a:lnSpc>
            </a:pPr>
            <a:r>
              <a:rPr lang="en-US" sz="3600" dirty="0">
                <a:solidFill>
                  <a:srgbClr val="660033"/>
                </a:solidFill>
                <a:latin typeface="Arial Rounded MT Bold" panose="020F0704030504030204" pitchFamily="34" charset="0"/>
              </a:rPr>
              <a:t>Discussion..........</a:t>
            </a:r>
          </a:p>
          <a:p>
            <a:pPr>
              <a:lnSpc>
                <a:spcPct val="200000"/>
              </a:lnSpc>
            </a:pPr>
            <a:r>
              <a:rPr lang="en-US" sz="3600" dirty="0">
                <a:solidFill>
                  <a:srgbClr val="660033"/>
                </a:solidFill>
                <a:latin typeface="Arial Rounded MT Bold" panose="020F0704030504030204" pitchFamily="34" charset="0"/>
              </a:rPr>
              <a:t>Questions, if any?</a:t>
            </a:r>
            <a:endParaRPr lang="en-IN" sz="3600" dirty="0">
              <a:solidFill>
                <a:srgbClr val="660033"/>
              </a:solidFill>
              <a:latin typeface="Arial Rounded MT Bold" panose="020F0704030504030204" pitchFamily="34" charset="0"/>
            </a:endParaRPr>
          </a:p>
        </p:txBody>
      </p:sp>
    </p:spTree>
    <p:extLst>
      <p:ext uri="{BB962C8B-B14F-4D97-AF65-F5344CB8AC3E}">
        <p14:creationId xmlns:p14="http://schemas.microsoft.com/office/powerpoint/2010/main" val="140973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2A8358-F633-40F0-95E5-DC9C3C6E8C6E}"/>
              </a:ext>
            </a:extLst>
          </p:cNvPr>
          <p:cNvSpPr/>
          <p:nvPr/>
        </p:nvSpPr>
        <p:spPr>
          <a:xfrm>
            <a:off x="782320" y="110939"/>
            <a:ext cx="11267440" cy="6161302"/>
          </a:xfrm>
          <a:prstGeom prst="rect">
            <a:avLst/>
          </a:prstGeom>
        </p:spPr>
        <p:txBody>
          <a:bodyPr wrap="square">
            <a:spAutoFit/>
          </a:bodyPr>
          <a:lstStyle/>
          <a:p>
            <a:pPr algn="ctr">
              <a:lnSpc>
                <a:spcPct val="150000"/>
              </a:lnSpc>
              <a:spcAft>
                <a:spcPts val="0"/>
              </a:spcAft>
            </a:pPr>
            <a:r>
              <a:rPr lang="en-IN" sz="32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Basic terminology related to fats and proteins</a:t>
            </a:r>
          </a:p>
          <a:p>
            <a:pPr algn="ctr">
              <a:lnSpc>
                <a:spcPct val="150000"/>
              </a:lnSpc>
              <a:spcAft>
                <a:spcPts val="0"/>
              </a:spcAft>
            </a:pPr>
            <a:endParaRPr lang="en-IN" i="1" dirty="0">
              <a:latin typeface="Arial Rounded MT Bold" panose="020F07040305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Fat</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denotes an ester composed of glycerol (tri-hydric alcohol) and three fatty acids of (triacylglycerol or triglycerides).</a:t>
            </a:r>
          </a:p>
          <a:p>
            <a:pPr marL="342900" lvl="0" indent="-342900" algn="just">
              <a:lnSpc>
                <a:spcPct val="15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Oil  </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usually a mixture of pure fats and is liquid at room temperature.</a:t>
            </a:r>
          </a:p>
          <a:p>
            <a:pPr marL="342900" lvl="0" indent="-342900" algn="just">
              <a:lnSpc>
                <a:spcPct val="15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Waxes</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are simple, non-polar lipids, a long-chain fatty acid, combined with a monohydric alcohol of high molecular weight &amp; solid at RT.</a:t>
            </a:r>
          </a:p>
          <a:p>
            <a:pPr marL="342900" lvl="0" indent="-342900" algn="just">
              <a:lnSpc>
                <a:spcPct val="15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Sterol</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an alcohol of high molecular weight &amp; basic compound used to synthesize vital chemicals such as cholesterol for both plants &amp; animals.</a:t>
            </a:r>
          </a:p>
          <a:p>
            <a:pPr marL="342900" lvl="0" indent="-342900" algn="just">
              <a:lnSpc>
                <a:spcPct val="15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Glycerol</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an alcohol containing three carbons and three hydroxy groups and are main component of a fat.</a:t>
            </a:r>
          </a:p>
        </p:txBody>
      </p:sp>
    </p:spTree>
    <p:extLst>
      <p:ext uri="{BB962C8B-B14F-4D97-AF65-F5344CB8AC3E}">
        <p14:creationId xmlns:p14="http://schemas.microsoft.com/office/powerpoint/2010/main" val="372617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FEEA5D-5401-4E05-89EE-F21A1675102E}"/>
              </a:ext>
            </a:extLst>
          </p:cNvPr>
          <p:cNvSpPr/>
          <p:nvPr/>
        </p:nvSpPr>
        <p:spPr>
          <a:xfrm>
            <a:off x="934720" y="444398"/>
            <a:ext cx="11135360" cy="5884303"/>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Saturated fat </a:t>
            </a:r>
            <a:r>
              <a:rPr lang="en-US" sz="2400" b="1" i="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are</a:t>
            </a:r>
            <a:r>
              <a:rPr lang="en-US" sz="2400" b="1" i="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those fat, contains no fatty acids with double bonds.</a:t>
            </a:r>
          </a:p>
          <a:p>
            <a:pPr marL="342900" lvl="0" indent="-342900" algn="just">
              <a:lnSpc>
                <a:spcPct val="20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Unsaturated fat </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are those comprising from one to three fatty acids, contain one or more double bonds.</a:t>
            </a:r>
          </a:p>
          <a:p>
            <a:pPr marL="342900" lvl="0" indent="-342900" algn="just">
              <a:lnSpc>
                <a:spcPct val="20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Glycolipids</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the compounds in which two of the alcohol groups of the glycerol are esterified by fatty acids &amp; other is linked to a sugar residue. </a:t>
            </a:r>
          </a:p>
          <a:p>
            <a:pPr marL="342900" lvl="0" indent="-342900" algn="just">
              <a:lnSpc>
                <a:spcPct val="20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Galactolipids</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has two galactose residues at the first carbon atom &amp; rumen microbes are able to break down by microbial galactosidases enzymes to produce galactose, fatty acids and glycerol.</a:t>
            </a:r>
          </a:p>
        </p:txBody>
      </p:sp>
      <p:sp>
        <p:nvSpPr>
          <p:cNvPr id="4" name="TextBox 3">
            <a:extLst>
              <a:ext uri="{FF2B5EF4-FFF2-40B4-BE49-F238E27FC236}">
                <a16:creationId xmlns:a16="http://schemas.microsoft.com/office/drawing/2014/main" id="{EB32C4A4-A279-4934-9F3D-39475DF18819}"/>
              </a:ext>
            </a:extLst>
          </p:cNvPr>
          <p:cNvSpPr txBox="1"/>
          <p:nvPr/>
        </p:nvSpPr>
        <p:spPr>
          <a:xfrm>
            <a:off x="10403840" y="101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304824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BAD386B-219A-4F7D-A628-A4F0F575274F}"/>
              </a:ext>
            </a:extLst>
          </p:cNvPr>
          <p:cNvSpPr/>
          <p:nvPr/>
        </p:nvSpPr>
        <p:spPr>
          <a:xfrm>
            <a:off x="822960" y="504599"/>
            <a:ext cx="11236960" cy="6115136"/>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Protein </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a complex organic compound of high molecular weight formed from combinations of amino acids and, other nonprotein components. </a:t>
            </a:r>
          </a:p>
          <a:p>
            <a:pPr marL="342900" lvl="0" indent="-342900" algn="just">
              <a:lnSpc>
                <a:spcPct val="15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Amino acid </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the simplest organic structure of proteins that have the common property of containing a carboxyl group &amp; amino group on the adjacent carbon atom.</a:t>
            </a:r>
          </a:p>
          <a:p>
            <a:pPr marL="342900" lvl="0" indent="-342900" algn="just">
              <a:lnSpc>
                <a:spcPct val="150000"/>
              </a:lnSpc>
              <a:spcAft>
                <a:spcPts val="0"/>
              </a:spcAft>
              <a:buFont typeface="Symbol" panose="05050102010706020507" pitchFamily="18" charset="2"/>
              <a:buChar char=""/>
            </a:pPr>
            <a:r>
              <a:rPr lang="en-US"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Essential/Indispensable amino acid </a:t>
            </a:r>
            <a:r>
              <a:rPr lang="en-US"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are those which can’t be synthesized by the species in question from materials ordinarily available to the cells at a rate commensurate with the needs for the optimum growth and must be present in the diet (e.g., arginine, histidine, isoleucine, leucine, lysine, methionine, phenylalanine, threonine, tryptophan, and valine).</a:t>
            </a:r>
          </a:p>
        </p:txBody>
      </p:sp>
      <p:sp>
        <p:nvSpPr>
          <p:cNvPr id="4" name="TextBox 3">
            <a:extLst>
              <a:ext uri="{FF2B5EF4-FFF2-40B4-BE49-F238E27FC236}">
                <a16:creationId xmlns:a16="http://schemas.microsoft.com/office/drawing/2014/main" id="{D7C33427-9186-4870-8806-BB304D6BDCD3}"/>
              </a:ext>
            </a:extLst>
          </p:cNvPr>
          <p:cNvSpPr txBox="1"/>
          <p:nvPr/>
        </p:nvSpPr>
        <p:spPr>
          <a:xfrm>
            <a:off x="10403840" y="101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65374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30D738-7B43-4F78-BFD6-AB020D90DA8D}"/>
              </a:ext>
            </a:extLst>
          </p:cNvPr>
          <p:cNvSpPr/>
          <p:nvPr/>
        </p:nvSpPr>
        <p:spPr>
          <a:xfrm>
            <a:off x="843280" y="490952"/>
            <a:ext cx="11104880" cy="5561138"/>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Nonessential/Dispensable amino acid</a:t>
            </a: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are found in common proteins however, it may be partly or completely synthesized by the animal tissues (e.g., alanine, aspartic acid, citrulline, cystine, glutamic acid, glycine, hydroxyproline, proline, serine, and tyrosine).</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Crude protein</a:t>
            </a: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the total amount of protein present in the feed/diet of animals, includes both true protein as well as NPN compounds.</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Nonprotein nitrogen</a:t>
            </a: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a group of nitrogen containing compounds that are not true proteins (e.g., amides, amines, glycosides etc.).</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True protein</a:t>
            </a: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a precipitable protein rather than nonprotein compounds.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C1312D18-0B77-4168-B82A-EE36E6AA6F6D}"/>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36410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24B1B1-822F-4288-9037-B4758A700B72}"/>
              </a:ext>
            </a:extLst>
          </p:cNvPr>
          <p:cNvSpPr/>
          <p:nvPr/>
        </p:nvSpPr>
        <p:spPr>
          <a:xfrm>
            <a:off x="1036320" y="604076"/>
            <a:ext cx="10678160" cy="4591642"/>
          </a:xfrm>
          <a:prstGeom prst="rect">
            <a:avLst/>
          </a:prstGeom>
        </p:spPr>
        <p:txBody>
          <a:bodyPr wrap="square">
            <a:spAutoFit/>
          </a:bodyPr>
          <a:lstStyle/>
          <a:p>
            <a:pPr algn="ctr">
              <a:lnSpc>
                <a:spcPct val="150000"/>
              </a:lnSpc>
              <a:spcAft>
                <a:spcPts val="0"/>
              </a:spcAft>
            </a:pPr>
            <a:r>
              <a:rPr lang="en-IN" sz="28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Classification of fat</a:t>
            </a:r>
          </a:p>
          <a:p>
            <a:pPr algn="ctr">
              <a:lnSpc>
                <a:spcPct val="150000"/>
              </a:lnSpc>
              <a:spcAft>
                <a:spcPts val="0"/>
              </a:spcAft>
            </a:pPr>
            <a:endParaRPr lang="en-IN" sz="28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endParaRPr>
          </a:p>
          <a:p>
            <a:pPr algn="ctr">
              <a:lnSpc>
                <a:spcPct val="150000"/>
              </a:lnSpc>
              <a:spcAft>
                <a:spcPts val="0"/>
              </a:spcAft>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Based on the numbers of carbon atoms and degree of unsaturation</a:t>
            </a:r>
          </a:p>
          <a:p>
            <a:pPr lvl="0">
              <a:lnSpc>
                <a:spcPct val="150000"/>
              </a:lnSpc>
              <a:spcAft>
                <a:spcPts val="0"/>
              </a:spcAft>
            </a:pPr>
            <a:endPar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endParaRPr>
          </a:p>
          <a:p>
            <a:pPr marL="342900" lvl="0" indent="-342900">
              <a:lnSpc>
                <a:spcPct val="200000"/>
              </a:lnSpc>
              <a:spcAft>
                <a:spcPts val="0"/>
              </a:spcAft>
              <a:buFont typeface="Wingdings" panose="05000000000000000000" pitchFamily="2" charset="2"/>
              <a:buChar char="Ø"/>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Saturated fatty acid, having no double bonds. </a:t>
            </a:r>
          </a:p>
          <a:p>
            <a:pPr marL="342900" lvl="0" indent="-342900">
              <a:lnSpc>
                <a:spcPct val="200000"/>
              </a:lnSpc>
              <a:spcAft>
                <a:spcPts val="0"/>
              </a:spcAft>
              <a:buFont typeface="Wingdings" panose="05000000000000000000" pitchFamily="2" charset="2"/>
              <a:buChar char="Ø"/>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Unsaturated fatty acid, has one or more double bonds. </a:t>
            </a:r>
          </a:p>
          <a:p>
            <a:pPr marL="342900" lvl="0" indent="-342900">
              <a:lnSpc>
                <a:spcPct val="200000"/>
              </a:lnSpc>
              <a:spcAft>
                <a:spcPts val="0"/>
              </a:spcAft>
              <a:buFont typeface="Wingdings" panose="05000000000000000000" pitchFamily="2" charset="2"/>
              <a:buChar char="Ø"/>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Polyunsaturated fatty acids, has two or more double bonds.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04731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266193-CA78-4412-B63C-E7D66278C77C}"/>
              </a:ext>
            </a:extLst>
          </p:cNvPr>
          <p:cNvSpPr/>
          <p:nvPr/>
        </p:nvSpPr>
        <p:spPr>
          <a:xfrm>
            <a:off x="955040" y="95796"/>
            <a:ext cx="10749280" cy="1384995"/>
          </a:xfrm>
          <a:prstGeom prst="rect">
            <a:avLst/>
          </a:prstGeom>
        </p:spPr>
        <p:txBody>
          <a:bodyPr wrap="square">
            <a:spAutoFit/>
          </a:bodyPr>
          <a:lstStyle/>
          <a:p>
            <a:pPr algn="ctr">
              <a:lnSpc>
                <a:spcPct val="150000"/>
              </a:lnSpc>
              <a:spcAft>
                <a:spcPts val="0"/>
              </a:spcAft>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Based on proximate analysis of foods as ether extract fraction</a:t>
            </a:r>
          </a:p>
          <a:p>
            <a:endParaRPr lang="en-IN" sz="2400" b="1" dirty="0">
              <a:solidFill>
                <a:srgbClr val="002060"/>
              </a:solidFill>
              <a:latin typeface="Arial Rounded MT Bold" panose="020F0704030504030204" pitchFamily="34" charset="0"/>
              <a:ea typeface="Calibri" panose="020F0502020204030204" pitchFamily="34" charset="0"/>
            </a:endParaRPr>
          </a:p>
          <a:p>
            <a:r>
              <a:rPr lang="en-IN" sz="2400" b="1" dirty="0">
                <a:solidFill>
                  <a:srgbClr val="660033"/>
                </a:solidFill>
                <a:latin typeface="Arial Rounded MT Bold" panose="020F0704030504030204" pitchFamily="34" charset="0"/>
                <a:ea typeface="Calibri" panose="020F0502020204030204" pitchFamily="34" charset="0"/>
              </a:rPr>
              <a:t>1. Glycerol-based 	</a:t>
            </a:r>
            <a:endParaRPr lang="en-IN" sz="2400" b="1" dirty="0">
              <a:solidFill>
                <a:srgbClr val="660033"/>
              </a:solidFill>
              <a:latin typeface="Arial Rounded MT Bold" panose="020F0704030504030204" pitchFamily="34" charset="0"/>
            </a:endParaRPr>
          </a:p>
        </p:txBody>
      </p:sp>
      <p:graphicFrame>
        <p:nvGraphicFramePr>
          <p:cNvPr id="6" name="Table 5">
            <a:extLst>
              <a:ext uri="{FF2B5EF4-FFF2-40B4-BE49-F238E27FC236}">
                <a16:creationId xmlns:a16="http://schemas.microsoft.com/office/drawing/2014/main" id="{EBD7E970-C270-4C2C-BA38-483468917F4C}"/>
              </a:ext>
            </a:extLst>
          </p:cNvPr>
          <p:cNvGraphicFramePr>
            <a:graphicFrameLocks noGrp="1"/>
          </p:cNvGraphicFramePr>
          <p:nvPr>
            <p:extLst>
              <p:ext uri="{D42A27DB-BD31-4B8C-83A1-F6EECF244321}">
                <p14:modId xmlns:p14="http://schemas.microsoft.com/office/powerpoint/2010/main" val="3302670959"/>
              </p:ext>
            </p:extLst>
          </p:nvPr>
        </p:nvGraphicFramePr>
        <p:xfrm>
          <a:off x="1341755" y="1490951"/>
          <a:ext cx="10036810" cy="1538765"/>
        </p:xfrm>
        <a:graphic>
          <a:graphicData uri="http://schemas.openxmlformats.org/drawingml/2006/table">
            <a:tbl>
              <a:tblPr firstRow="1" firstCol="1" bandRow="1">
                <a:tableStyleId>{93296810-A885-4BE3-A3E7-6D5BEEA58F35}</a:tableStyleId>
              </a:tblPr>
              <a:tblGrid>
                <a:gridCol w="2307426">
                  <a:extLst>
                    <a:ext uri="{9D8B030D-6E8A-4147-A177-3AD203B41FA5}">
                      <a16:colId xmlns:a16="http://schemas.microsoft.com/office/drawing/2014/main" val="124183078"/>
                    </a:ext>
                  </a:extLst>
                </a:gridCol>
                <a:gridCol w="4015715">
                  <a:extLst>
                    <a:ext uri="{9D8B030D-6E8A-4147-A177-3AD203B41FA5}">
                      <a16:colId xmlns:a16="http://schemas.microsoft.com/office/drawing/2014/main" val="1887807870"/>
                    </a:ext>
                  </a:extLst>
                </a:gridCol>
                <a:gridCol w="3713669">
                  <a:extLst>
                    <a:ext uri="{9D8B030D-6E8A-4147-A177-3AD203B41FA5}">
                      <a16:colId xmlns:a16="http://schemas.microsoft.com/office/drawing/2014/main" val="2127347168"/>
                    </a:ext>
                  </a:extLst>
                </a:gridCol>
              </a:tblGrid>
              <a:tr h="377679">
                <a:tc>
                  <a:txBody>
                    <a:bodyPr/>
                    <a:lstStyle/>
                    <a:p>
                      <a:pPr algn="just">
                        <a:lnSpc>
                          <a:spcPct val="150000"/>
                        </a:lnSpc>
                        <a:spcAft>
                          <a:spcPts val="0"/>
                        </a:spcAft>
                      </a:pPr>
                      <a:r>
                        <a:rPr lang="en-IN" sz="2400" b="1" i="1">
                          <a:solidFill>
                            <a:srgbClr val="002060"/>
                          </a:solidFill>
                          <a:effectLst/>
                          <a:latin typeface="Arial Rounded MT Bold" panose="020F0704030504030204" pitchFamily="34" charset="0"/>
                        </a:rPr>
                        <a:t>Simple</a:t>
                      </a:r>
                      <a:endParaRPr lang="en-IN" sz="2400" b="1" i="1">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400" b="1" i="1" dirty="0">
                          <a:solidFill>
                            <a:srgbClr val="002060"/>
                          </a:solidFill>
                          <a:effectLst/>
                          <a:latin typeface="Arial Rounded MT Bold" panose="020F0704030504030204" pitchFamily="34" charset="0"/>
                        </a:rPr>
                        <a:t>Compound</a:t>
                      </a:r>
                      <a:endParaRPr lang="en-IN" sz="2400" b="1" i="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400" b="1">
                          <a:solidFill>
                            <a:srgbClr val="002060"/>
                          </a:solidFill>
                          <a:effectLst/>
                          <a:latin typeface="Arial Rounded MT Bold" panose="020F0704030504030204" pitchFamily="34" charset="0"/>
                        </a:rPr>
                        <a:t> </a:t>
                      </a:r>
                      <a:endParaRPr lang="en-IN" sz="2400" b="1">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806227441"/>
                  </a:ext>
                </a:extLst>
              </a:tr>
              <a:tr h="501810">
                <a:tc>
                  <a:txBody>
                    <a:bodyPr/>
                    <a:lstStyle/>
                    <a:p>
                      <a:pPr algn="just">
                        <a:lnSpc>
                          <a:spcPct val="150000"/>
                        </a:lnSpc>
                        <a:spcAft>
                          <a:spcPts val="0"/>
                        </a:spcAft>
                      </a:pPr>
                      <a:r>
                        <a:rPr lang="en-IN" sz="2400" b="1">
                          <a:solidFill>
                            <a:srgbClr val="002060"/>
                          </a:solidFill>
                          <a:effectLst/>
                          <a:latin typeface="Arial Rounded MT Bold" panose="020F0704030504030204" pitchFamily="34" charset="0"/>
                        </a:rPr>
                        <a:t>Fat</a:t>
                      </a:r>
                      <a:endParaRPr lang="en-IN" sz="2400" b="1">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400" b="1" dirty="0">
                          <a:solidFill>
                            <a:srgbClr val="002060"/>
                          </a:solidFill>
                          <a:effectLst/>
                          <a:latin typeface="Arial Rounded MT Bold" panose="020F0704030504030204" pitchFamily="34" charset="0"/>
                        </a:rPr>
                        <a:t>Glycolipids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400" b="1">
                          <a:solidFill>
                            <a:srgbClr val="002060"/>
                          </a:solidFill>
                          <a:effectLst/>
                          <a:latin typeface="Arial Rounded MT Bold" panose="020F0704030504030204" pitchFamily="34" charset="0"/>
                        </a:rPr>
                        <a:t>Phosphoglycerides</a:t>
                      </a:r>
                      <a:endParaRPr lang="en-IN" sz="2400" b="1">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36211410"/>
                  </a:ext>
                </a:extLst>
              </a:tr>
              <a:tr h="558800">
                <a:tc>
                  <a:txBody>
                    <a:bodyPr/>
                    <a:lstStyle/>
                    <a:p>
                      <a:pPr algn="just">
                        <a:lnSpc>
                          <a:spcPct val="150000"/>
                        </a:lnSpc>
                        <a:spcAft>
                          <a:spcPts val="0"/>
                        </a:spcAft>
                      </a:pPr>
                      <a:r>
                        <a:rPr lang="en-IN" sz="2400" b="1">
                          <a:solidFill>
                            <a:srgbClr val="002060"/>
                          </a:solidFill>
                          <a:effectLst/>
                          <a:latin typeface="Arial Rounded MT Bold" panose="020F0704030504030204" pitchFamily="34" charset="0"/>
                        </a:rPr>
                        <a:t> </a:t>
                      </a:r>
                      <a:endParaRPr lang="en-IN" sz="2400" b="1">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400" b="1">
                          <a:solidFill>
                            <a:srgbClr val="002060"/>
                          </a:solidFill>
                          <a:effectLst/>
                          <a:latin typeface="Arial Rounded MT Bold" panose="020F0704030504030204" pitchFamily="34" charset="0"/>
                        </a:rPr>
                        <a:t>Glucolipids &amp; Galactolipid</a:t>
                      </a:r>
                      <a:endParaRPr lang="en-IN" sz="2400" b="1">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50000"/>
                        </a:lnSpc>
                        <a:spcAft>
                          <a:spcPts val="0"/>
                        </a:spcAft>
                      </a:pPr>
                      <a:r>
                        <a:rPr lang="en-IN" sz="2400" b="1" dirty="0" err="1">
                          <a:solidFill>
                            <a:srgbClr val="002060"/>
                          </a:solidFill>
                          <a:effectLst/>
                          <a:latin typeface="Arial Rounded MT Bold" panose="020F0704030504030204" pitchFamily="34" charset="0"/>
                        </a:rPr>
                        <a:t>Lecithins</a:t>
                      </a:r>
                      <a:r>
                        <a:rPr lang="en-IN" sz="2400" b="1" dirty="0">
                          <a:solidFill>
                            <a:srgbClr val="002060"/>
                          </a:solidFill>
                          <a:effectLst/>
                          <a:latin typeface="Arial Rounded MT Bold" panose="020F0704030504030204" pitchFamily="34" charset="0"/>
                        </a:rPr>
                        <a:t> &amp; Cephalins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84444505"/>
                  </a:ext>
                </a:extLst>
              </a:tr>
            </a:tbl>
          </a:graphicData>
        </a:graphic>
      </p:graphicFrame>
      <p:sp>
        <p:nvSpPr>
          <p:cNvPr id="7" name="Rectangle 6">
            <a:extLst>
              <a:ext uri="{FF2B5EF4-FFF2-40B4-BE49-F238E27FC236}">
                <a16:creationId xmlns:a16="http://schemas.microsoft.com/office/drawing/2014/main" id="{A2AF7ADB-AA88-4841-8306-36AACE66CF67}"/>
              </a:ext>
            </a:extLst>
          </p:cNvPr>
          <p:cNvSpPr/>
          <p:nvPr/>
        </p:nvSpPr>
        <p:spPr>
          <a:xfrm>
            <a:off x="985520" y="3033657"/>
            <a:ext cx="7366000" cy="3899144"/>
          </a:xfrm>
          <a:prstGeom prst="rect">
            <a:avLst/>
          </a:prstGeom>
        </p:spPr>
        <p:txBody>
          <a:bodyPr wrap="square">
            <a:spAutoFit/>
          </a:bodyPr>
          <a:lstStyle/>
          <a:p>
            <a:pPr algn="just">
              <a:lnSpc>
                <a:spcPct val="15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2. Non-glycerol-based</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Sphingomyelins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Cerebrosides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Waxes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Steroids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Terpenes </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Eicosanoids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8" name="TextBox 7">
            <a:extLst>
              <a:ext uri="{FF2B5EF4-FFF2-40B4-BE49-F238E27FC236}">
                <a16:creationId xmlns:a16="http://schemas.microsoft.com/office/drawing/2014/main" id="{62F11ACF-8213-4407-87D1-C59F4F0AC8D8}"/>
              </a:ext>
            </a:extLst>
          </p:cNvPr>
          <p:cNvSpPr txBox="1"/>
          <p:nvPr/>
        </p:nvSpPr>
        <p:spPr>
          <a:xfrm>
            <a:off x="10403840" y="-4064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216432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257135-0997-4FA7-B605-4EE2F980827D}"/>
              </a:ext>
            </a:extLst>
          </p:cNvPr>
          <p:cNvSpPr txBox="1"/>
          <p:nvPr/>
        </p:nvSpPr>
        <p:spPr>
          <a:xfrm>
            <a:off x="10403840" y="-4064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pic>
        <p:nvPicPr>
          <p:cNvPr id="5" name="Picture 4">
            <a:extLst>
              <a:ext uri="{FF2B5EF4-FFF2-40B4-BE49-F238E27FC236}">
                <a16:creationId xmlns:a16="http://schemas.microsoft.com/office/drawing/2014/main" id="{EBEA1EE3-1AF5-4C6D-95CA-FD24CB4CAC0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5680" y="477520"/>
            <a:ext cx="10495280" cy="6228079"/>
          </a:xfrm>
          <a:prstGeom prst="rect">
            <a:avLst/>
          </a:prstGeom>
          <a:noFill/>
          <a:ln>
            <a:noFill/>
          </a:ln>
        </p:spPr>
      </p:pic>
    </p:spTree>
    <p:extLst>
      <p:ext uri="{BB962C8B-B14F-4D97-AF65-F5344CB8AC3E}">
        <p14:creationId xmlns:p14="http://schemas.microsoft.com/office/powerpoint/2010/main" val="186936991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227</TotalTime>
  <Words>1575</Words>
  <Application>Microsoft Office PowerPoint</Application>
  <PresentationFormat>Widescreen</PresentationFormat>
  <Paragraphs>231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 Rounded MT Bold</vt:lpstr>
      <vt:lpstr>Courier New</vt:lpstr>
      <vt:lpstr>Franklin Gothic Book</vt:lpstr>
      <vt:lpstr>Symbol</vt:lpstr>
      <vt:lpstr>Times New Roman</vt:lpstr>
      <vt:lpstr>Wingdings</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kaushalendra kumar</dc:creator>
  <cp:lastModifiedBy>kaushalendra kumar</cp:lastModifiedBy>
  <cp:revision>32</cp:revision>
  <dcterms:created xsi:type="dcterms:W3CDTF">2020-04-20T02:53:31Z</dcterms:created>
  <dcterms:modified xsi:type="dcterms:W3CDTF">2020-04-25T05:04:26Z</dcterms:modified>
</cp:coreProperties>
</file>