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sldIdLst>
    <p:sldId id="257" r:id="rId2"/>
    <p:sldId id="259" r:id="rId3"/>
    <p:sldId id="328" r:id="rId4"/>
    <p:sldId id="329" r:id="rId5"/>
    <p:sldId id="333" r:id="rId6"/>
    <p:sldId id="330" r:id="rId7"/>
    <p:sldId id="331" r:id="rId8"/>
    <p:sldId id="332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2" r:id="rId17"/>
    <p:sldId id="341" r:id="rId18"/>
    <p:sldId id="344" r:id="rId19"/>
    <p:sldId id="28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/>
</inkml:ink>
</file>

<file path=ppt/ink/ink2.xml><?xml version="1.0" encoding="utf-8"?>
<inkml:ink xmlns:inkml="http://www.w3.org/2003/InkML">
  <inkml:definitions/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FD84011-31D8-4F2F-A103-608A4130913D}" type="datetimeFigureOut">
              <a:rPr lang="en-IN" smtClean="0"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7F063D4-8ED2-4925-A5B3-FA41F99B96B4}" type="slidenum">
              <a:rPr lang="en-IN" smtClean="0"/>
              <a:t>‹#›</a:t>
            </a:fld>
            <a:endParaRPr lang="en-IN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38111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4011-31D8-4F2F-A103-608A4130913D}" type="datetimeFigureOut">
              <a:rPr lang="en-IN" smtClean="0"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63D4-8ED2-4925-A5B3-FA41F99B96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944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4011-31D8-4F2F-A103-608A4130913D}" type="datetimeFigureOut">
              <a:rPr lang="en-IN" smtClean="0"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63D4-8ED2-4925-A5B3-FA41F99B96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657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4011-31D8-4F2F-A103-608A4130913D}" type="datetimeFigureOut">
              <a:rPr lang="en-IN" smtClean="0"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63D4-8ED2-4925-A5B3-FA41F99B96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486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D84011-31D8-4F2F-A103-608A4130913D}" type="datetimeFigureOut">
              <a:rPr lang="en-IN" smtClean="0"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F063D4-8ED2-4925-A5B3-FA41F99B96B4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914671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4011-31D8-4F2F-A103-608A4130913D}" type="datetimeFigureOut">
              <a:rPr lang="en-IN" smtClean="0"/>
              <a:t>04-02-2022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63D4-8ED2-4925-A5B3-FA41F99B96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46087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4011-31D8-4F2F-A103-608A4130913D}" type="datetimeFigureOut">
              <a:rPr lang="en-IN" smtClean="0"/>
              <a:t>04-02-2022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63D4-8ED2-4925-A5B3-FA41F99B96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00012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4011-31D8-4F2F-A103-608A4130913D}" type="datetimeFigureOut">
              <a:rPr lang="en-IN" smtClean="0"/>
              <a:t>04-02-2022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63D4-8ED2-4925-A5B3-FA41F99B96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24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4011-31D8-4F2F-A103-608A4130913D}" type="datetimeFigureOut">
              <a:rPr lang="en-IN" smtClean="0"/>
              <a:t>04-02-2022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063D4-8ED2-4925-A5B3-FA41F99B96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3955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D84011-31D8-4F2F-A103-608A4130913D}" type="datetimeFigureOut">
              <a:rPr lang="en-IN" smtClean="0"/>
              <a:t>04-02-2022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F063D4-8ED2-4925-A5B3-FA41F99B96B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16369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D84011-31D8-4F2F-A103-608A4130913D}" type="datetimeFigureOut">
              <a:rPr lang="en-IN" smtClean="0"/>
              <a:t>04-02-2022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F063D4-8ED2-4925-A5B3-FA41F99B96B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05566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FD84011-31D8-4F2F-A103-608A4130913D}" type="datetimeFigureOut">
              <a:rPr lang="en-IN" smtClean="0"/>
              <a:t>04-02-2022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7F063D4-8ED2-4925-A5B3-FA41F99B96B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980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2.xml"/><Relationship Id="rId5" Type="http://schemas.openxmlformats.org/officeDocument/2006/relationships/image" Target="../media/image5.png"/><Relationship Id="rId4" Type="http://schemas.openxmlformats.org/officeDocument/2006/relationships/customXml" Target="../ink/ink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740ED9-3B6D-4BC7-BFAF-8C628DD699A0}"/>
              </a:ext>
            </a:extLst>
          </p:cNvPr>
          <p:cNvSpPr txBox="1"/>
          <p:nvPr/>
        </p:nvSpPr>
        <p:spPr>
          <a:xfrm>
            <a:off x="2352040" y="4274264"/>
            <a:ext cx="838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Dr.</a:t>
            </a:r>
            <a:r>
              <a:rPr lang="en-IN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IN" sz="2400" b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Kaushalendra</a:t>
            </a:r>
            <a:r>
              <a:rPr lang="en-IN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 Kumar</a:t>
            </a:r>
          </a:p>
          <a:p>
            <a:pPr algn="ctr"/>
            <a:r>
              <a:rPr lang="en-IN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Assistant Professor (Animal Nutrition), </a:t>
            </a:r>
          </a:p>
          <a:p>
            <a:pPr algn="ctr"/>
            <a:r>
              <a:rPr lang="en-IN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Bihar Veterinary College, BASU, Patna, India</a:t>
            </a:r>
          </a:p>
          <a:p>
            <a:pPr algn="ctr"/>
            <a:r>
              <a:rPr lang="en-IN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E-mail: drkaushalbvc@gmail.com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F8C75B-B2C6-418C-AC0D-CD996F065466}"/>
              </a:ext>
            </a:extLst>
          </p:cNvPr>
          <p:cNvSpPr/>
          <p:nvPr/>
        </p:nvSpPr>
        <p:spPr>
          <a:xfrm>
            <a:off x="822960" y="952520"/>
            <a:ext cx="11236960" cy="1474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3200" b="1" dirty="0">
                <a:solidFill>
                  <a:srgbClr val="C0000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DIGESTION &amp; METABOLISM OF FAT IN</a:t>
            </a:r>
            <a:r>
              <a:rPr lang="en-IN" sz="3200" b="1" dirty="0">
                <a:solidFill>
                  <a:srgbClr val="C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RUMINANTS  AND NON-RUMINANTS</a:t>
            </a:r>
            <a:endParaRPr lang="en-IN" sz="3200" b="1" dirty="0">
              <a:solidFill>
                <a:srgbClr val="C00000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324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AE9266D-83EE-468B-82E3-EFF947815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614680"/>
            <a:ext cx="9987280" cy="55372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 Rounded MT Bold" panose="020F0704030504030204" pitchFamily="34" charset="0"/>
              </a:rPr>
              <a:t>Metabolism of fat in different species of animals</a:t>
            </a:r>
            <a:endParaRPr lang="en-IN" sz="28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9E40C3-D9DC-4D2D-B2FC-279713F2689B}"/>
              </a:ext>
            </a:extLst>
          </p:cNvPr>
          <p:cNvSpPr/>
          <p:nvPr/>
        </p:nvSpPr>
        <p:spPr>
          <a:xfrm>
            <a:off x="762000" y="1643856"/>
            <a:ext cx="11267440" cy="2929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After absorption, either enter oxidative pathways for energy production, or transported to the adipose tissues &amp; incorporated into the body fats.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The complete oxidation of fat yields about </a:t>
            </a:r>
            <a:r>
              <a:rPr lang="en-US" sz="24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2.25 times </a:t>
            </a:r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more energy than carbohydrates. </a:t>
            </a:r>
          </a:p>
        </p:txBody>
      </p:sp>
    </p:spTree>
    <p:extLst>
      <p:ext uri="{BB962C8B-B14F-4D97-AF65-F5344CB8AC3E}">
        <p14:creationId xmlns:p14="http://schemas.microsoft.com/office/powerpoint/2010/main" val="3461592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70D6A-C763-4DC6-B4F3-3FA2A35FC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180" y="311778"/>
            <a:ext cx="10759440" cy="45212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Oxidation of FA to Acetyl CoA &amp; β-Oxidation of palmitic acid </a:t>
            </a:r>
            <a:endParaRPr lang="en-IN" sz="2800" b="1" dirty="0">
              <a:solidFill>
                <a:srgbClr val="0000F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053" name="Picture 27">
            <a:extLst>
              <a:ext uri="{FF2B5EF4-FFF2-40B4-BE49-F238E27FC236}">
                <a16:creationId xmlns:a16="http://schemas.microsoft.com/office/drawing/2014/main" id="{C4EF5F22-FB38-46B7-8C3D-663FFAF0C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967" y="1116647"/>
            <a:ext cx="4500880" cy="539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>
            <a:extLst>
              <a:ext uri="{FF2B5EF4-FFF2-40B4-BE49-F238E27FC236}">
                <a16:creationId xmlns:a16="http://schemas.microsoft.com/office/drawing/2014/main" id="{AAA0B8B1-275B-43AE-9414-12300CBAF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1114106"/>
            <a:ext cx="4532629" cy="539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Ink 21">
            <a:extLst>
              <a:ext uri="{FF2B5EF4-FFF2-40B4-BE49-F238E27FC236}">
                <a16:creationId xmlns:a16="http://schemas.microsoft.com/office/drawing/2014/main" id="{1E4CC05F-7A6B-4B38-8C22-B57C39803243}"/>
              </a:ext>
            </a:extLst>
          </p:cNvPr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235450" y="3463925"/>
            <a:ext cx="19050" cy="19050"/>
          </a:xfrm>
          <a:prstGeom prst="rect">
            <a:avLst/>
          </a:prstGeom>
          <a:noFill/>
          <a:ln w="18000" cap="rnd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52" name="Ink 24">
                <a:extLst>
                  <a:ext uri="{FF2B5EF4-FFF2-40B4-BE49-F238E27FC236}">
                    <a16:creationId xmlns:a16="http://schemas.microsoft.com/office/drawing/2014/main" id="{4F5F40BC-CDEA-4F8D-B02B-F16DD75C3CE3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98938" y="3444875"/>
              <a:ext cx="19050" cy="19050"/>
            </p14:xfrm>
          </p:contentPart>
        </mc:Choice>
        <mc:Fallback xmlns="">
          <p:pic>
            <p:nvPicPr>
              <p:cNvPr id="2052" name="Ink 24">
                <a:extLst>
                  <a:ext uri="{FF2B5EF4-FFF2-40B4-BE49-F238E27FC236}">
                    <a16:creationId xmlns:a16="http://schemas.microsoft.com/office/drawing/2014/main" id="{4F5F40BC-CDEA-4F8D-B02B-F16DD75C3CE3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51" name="Ink 26">
                <a:extLst>
                  <a:ext uri="{FF2B5EF4-FFF2-40B4-BE49-F238E27FC236}">
                    <a16:creationId xmlns:a16="http://schemas.microsoft.com/office/drawing/2014/main" id="{FADFC3FB-1C19-4527-B8E3-C1905CCA9FCC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46850" y="3908425"/>
              <a:ext cx="19050" cy="19050"/>
            </p14:xfrm>
          </p:contentPart>
        </mc:Choice>
        <mc:Fallback xmlns="">
          <p:pic>
            <p:nvPicPr>
              <p:cNvPr id="2051" name="Ink 26">
                <a:extLst>
                  <a:ext uri="{FF2B5EF4-FFF2-40B4-BE49-F238E27FC236}">
                    <a16:creationId xmlns:a16="http://schemas.microsoft.com/office/drawing/2014/main" id="{FADFC3FB-1C19-4527-B8E3-C1905CCA9FCC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953FC4D-EC03-4525-A98D-F2E05BE2ABD5}"/>
              </a:ext>
            </a:extLst>
          </p:cNvPr>
          <p:cNvSpPr txBox="1"/>
          <p:nvPr/>
        </p:nvSpPr>
        <p:spPr>
          <a:xfrm>
            <a:off x="10805161" y="40582"/>
            <a:ext cx="138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0033"/>
                </a:solidFill>
                <a:latin typeface="Arial Rounded MT Bold" panose="020F0704030504030204" pitchFamily="34" charset="0"/>
              </a:rPr>
              <a:t>Cont......</a:t>
            </a:r>
            <a:endParaRPr lang="en-IN" dirty="0">
              <a:solidFill>
                <a:srgbClr val="660033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767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D7F3-3569-4CDB-86DB-7853D2CE5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1980" y="142240"/>
            <a:ext cx="5908040" cy="609600"/>
          </a:xfrm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Overview of fat metabolism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344F2C-33D8-4282-BDE2-824863234BA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680" y="751840"/>
            <a:ext cx="6492240" cy="59639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C6DFC1-0404-4923-A446-D86369305C66}"/>
              </a:ext>
            </a:extLst>
          </p:cNvPr>
          <p:cNvSpPr txBox="1"/>
          <p:nvPr/>
        </p:nvSpPr>
        <p:spPr>
          <a:xfrm>
            <a:off x="10805161" y="40582"/>
            <a:ext cx="138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0033"/>
                </a:solidFill>
                <a:latin typeface="Arial Rounded MT Bold" panose="020F0704030504030204" pitchFamily="34" charset="0"/>
              </a:rPr>
              <a:t>Cont......</a:t>
            </a:r>
            <a:endParaRPr lang="en-IN" dirty="0">
              <a:solidFill>
                <a:srgbClr val="660033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044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5E6A5-9A44-41D2-9FC7-92C837C7E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880" y="187960"/>
            <a:ext cx="10353040" cy="543560"/>
          </a:xfrm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Net yield of energy on oxidation of tripalmitin and starch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7120DD-015A-4476-A617-C6BD41131C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895049"/>
              </p:ext>
            </p:extLst>
          </p:nvPr>
        </p:nvGraphicFramePr>
        <p:xfrm>
          <a:off x="1198880" y="906678"/>
          <a:ext cx="10353040" cy="545348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389937">
                  <a:extLst>
                    <a:ext uri="{9D8B030D-6E8A-4147-A177-3AD203B41FA5}">
                      <a16:colId xmlns:a16="http://schemas.microsoft.com/office/drawing/2014/main" val="527357578"/>
                    </a:ext>
                  </a:extLst>
                </a:gridCol>
                <a:gridCol w="4231471">
                  <a:extLst>
                    <a:ext uri="{9D8B030D-6E8A-4147-A177-3AD203B41FA5}">
                      <a16:colId xmlns:a16="http://schemas.microsoft.com/office/drawing/2014/main" val="1206033215"/>
                    </a:ext>
                  </a:extLst>
                </a:gridCol>
                <a:gridCol w="1731632">
                  <a:extLst>
                    <a:ext uri="{9D8B030D-6E8A-4147-A177-3AD203B41FA5}">
                      <a16:colId xmlns:a16="http://schemas.microsoft.com/office/drawing/2014/main" val="1586793374"/>
                    </a:ext>
                  </a:extLst>
                </a:gridCol>
              </a:tblGrid>
              <a:tr h="537426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 1. Tripalmitin (806 g/mole)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078063"/>
                  </a:ext>
                </a:extLst>
              </a:tr>
              <a:tr h="1154074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C</a:t>
                      </a:r>
                      <a:r>
                        <a:rPr lang="en-IN" sz="2400" b="1" baseline="-25000" dirty="0">
                          <a:effectLst/>
                          <a:latin typeface="Arial Rounded MT Bold" panose="020F0704030504030204" pitchFamily="34" charset="0"/>
                        </a:rPr>
                        <a:t>51</a:t>
                      </a: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H</a:t>
                      </a:r>
                      <a:r>
                        <a:rPr lang="en-IN" sz="2400" b="1" baseline="-25000" dirty="0">
                          <a:effectLst/>
                          <a:latin typeface="Arial Rounded MT Bold" panose="020F0704030504030204" pitchFamily="34" charset="0"/>
                        </a:rPr>
                        <a:t>98</a:t>
                      </a: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O</a:t>
                      </a:r>
                      <a:r>
                        <a:rPr lang="en-IN" sz="2400" b="1" baseline="-25000" dirty="0">
                          <a:effectLst/>
                          <a:latin typeface="Arial Rounded MT Bold" panose="020F0704030504030204" pitchFamily="34" charset="0"/>
                        </a:rPr>
                        <a:t>6</a:t>
                      </a: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 (+3 H</a:t>
                      </a:r>
                      <a:r>
                        <a:rPr lang="en-IN" sz="2400" b="1" baseline="-25000" dirty="0">
                          <a:effectLst/>
                          <a:latin typeface="Arial Rounded MT Bold" panose="020F0704030504030204" pitchFamily="34" charset="0"/>
                        </a:rPr>
                        <a:t>2</a:t>
                      </a: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O) + 72.5 O</a:t>
                      </a:r>
                      <a:r>
                        <a:rPr lang="en-IN" sz="2400" b="1" baseline="-25000" dirty="0">
                          <a:effectLst/>
                          <a:latin typeface="Arial Rounded MT Bold" panose="020F0704030504030204" pitchFamily="34" charset="0"/>
                        </a:rPr>
                        <a:t>2</a:t>
                      </a: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 = 51 CO</a:t>
                      </a:r>
                      <a:r>
                        <a:rPr lang="en-IN" sz="2400" b="1" baseline="-25000" dirty="0">
                          <a:effectLst/>
                          <a:latin typeface="Arial Rounded MT Bold" panose="020F0704030504030204" pitchFamily="34" charset="0"/>
                        </a:rPr>
                        <a:t>2</a:t>
                      </a: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 + 52 H</a:t>
                      </a:r>
                      <a:r>
                        <a:rPr lang="en-IN" sz="2400" b="1" baseline="-25000" dirty="0">
                          <a:effectLst/>
                          <a:latin typeface="Arial Rounded MT Bold" panose="020F0704030504030204" pitchFamily="34" charset="0"/>
                        </a:rPr>
                        <a:t>2</a:t>
                      </a: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O + </a:t>
                      </a:r>
                      <a:r>
                        <a:rPr lang="en-IN" sz="2400" b="1" u="sng" dirty="0">
                          <a:effectLst/>
                          <a:latin typeface="Arial Rounded MT Bold" panose="020F0704030504030204" pitchFamily="34" charset="0"/>
                        </a:rPr>
                        <a:t>7657 Kcal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 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extLst>
                  <a:ext uri="{0D108BD9-81ED-4DB2-BD59-A6C34878D82A}">
                    <a16:rowId xmlns:a16="http://schemas.microsoft.com/office/drawing/2014/main" val="255932136"/>
                  </a:ext>
                </a:extLst>
              </a:tr>
              <a:tr h="5374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Glycerol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 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19 ATP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extLst>
                  <a:ext uri="{0D108BD9-81ED-4DB2-BD59-A6C34878D82A}">
                    <a16:rowId xmlns:a16="http://schemas.microsoft.com/office/drawing/2014/main" val="1517354350"/>
                  </a:ext>
                </a:extLst>
              </a:tr>
              <a:tr h="5374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Palmitate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 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 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extLst>
                  <a:ext uri="{0D108BD9-81ED-4DB2-BD59-A6C34878D82A}">
                    <a16:rowId xmlns:a16="http://schemas.microsoft.com/office/drawing/2014/main" val="1510075147"/>
                  </a:ext>
                </a:extLst>
              </a:tr>
              <a:tr h="5374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 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Phosphorylation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-2 ATP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extLst>
                  <a:ext uri="{0D108BD9-81ED-4DB2-BD59-A6C34878D82A}">
                    <a16:rowId xmlns:a16="http://schemas.microsoft.com/office/drawing/2014/main" val="286616988"/>
                  </a:ext>
                </a:extLst>
              </a:tr>
              <a:tr h="5374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 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7 cleavages x 5 ATP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+35 ATP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extLst>
                  <a:ext uri="{0D108BD9-81ED-4DB2-BD59-A6C34878D82A}">
                    <a16:rowId xmlns:a16="http://schemas.microsoft.com/office/drawing/2014/main" val="3404048238"/>
                  </a:ext>
                </a:extLst>
              </a:tr>
              <a:tr h="5374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 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8 acetyl CoA x 12 ATP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+96 ATP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extLst>
                  <a:ext uri="{0D108BD9-81ED-4DB2-BD59-A6C34878D82A}">
                    <a16:rowId xmlns:a16="http://schemas.microsoft.com/office/drawing/2014/main" val="4112761705"/>
                  </a:ext>
                </a:extLst>
              </a:tr>
              <a:tr h="5374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 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Net (129 ATP x 3)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387 ATP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extLst>
                  <a:ext uri="{0D108BD9-81ED-4DB2-BD59-A6C34878D82A}">
                    <a16:rowId xmlns:a16="http://schemas.microsoft.com/office/drawing/2014/main" val="835508903"/>
                  </a:ext>
                </a:extLst>
              </a:tr>
              <a:tr h="537426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Total yield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406 ATP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extLst>
                  <a:ext uri="{0D108BD9-81ED-4DB2-BD59-A6C34878D82A}">
                    <a16:rowId xmlns:a16="http://schemas.microsoft.com/office/drawing/2014/main" val="314695381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922CC03-226E-4892-BD89-49C2CCC3A157}"/>
              </a:ext>
            </a:extLst>
          </p:cNvPr>
          <p:cNvSpPr txBox="1"/>
          <p:nvPr/>
        </p:nvSpPr>
        <p:spPr>
          <a:xfrm>
            <a:off x="10805161" y="40582"/>
            <a:ext cx="138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0033"/>
                </a:solidFill>
                <a:latin typeface="Arial Rounded MT Bold" panose="020F0704030504030204" pitchFamily="34" charset="0"/>
              </a:rPr>
              <a:t>Cont......</a:t>
            </a:r>
            <a:endParaRPr lang="en-IN" dirty="0">
              <a:solidFill>
                <a:srgbClr val="660033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515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259757-E882-4C06-8B95-62B0618FD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672972"/>
              </p:ext>
            </p:extLst>
          </p:nvPr>
        </p:nvGraphicFramePr>
        <p:xfrm>
          <a:off x="1026160" y="619760"/>
          <a:ext cx="10830560" cy="601471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592417">
                  <a:extLst>
                    <a:ext uri="{9D8B030D-6E8A-4147-A177-3AD203B41FA5}">
                      <a16:colId xmlns:a16="http://schemas.microsoft.com/office/drawing/2014/main" val="757134950"/>
                    </a:ext>
                  </a:extLst>
                </a:gridCol>
                <a:gridCol w="4426642">
                  <a:extLst>
                    <a:ext uri="{9D8B030D-6E8A-4147-A177-3AD203B41FA5}">
                      <a16:colId xmlns:a16="http://schemas.microsoft.com/office/drawing/2014/main" val="2026918535"/>
                    </a:ext>
                  </a:extLst>
                </a:gridCol>
                <a:gridCol w="1811501">
                  <a:extLst>
                    <a:ext uri="{9D8B030D-6E8A-4147-A177-3AD203B41FA5}">
                      <a16:colId xmlns:a16="http://schemas.microsoft.com/office/drawing/2014/main" val="158274899"/>
                    </a:ext>
                  </a:extLst>
                </a:gridCol>
              </a:tblGrid>
              <a:tr h="668302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 2. Starch (162 g/mole, glucose basis)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706591"/>
                  </a:ext>
                </a:extLst>
              </a:tr>
              <a:tr h="668302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C</a:t>
                      </a:r>
                      <a:r>
                        <a:rPr lang="en-IN" sz="2400" b="1" baseline="-25000" dirty="0">
                          <a:effectLst/>
                          <a:latin typeface="Arial Rounded MT Bold" panose="020F0704030504030204" pitchFamily="34" charset="0"/>
                        </a:rPr>
                        <a:t>6</a:t>
                      </a: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H</a:t>
                      </a:r>
                      <a:r>
                        <a:rPr lang="en-IN" sz="2400" b="1" baseline="-25000" dirty="0">
                          <a:effectLst/>
                          <a:latin typeface="Arial Rounded MT Bold" panose="020F0704030504030204" pitchFamily="34" charset="0"/>
                        </a:rPr>
                        <a:t>10</a:t>
                      </a: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O</a:t>
                      </a:r>
                      <a:r>
                        <a:rPr lang="en-IN" sz="2400" b="1" baseline="-25000" dirty="0">
                          <a:effectLst/>
                          <a:latin typeface="Arial Rounded MT Bold" panose="020F0704030504030204" pitchFamily="34" charset="0"/>
                        </a:rPr>
                        <a:t>5</a:t>
                      </a: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 (+H</a:t>
                      </a:r>
                      <a:r>
                        <a:rPr lang="en-IN" sz="2400" b="1" baseline="-25000" dirty="0">
                          <a:effectLst/>
                          <a:latin typeface="Arial Rounded MT Bold" panose="020F0704030504030204" pitchFamily="34" charset="0"/>
                        </a:rPr>
                        <a:t>2</a:t>
                      </a: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O) + 6O</a:t>
                      </a:r>
                      <a:r>
                        <a:rPr lang="en-IN" sz="2400" b="1" baseline="-25000" dirty="0">
                          <a:effectLst/>
                          <a:latin typeface="Arial Rounded MT Bold" panose="020F0704030504030204" pitchFamily="34" charset="0"/>
                        </a:rPr>
                        <a:t>2</a:t>
                      </a: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 = 6 CO</a:t>
                      </a:r>
                      <a:r>
                        <a:rPr lang="en-IN" sz="2400" b="1" baseline="-25000" dirty="0">
                          <a:effectLst/>
                          <a:latin typeface="Arial Rounded MT Bold" panose="020F0704030504030204" pitchFamily="34" charset="0"/>
                        </a:rPr>
                        <a:t>2</a:t>
                      </a: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 + 6 H</a:t>
                      </a:r>
                      <a:r>
                        <a:rPr lang="en-IN" sz="2400" b="1" baseline="-25000" dirty="0">
                          <a:effectLst/>
                          <a:latin typeface="Arial Rounded MT Bold" panose="020F0704030504030204" pitchFamily="34" charset="0"/>
                        </a:rPr>
                        <a:t>2</a:t>
                      </a: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O + </a:t>
                      </a:r>
                      <a:r>
                        <a:rPr lang="en-IN" sz="2400" b="1" u="sng" dirty="0">
                          <a:effectLst/>
                          <a:latin typeface="Arial Rounded MT Bold" panose="020F0704030504030204" pitchFamily="34" charset="0"/>
                        </a:rPr>
                        <a:t>680 Kcal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 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extLst>
                  <a:ext uri="{0D108BD9-81ED-4DB2-BD59-A6C34878D82A}">
                    <a16:rowId xmlns:a16="http://schemas.microsoft.com/office/drawing/2014/main" val="3141030348"/>
                  </a:ext>
                </a:extLst>
              </a:tr>
              <a:tr h="6683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Glycolysis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 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10 ATP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extLst>
                  <a:ext uri="{0D108BD9-81ED-4DB2-BD59-A6C34878D82A}">
                    <a16:rowId xmlns:a16="http://schemas.microsoft.com/office/drawing/2014/main" val="1015859475"/>
                  </a:ext>
                </a:extLst>
              </a:tr>
              <a:tr h="6683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 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Phosphorylation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-2 ATP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extLst>
                  <a:ext uri="{0D108BD9-81ED-4DB2-BD59-A6C34878D82A}">
                    <a16:rowId xmlns:a16="http://schemas.microsoft.com/office/drawing/2014/main" val="323545328"/>
                  </a:ext>
                </a:extLst>
              </a:tr>
              <a:tr h="6683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 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NADH – mitochondria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-2 ATP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extLst>
                  <a:ext uri="{0D108BD9-81ED-4DB2-BD59-A6C34878D82A}">
                    <a16:rowId xmlns:a16="http://schemas.microsoft.com/office/drawing/2014/main" val="3589844237"/>
                  </a:ext>
                </a:extLst>
              </a:tr>
              <a:tr h="66830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Net yield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6 ATP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extLst>
                  <a:ext uri="{0D108BD9-81ED-4DB2-BD59-A6C34878D82A}">
                    <a16:rowId xmlns:a16="http://schemas.microsoft.com/office/drawing/2014/main" val="3667300696"/>
                  </a:ext>
                </a:extLst>
              </a:tr>
              <a:tr h="6683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Oxidation of 2 pyruvate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>
                          <a:effectLst/>
                          <a:latin typeface="Arial Rounded MT Bold" panose="020F0704030504030204" pitchFamily="34" charset="0"/>
                        </a:rPr>
                        <a:t> </a:t>
                      </a:r>
                      <a:endParaRPr lang="en-IN" sz="24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6 ATP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extLst>
                  <a:ext uri="{0D108BD9-81ED-4DB2-BD59-A6C34878D82A}">
                    <a16:rowId xmlns:a16="http://schemas.microsoft.com/office/drawing/2014/main" val="311062920"/>
                  </a:ext>
                </a:extLst>
              </a:tr>
              <a:tr h="6683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2 acetyl CoA x 12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 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24 ATP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extLst>
                  <a:ext uri="{0D108BD9-81ED-4DB2-BD59-A6C34878D82A}">
                    <a16:rowId xmlns:a16="http://schemas.microsoft.com/office/drawing/2014/main" val="2297908679"/>
                  </a:ext>
                </a:extLst>
              </a:tr>
              <a:tr h="668302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Total yield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36 ATP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extLst>
                  <a:ext uri="{0D108BD9-81ED-4DB2-BD59-A6C34878D82A}">
                    <a16:rowId xmlns:a16="http://schemas.microsoft.com/office/drawing/2014/main" val="109586852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955AA78-3A99-4795-A8B4-75408573F670}"/>
              </a:ext>
            </a:extLst>
          </p:cNvPr>
          <p:cNvSpPr txBox="1"/>
          <p:nvPr/>
        </p:nvSpPr>
        <p:spPr>
          <a:xfrm>
            <a:off x="10805161" y="40582"/>
            <a:ext cx="138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0033"/>
                </a:solidFill>
                <a:latin typeface="Arial Rounded MT Bold" panose="020F0704030504030204" pitchFamily="34" charset="0"/>
              </a:rPr>
              <a:t>Cont......</a:t>
            </a:r>
            <a:endParaRPr lang="en-IN" dirty="0">
              <a:solidFill>
                <a:srgbClr val="660033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172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F1F497-154C-4F75-A32C-C0F1AD369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142163"/>
              </p:ext>
            </p:extLst>
          </p:nvPr>
        </p:nvGraphicFramePr>
        <p:xfrm>
          <a:off x="1137920" y="467360"/>
          <a:ext cx="10607040" cy="619760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497639">
                  <a:extLst>
                    <a:ext uri="{9D8B030D-6E8A-4147-A177-3AD203B41FA5}">
                      <a16:colId xmlns:a16="http://schemas.microsoft.com/office/drawing/2014/main" val="3485751295"/>
                    </a:ext>
                  </a:extLst>
                </a:gridCol>
                <a:gridCol w="6109401">
                  <a:extLst>
                    <a:ext uri="{9D8B030D-6E8A-4147-A177-3AD203B41FA5}">
                      <a16:colId xmlns:a16="http://schemas.microsoft.com/office/drawing/2014/main" val="4091733783"/>
                    </a:ext>
                  </a:extLst>
                </a:gridCol>
              </a:tblGrid>
              <a:tr h="541643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 3. Based on gross energy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478461"/>
                  </a:ext>
                </a:extLst>
              </a:tr>
              <a:tr h="54164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a)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7657 Kcal ÷ 806 g = 9.5 Kcal/g of fat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extLst>
                  <a:ext uri="{0D108BD9-81ED-4DB2-BD59-A6C34878D82A}">
                    <a16:rowId xmlns:a16="http://schemas.microsoft.com/office/drawing/2014/main" val="2498062442"/>
                  </a:ext>
                </a:extLst>
              </a:tr>
              <a:tr h="1163129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b)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680 Kcal ÷ 162 g = 4.20 Kcal/g of carbohydrate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extLst>
                  <a:ext uri="{0D108BD9-81ED-4DB2-BD59-A6C34878D82A}">
                    <a16:rowId xmlns:a16="http://schemas.microsoft.com/office/drawing/2014/main" val="2977926906"/>
                  </a:ext>
                </a:extLst>
              </a:tr>
              <a:tr h="54164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Net yield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9.5 Kcal ÷ 4.20 Kcal = 2.26 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extLst>
                  <a:ext uri="{0D108BD9-81ED-4DB2-BD59-A6C34878D82A}">
                    <a16:rowId xmlns:a16="http://schemas.microsoft.com/office/drawing/2014/main" val="2929241658"/>
                  </a:ext>
                </a:extLst>
              </a:tr>
              <a:tr h="1163129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4. Based on ATP production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662513"/>
                  </a:ext>
                </a:extLst>
              </a:tr>
              <a:tr h="54164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a)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406 ATP ÷ 806 g = 0.504 ATP/g of fat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extLst>
                  <a:ext uri="{0D108BD9-81ED-4DB2-BD59-A6C34878D82A}">
                    <a16:rowId xmlns:a16="http://schemas.microsoft.com/office/drawing/2014/main" val="2965108687"/>
                  </a:ext>
                </a:extLst>
              </a:tr>
              <a:tr h="1163129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b)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36 ATP ÷ 162 g = 0.222 ATP/g of carbohydrate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extLst>
                  <a:ext uri="{0D108BD9-81ED-4DB2-BD59-A6C34878D82A}">
                    <a16:rowId xmlns:a16="http://schemas.microsoft.com/office/drawing/2014/main" val="2963358682"/>
                  </a:ext>
                </a:extLst>
              </a:tr>
              <a:tr h="54164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Net yield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  <a:latin typeface="Arial Rounded MT Bold" panose="020F0704030504030204" pitchFamily="34" charset="0"/>
                        </a:rPr>
                        <a:t>0.504 ATP ÷ 0.222 ATP = 2.27</a:t>
                      </a:r>
                      <a:endParaRPr lang="en-IN" sz="24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016" marR="33016" marT="0" marB="0"/>
                </a:tc>
                <a:extLst>
                  <a:ext uri="{0D108BD9-81ED-4DB2-BD59-A6C34878D82A}">
                    <a16:rowId xmlns:a16="http://schemas.microsoft.com/office/drawing/2014/main" val="154051313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6C44802-8208-4EA1-8F00-68F17E70DA11}"/>
              </a:ext>
            </a:extLst>
          </p:cNvPr>
          <p:cNvSpPr txBox="1"/>
          <p:nvPr/>
        </p:nvSpPr>
        <p:spPr>
          <a:xfrm>
            <a:off x="10805161" y="40582"/>
            <a:ext cx="138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0033"/>
                </a:solidFill>
                <a:latin typeface="Arial Rounded MT Bold" panose="020F0704030504030204" pitchFamily="34" charset="0"/>
              </a:rPr>
              <a:t>Cont......</a:t>
            </a:r>
            <a:endParaRPr lang="en-IN" dirty="0">
              <a:solidFill>
                <a:srgbClr val="660033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943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1AC4C-EDF2-42E9-A2EB-852C606EE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1280" y="370840"/>
            <a:ext cx="6339840" cy="543560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Synthesis of fatty acid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F0A0AD-49D5-4FCD-8A13-E21C48AEC1B0}"/>
              </a:ext>
            </a:extLst>
          </p:cNvPr>
          <p:cNvSpPr/>
          <p:nvPr/>
        </p:nvSpPr>
        <p:spPr>
          <a:xfrm>
            <a:off x="843280" y="914400"/>
            <a:ext cx="11013440" cy="5561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Synthesis of fat (glycerides) occurs in the body from fatty acyl CoA &amp; L-glycerol-3-phosphate, take place in most tissues, but is confined mostly to the liver &amp; adipose tissue.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Three systems of fatty acid synthesis;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In the cell cytoplasm, mainly in the production of palmitate from acetyl CoA or butyryl-CoA,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Another occurs chiefly in ER &amp; minor extent in mitochondria, elongation of FA chains by 2-C addition with malonyl CoA as donor,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Finally they confined to the ER which carries about desaturation of preformed fatty acids.</a:t>
            </a:r>
            <a:endParaRPr lang="en-IN" sz="24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7366CF-D957-4AD3-95FD-5AEE084F9334}"/>
              </a:ext>
            </a:extLst>
          </p:cNvPr>
          <p:cNvSpPr txBox="1"/>
          <p:nvPr/>
        </p:nvSpPr>
        <p:spPr>
          <a:xfrm>
            <a:off x="10805161" y="40582"/>
            <a:ext cx="138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0033"/>
                </a:solidFill>
                <a:latin typeface="Arial Rounded MT Bold" panose="020F0704030504030204" pitchFamily="34" charset="0"/>
              </a:rPr>
              <a:t>Cont......</a:t>
            </a:r>
            <a:endParaRPr lang="en-IN" dirty="0">
              <a:solidFill>
                <a:srgbClr val="660033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855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6">
            <a:extLst>
              <a:ext uri="{FF2B5EF4-FFF2-40B4-BE49-F238E27FC236}">
                <a16:creationId xmlns:a16="http://schemas.microsoft.com/office/drawing/2014/main" id="{45BBFC88-EF34-4878-898C-6513BCB17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988" y="911859"/>
            <a:ext cx="4464052" cy="519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9">
            <a:extLst>
              <a:ext uri="{FF2B5EF4-FFF2-40B4-BE49-F238E27FC236}">
                <a16:creationId xmlns:a16="http://schemas.microsoft.com/office/drawing/2014/main" id="{586AFB40-7E35-4E82-BCD9-DED3964FD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557" y="911859"/>
            <a:ext cx="4760643" cy="1379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7">
            <a:extLst>
              <a:ext uri="{FF2B5EF4-FFF2-40B4-BE49-F238E27FC236}">
                <a16:creationId xmlns:a16="http://schemas.microsoft.com/office/drawing/2014/main" id="{5B5580F2-7A25-4AD7-ABA1-C1421FE75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557" y="2342200"/>
            <a:ext cx="4760643" cy="1644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Picture 8">
            <a:extLst>
              <a:ext uri="{FF2B5EF4-FFF2-40B4-BE49-F238E27FC236}">
                <a16:creationId xmlns:a16="http://schemas.microsoft.com/office/drawing/2014/main" id="{EE1A4B76-DEF0-4105-A9B0-08623AC41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556" y="4037877"/>
            <a:ext cx="4760643" cy="121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BA3B7A9-BB27-46D0-9722-956549F6D9C3}"/>
              </a:ext>
            </a:extLst>
          </p:cNvPr>
          <p:cNvSpPr/>
          <p:nvPr/>
        </p:nvSpPr>
        <p:spPr>
          <a:xfrm>
            <a:off x="3322320" y="0"/>
            <a:ext cx="7385370" cy="655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800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Cytosolic synthesis of palmitate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DB81FF-EF49-42B5-AF9E-11AD0D2044F0}"/>
              </a:ext>
            </a:extLst>
          </p:cNvPr>
          <p:cNvSpPr/>
          <p:nvPr/>
        </p:nvSpPr>
        <p:spPr>
          <a:xfrm>
            <a:off x="5994400" y="5381563"/>
            <a:ext cx="6350000" cy="112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b="1" dirty="0">
                <a:solidFill>
                  <a:srgbClr val="660033"/>
                </a:solidFill>
                <a:latin typeface="Arial Rounded MT Bold" panose="020F0704030504030204" pitchFamily="34" charset="0"/>
              </a:rPr>
              <a:t>Desaturation of preformed fatty acids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b="1" dirty="0">
                <a:solidFill>
                  <a:srgbClr val="660033"/>
                </a:solidFill>
                <a:latin typeface="Arial Rounded MT Bold" panose="020F0704030504030204" pitchFamily="34" charset="0"/>
              </a:rPr>
              <a:t>Synthesis of triacylglycerols</a:t>
            </a:r>
            <a:endParaRPr lang="en-IN" sz="2400" dirty="0">
              <a:solidFill>
                <a:srgbClr val="660033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3E74AE-77D7-48AE-A4C8-8C0701200479}"/>
              </a:ext>
            </a:extLst>
          </p:cNvPr>
          <p:cNvSpPr/>
          <p:nvPr/>
        </p:nvSpPr>
        <p:spPr>
          <a:xfrm>
            <a:off x="804878" y="6135966"/>
            <a:ext cx="5240322" cy="575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b="1" dirty="0">
                <a:solidFill>
                  <a:srgbClr val="660033"/>
                </a:solidFill>
                <a:latin typeface="Arial Rounded MT Bold" panose="020F0704030504030204" pitchFamily="34" charset="0"/>
              </a:rPr>
              <a:t>Elongation of fatty acid chain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DAF386-1F9F-458D-BFA7-6CF2B818244F}"/>
              </a:ext>
            </a:extLst>
          </p:cNvPr>
          <p:cNvSpPr txBox="1"/>
          <p:nvPr/>
        </p:nvSpPr>
        <p:spPr>
          <a:xfrm>
            <a:off x="10805161" y="40582"/>
            <a:ext cx="138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0033"/>
                </a:solidFill>
                <a:latin typeface="Arial Rounded MT Bold" panose="020F0704030504030204" pitchFamily="34" charset="0"/>
              </a:rPr>
              <a:t>Cont......</a:t>
            </a:r>
            <a:endParaRPr lang="en-IN" dirty="0">
              <a:solidFill>
                <a:srgbClr val="660033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874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6FBC1-2D0F-4648-9942-46C9A7005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09880"/>
            <a:ext cx="9601200" cy="57404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Fat metabolism in ruminants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3283A7-9D2E-496F-A802-911F9BEE5CD1}"/>
              </a:ext>
            </a:extLst>
          </p:cNvPr>
          <p:cNvSpPr/>
          <p:nvPr/>
        </p:nvSpPr>
        <p:spPr>
          <a:xfrm>
            <a:off x="1295400" y="1229360"/>
            <a:ext cx="6502400" cy="112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Hydrolysis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Biohydrogenation</a:t>
            </a:r>
          </a:p>
        </p:txBody>
      </p:sp>
      <p:pic>
        <p:nvPicPr>
          <p:cNvPr id="5" name="Picture 4" descr="Lipid Metabolism in the Rumen | SpringerLink">
            <a:extLst>
              <a:ext uri="{FF2B5EF4-FFF2-40B4-BE49-F238E27FC236}">
                <a16:creationId xmlns:a16="http://schemas.microsoft.com/office/drawing/2014/main" id="{9255D157-211D-4700-8668-130E2F8DF48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2489200"/>
            <a:ext cx="9286240" cy="40589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E1D6F9-A6AE-4AD8-BC65-976EBCD2EB11}"/>
              </a:ext>
            </a:extLst>
          </p:cNvPr>
          <p:cNvSpPr txBox="1"/>
          <p:nvPr/>
        </p:nvSpPr>
        <p:spPr>
          <a:xfrm>
            <a:off x="10805161" y="40582"/>
            <a:ext cx="138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0033"/>
                </a:solidFill>
                <a:latin typeface="Arial Rounded MT Bold" panose="020F0704030504030204" pitchFamily="34" charset="0"/>
              </a:rPr>
              <a:t>Cont......</a:t>
            </a:r>
            <a:endParaRPr lang="en-IN" dirty="0">
              <a:solidFill>
                <a:srgbClr val="660033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112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ED80A-22B5-4D38-AA35-C41FD410C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7840" y="3977640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008000"/>
                </a:solidFill>
                <a:latin typeface="Arial Rounded MT Bold" panose="020F0704030504030204" pitchFamily="34" charset="0"/>
              </a:rPr>
              <a:t>THANKS</a:t>
            </a:r>
            <a:endParaRPr lang="en-IN" sz="6000" dirty="0">
              <a:solidFill>
                <a:srgbClr val="008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BCCCF6-1C45-4B9B-8613-60466DFD520C}"/>
              </a:ext>
            </a:extLst>
          </p:cNvPr>
          <p:cNvSpPr txBox="1"/>
          <p:nvPr/>
        </p:nvSpPr>
        <p:spPr>
          <a:xfrm>
            <a:off x="1016000" y="91440"/>
            <a:ext cx="7548880" cy="2132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dirty="0">
                <a:solidFill>
                  <a:srgbClr val="660033"/>
                </a:solidFill>
                <a:latin typeface="Arial Rounded MT Bold" panose="020F0704030504030204" pitchFamily="34" charset="0"/>
              </a:rPr>
              <a:t>Discussion..........</a:t>
            </a:r>
          </a:p>
          <a:p>
            <a:pPr>
              <a:lnSpc>
                <a:spcPct val="200000"/>
              </a:lnSpc>
            </a:pPr>
            <a:r>
              <a:rPr lang="en-US" sz="3600" dirty="0">
                <a:solidFill>
                  <a:srgbClr val="660033"/>
                </a:solidFill>
                <a:latin typeface="Arial Rounded MT Bold" panose="020F0704030504030204" pitchFamily="34" charset="0"/>
              </a:rPr>
              <a:t>Questions, if any?</a:t>
            </a:r>
            <a:endParaRPr lang="en-IN" sz="3600" dirty="0">
              <a:solidFill>
                <a:srgbClr val="660033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73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2A8358-F633-40F0-95E5-DC9C3C6E8C6E}"/>
              </a:ext>
            </a:extLst>
          </p:cNvPr>
          <p:cNvSpPr/>
          <p:nvPr/>
        </p:nvSpPr>
        <p:spPr>
          <a:xfrm>
            <a:off x="782320" y="110939"/>
            <a:ext cx="11267440" cy="1474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3200" b="1" dirty="0">
                <a:solidFill>
                  <a:srgbClr val="C0000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Digestion and absorption of fat in non-ruminant and ruminant species </a:t>
            </a:r>
            <a:endParaRPr lang="en-IN" i="1" dirty="0">
              <a:latin typeface="Arial Rounded MT Bold" panose="020F07040305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92A4B3-1D68-47FF-BC08-DDE44BA28A1F}"/>
              </a:ext>
            </a:extLst>
          </p:cNvPr>
          <p:cNvSpPr/>
          <p:nvPr/>
        </p:nvSpPr>
        <p:spPr>
          <a:xfrm>
            <a:off x="1088816" y="1631315"/>
            <a:ext cx="10727264" cy="5099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70C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Digestion before the small intestine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Substantial lipolysis can happen in the stomach of suckling animals, both non-ruminants and ruminants.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Main site of secretion of lipase seems to be in the lingual and pharyngeal regions.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In adult ruminants, microbial fermentation and lipids undergo hydrolysis, followed by hydrogenation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Major difference between ruminant (form of free fatty acid) &amp; non-ruminant (esterified) digestion of lipid appears at the beginning of SI. </a:t>
            </a:r>
          </a:p>
        </p:txBody>
      </p:sp>
    </p:spTree>
    <p:extLst>
      <p:ext uri="{BB962C8B-B14F-4D97-AF65-F5344CB8AC3E}">
        <p14:creationId xmlns:p14="http://schemas.microsoft.com/office/powerpoint/2010/main" val="372617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F0A94A-A316-4622-B94F-7546C1ABE2CE}"/>
              </a:ext>
            </a:extLst>
          </p:cNvPr>
          <p:cNvSpPr/>
          <p:nvPr/>
        </p:nvSpPr>
        <p:spPr>
          <a:xfrm>
            <a:off x="721360" y="409914"/>
            <a:ext cx="10911840" cy="6207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70C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Digestion in the small intestine of monogastric animals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Dietary triglycerides entering the SI from stomach, mixed with discharges of bile &amp; pancreatic juice in the duodenum.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Lipase and colipase </a:t>
            </a:r>
            <a:r>
              <a:rPr lang="en-US" sz="2400" b="1" dirty="0" err="1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hydrolyse</a:t>
            </a:r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 TG droplet into FA &amp; monoglycerides.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7030A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In absence of colipase or bile</a:t>
            </a:r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, lipase get absorbed and denatured at the interface.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7030A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Bile salt but no colipase, </a:t>
            </a:r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lipase remains in the aqueous phase &amp; colipase is required for the attachment of lipase at the substrate-water interface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7030A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Micelle formation</a:t>
            </a:r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, permit cholesterol &amp; fat-soluble vitamins to be solubilized in the hydrophobic core, and then get absorbed.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FBA00D-4AB9-4069-8DB3-2A22C4B1F560}"/>
              </a:ext>
            </a:extLst>
          </p:cNvPr>
          <p:cNvSpPr txBox="1"/>
          <p:nvPr/>
        </p:nvSpPr>
        <p:spPr>
          <a:xfrm>
            <a:off x="10805161" y="40582"/>
            <a:ext cx="138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0033"/>
                </a:solidFill>
                <a:latin typeface="Arial Rounded MT Bold" panose="020F0704030504030204" pitchFamily="34" charset="0"/>
              </a:rPr>
              <a:t>Cont......</a:t>
            </a:r>
            <a:endParaRPr lang="en-IN" dirty="0">
              <a:solidFill>
                <a:srgbClr val="660033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34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3EE6DF-88A1-44D4-9ABE-8CDFCD6F09C0}"/>
              </a:ext>
            </a:extLst>
          </p:cNvPr>
          <p:cNvSpPr/>
          <p:nvPr/>
        </p:nvSpPr>
        <p:spPr>
          <a:xfrm>
            <a:off x="873760" y="1419241"/>
            <a:ext cx="10850879" cy="379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70C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Digestion in the small intestine of ruminants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Dietary lipid reaching the SI of ruminant is the FFA fractions, bounded as an insoluble complex with the feed particles.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Transfer of fatty acid from the insoluble, particulate phase to the soluble, micellar phase.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8CF547-CAAD-4AAD-94C8-BBDBC60F2DDA}"/>
              </a:ext>
            </a:extLst>
          </p:cNvPr>
          <p:cNvSpPr txBox="1"/>
          <p:nvPr/>
        </p:nvSpPr>
        <p:spPr>
          <a:xfrm>
            <a:off x="10805161" y="40582"/>
            <a:ext cx="138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0033"/>
                </a:solidFill>
                <a:latin typeface="Arial Rounded MT Bold" panose="020F0704030504030204" pitchFamily="34" charset="0"/>
              </a:rPr>
              <a:t>Cont......</a:t>
            </a:r>
            <a:endParaRPr lang="en-IN" dirty="0">
              <a:solidFill>
                <a:srgbClr val="660033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06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34CA4-648F-46F0-B591-4F5FA74B9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080" y="86360"/>
            <a:ext cx="9601200" cy="64516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Common enzymes involve in fat digestion </a:t>
            </a:r>
            <a:endParaRPr lang="en-IN" sz="2800" b="1" dirty="0">
              <a:solidFill>
                <a:srgbClr val="0000FF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DF82B73-DA48-4846-8680-78AB38A42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838584"/>
              </p:ext>
            </p:extLst>
          </p:nvPr>
        </p:nvGraphicFramePr>
        <p:xfrm>
          <a:off x="873760" y="731520"/>
          <a:ext cx="11135360" cy="597498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570738">
                  <a:extLst>
                    <a:ext uri="{9D8B030D-6E8A-4147-A177-3AD203B41FA5}">
                      <a16:colId xmlns:a16="http://schemas.microsoft.com/office/drawing/2014/main" val="4258539938"/>
                    </a:ext>
                  </a:extLst>
                </a:gridCol>
                <a:gridCol w="2806110">
                  <a:extLst>
                    <a:ext uri="{9D8B030D-6E8A-4147-A177-3AD203B41FA5}">
                      <a16:colId xmlns:a16="http://schemas.microsoft.com/office/drawing/2014/main" val="2918087399"/>
                    </a:ext>
                  </a:extLst>
                </a:gridCol>
                <a:gridCol w="1677730">
                  <a:extLst>
                    <a:ext uri="{9D8B030D-6E8A-4147-A177-3AD203B41FA5}">
                      <a16:colId xmlns:a16="http://schemas.microsoft.com/office/drawing/2014/main" val="3761569462"/>
                    </a:ext>
                  </a:extLst>
                </a:gridCol>
                <a:gridCol w="3080782">
                  <a:extLst>
                    <a:ext uri="{9D8B030D-6E8A-4147-A177-3AD203B41FA5}">
                      <a16:colId xmlns:a16="http://schemas.microsoft.com/office/drawing/2014/main" val="3992572629"/>
                    </a:ext>
                  </a:extLst>
                </a:gridCol>
              </a:tblGrid>
              <a:tr h="2790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Name of enzymes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Systematic name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Source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Substrate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extLst>
                  <a:ext uri="{0D108BD9-81ED-4DB2-BD59-A6C34878D82A}">
                    <a16:rowId xmlns:a16="http://schemas.microsoft.com/office/drawing/2014/main" val="1175092935"/>
                  </a:ext>
                </a:extLst>
              </a:tr>
              <a:tr h="279085"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Enzymes acting on ester links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968299"/>
                  </a:ext>
                </a:extLst>
              </a:tr>
              <a:tr h="5940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Triacylglycerol lipase (Lipase) 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Triacylglycerol acylhydrolase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Pancreas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Triacylglycerols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extLst>
                  <a:ext uri="{0D108BD9-81ED-4DB2-BD59-A6C34878D82A}">
                    <a16:rowId xmlns:a16="http://schemas.microsoft.com/office/drawing/2014/main" val="3928704713"/>
                  </a:ext>
                </a:extLst>
              </a:tr>
              <a:tr h="5992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Cholesterol esterase 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Sterol-ester hydrolase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Pancreas and small intestine 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Cholesterol esters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extLst>
                  <a:ext uri="{0D108BD9-81ED-4DB2-BD59-A6C34878D82A}">
                    <a16:rowId xmlns:a16="http://schemas.microsoft.com/office/drawing/2014/main" val="3503329207"/>
                  </a:ext>
                </a:extLst>
              </a:tr>
              <a:tr h="5992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Phospholipase A2 (Lecithinase A)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Phosphatide 2-acyl-hydrolase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Pancreas and small intestine 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Lecithin and cephalin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extLst>
                  <a:ext uri="{0D108BD9-81ED-4DB2-BD59-A6C34878D82A}">
                    <a16:rowId xmlns:a16="http://schemas.microsoft.com/office/drawing/2014/main" val="2539029216"/>
                  </a:ext>
                </a:extLst>
              </a:tr>
              <a:tr h="5940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Lysophospholipase (Lysolecithinase)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Lysolecithin acyl-hydrolase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Small intestine 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Lysolecithin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extLst>
                  <a:ext uri="{0D108BD9-81ED-4DB2-BD59-A6C34878D82A}">
                    <a16:rowId xmlns:a16="http://schemas.microsoft.com/office/drawing/2014/main" val="2851531730"/>
                  </a:ext>
                </a:extLst>
              </a:tr>
              <a:tr h="5992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Deoxyribonuclease (DNase)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Dexoyribonucleate 5’-oligonucleotido-hydrolase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Pancreas and small intestine 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DNA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extLst>
                  <a:ext uri="{0D108BD9-81ED-4DB2-BD59-A6C34878D82A}">
                    <a16:rowId xmlns:a16="http://schemas.microsoft.com/office/drawing/2014/main" val="1167505785"/>
                  </a:ext>
                </a:extLst>
              </a:tr>
              <a:tr h="9114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Ribonuclease 1 (RNase) 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Ribonucleate 3’-pyrimidino-oligonucleotido-hydrolase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Pancreas and small intestine 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RNA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extLst>
                  <a:ext uri="{0D108BD9-81ED-4DB2-BD59-A6C34878D82A}">
                    <a16:rowId xmlns:a16="http://schemas.microsoft.com/office/drawing/2014/main" val="1132469829"/>
                  </a:ext>
                </a:extLst>
              </a:tr>
              <a:tr h="5992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Nucleosidase 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N-Ribosyl-purine ribohydrolase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Small intestine 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Nucleosides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extLst>
                  <a:ext uri="{0D108BD9-81ED-4DB2-BD59-A6C34878D82A}">
                    <a16:rowId xmlns:a16="http://schemas.microsoft.com/office/drawing/2014/main" val="1715638561"/>
                  </a:ext>
                </a:extLst>
              </a:tr>
              <a:tr h="2790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Phosphatases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 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effectLst/>
                          <a:latin typeface="Arial Rounded MT Bold" panose="020F0704030504030204" pitchFamily="34" charset="0"/>
                        </a:rPr>
                        <a:t>Small intestine </a:t>
                      </a:r>
                      <a:endParaRPr lang="en-IN" sz="1600" b="1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effectLst/>
                          <a:latin typeface="Arial Rounded MT Bold" panose="020F0704030504030204" pitchFamily="34" charset="0"/>
                        </a:rPr>
                        <a:t>Orthophosphoric acid esters</a:t>
                      </a:r>
                      <a:endParaRPr lang="en-IN" sz="1600" b="1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4526" marR="34526" marT="0" marB="0"/>
                </a:tc>
                <a:extLst>
                  <a:ext uri="{0D108BD9-81ED-4DB2-BD59-A6C34878D82A}">
                    <a16:rowId xmlns:a16="http://schemas.microsoft.com/office/drawing/2014/main" val="280745425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7841698-048C-4C60-A4D8-5EA571614A90}"/>
              </a:ext>
            </a:extLst>
          </p:cNvPr>
          <p:cNvSpPr txBox="1"/>
          <p:nvPr/>
        </p:nvSpPr>
        <p:spPr>
          <a:xfrm>
            <a:off x="10805161" y="50742"/>
            <a:ext cx="138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0033"/>
                </a:solidFill>
                <a:latin typeface="Arial Rounded MT Bold" panose="020F0704030504030204" pitchFamily="34" charset="0"/>
              </a:rPr>
              <a:t>Cont......</a:t>
            </a:r>
            <a:endParaRPr lang="en-IN" dirty="0">
              <a:solidFill>
                <a:srgbClr val="660033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374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ACF106F-1CA9-49E7-9609-014238478188}"/>
              </a:ext>
            </a:extLst>
          </p:cNvPr>
          <p:cNvSpPr/>
          <p:nvPr/>
        </p:nvSpPr>
        <p:spPr>
          <a:xfrm>
            <a:off x="1513840" y="301641"/>
            <a:ext cx="10017760" cy="655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Absorption of fat in non-ruminant and ruminant species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C68D72-C90C-4C70-AD28-78DA7A12D711}"/>
              </a:ext>
            </a:extLst>
          </p:cNvPr>
          <p:cNvSpPr/>
          <p:nvPr/>
        </p:nvSpPr>
        <p:spPr>
          <a:xfrm>
            <a:off x="833120" y="874375"/>
            <a:ext cx="11236960" cy="5884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Absorption of fat occurs in  jejunum of SI &amp; micelle formation is crucial for efficient fatty acid absorption in all species.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In case of non-ruminant species, monoacylglycerols are required for micelle creation,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However, nearly complete hydrolysis of dietary FA in the rumen are absent from digesta present in the SI of the ruminants.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Bile provides, bile salts and lecithin, whereas, pancreatic juice delivers enzymes to convert lecithin to lysolecithins &amp; bicarbonate to elevate </a:t>
            </a:r>
            <a:r>
              <a:rPr lang="en-US" sz="2400" b="1" dirty="0" err="1">
                <a:solidFill>
                  <a:srgbClr val="002060"/>
                </a:solidFill>
                <a:latin typeface="Arial Rounded MT Bold" panose="020F0704030504030204" pitchFamily="34" charset="0"/>
              </a:rPr>
              <a:t>pH.</a:t>
            </a:r>
            <a:r>
              <a:rPr lang="en-US" sz="24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 </a:t>
            </a:r>
            <a:endParaRPr lang="en-IN" sz="2400" b="1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3BBB82-D7D6-43C8-A044-0AF182425F41}"/>
              </a:ext>
            </a:extLst>
          </p:cNvPr>
          <p:cNvSpPr txBox="1"/>
          <p:nvPr/>
        </p:nvSpPr>
        <p:spPr>
          <a:xfrm>
            <a:off x="10805161" y="40582"/>
            <a:ext cx="138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0033"/>
                </a:solidFill>
                <a:latin typeface="Arial Rounded MT Bold" panose="020F0704030504030204" pitchFamily="34" charset="0"/>
              </a:rPr>
              <a:t>Cont......</a:t>
            </a:r>
            <a:endParaRPr lang="en-IN" dirty="0">
              <a:solidFill>
                <a:srgbClr val="660033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24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5807C-2454-4EAC-B967-1DF4CE897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2520" y="248920"/>
            <a:ext cx="10652760" cy="441960"/>
          </a:xfrm>
        </p:spPr>
        <p:txBody>
          <a:bodyPr>
            <a:noAutofit/>
          </a:bodyPr>
          <a:lstStyle/>
          <a:p>
            <a:r>
              <a:rPr lang="en-IN" sz="2800" dirty="0">
                <a:solidFill>
                  <a:srgbClr val="0000FF"/>
                </a:solidFill>
                <a:latin typeface="Arial Rounded MT Bold" panose="020F0704030504030204" pitchFamily="34" charset="0"/>
              </a:rPr>
              <a:t>Digestion and absorption of lipids in non-ruminant animals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3AA6E2-41B3-492E-9FF6-291742BA1FB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40" y="807720"/>
            <a:ext cx="10820399" cy="5949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BDFFA0-F6E8-4043-A351-120D1B65F911}"/>
              </a:ext>
            </a:extLst>
          </p:cNvPr>
          <p:cNvSpPr txBox="1"/>
          <p:nvPr/>
        </p:nvSpPr>
        <p:spPr>
          <a:xfrm>
            <a:off x="10805161" y="40582"/>
            <a:ext cx="138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0033"/>
                </a:solidFill>
                <a:latin typeface="Arial Rounded MT Bold" panose="020F0704030504030204" pitchFamily="34" charset="0"/>
              </a:rPr>
              <a:t>Cont......</a:t>
            </a:r>
            <a:endParaRPr lang="en-IN" dirty="0">
              <a:solidFill>
                <a:srgbClr val="660033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647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A6C09-0E7B-4556-B48C-C60AB8CDC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08280"/>
            <a:ext cx="9987280" cy="553720"/>
          </a:xfrm>
        </p:spPr>
        <p:txBody>
          <a:bodyPr>
            <a:normAutofit/>
          </a:bodyPr>
          <a:lstStyle/>
          <a:p>
            <a:r>
              <a:rPr lang="en-IN" sz="2800" dirty="0">
                <a:solidFill>
                  <a:srgbClr val="0000FF"/>
                </a:solidFill>
                <a:latin typeface="Arial Rounded MT Bold" panose="020F0704030504030204" pitchFamily="34" charset="0"/>
              </a:rPr>
              <a:t>Digestion and absorption of lipids in ruminant animals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5C8CA0-FEB6-4192-9267-FF5118BE80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983614"/>
            <a:ext cx="10952480" cy="570166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283CED-2787-4338-9B7E-6100356D5C0F}"/>
              </a:ext>
            </a:extLst>
          </p:cNvPr>
          <p:cNvSpPr txBox="1"/>
          <p:nvPr/>
        </p:nvSpPr>
        <p:spPr>
          <a:xfrm>
            <a:off x="10805161" y="40582"/>
            <a:ext cx="138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0033"/>
                </a:solidFill>
                <a:latin typeface="Arial Rounded MT Bold" panose="020F0704030504030204" pitchFamily="34" charset="0"/>
              </a:rPr>
              <a:t>Cont......</a:t>
            </a:r>
            <a:endParaRPr lang="en-IN" dirty="0">
              <a:solidFill>
                <a:srgbClr val="660033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15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092F4D-F2A8-4074-B802-DDE8238E0A53}"/>
              </a:ext>
            </a:extLst>
          </p:cNvPr>
          <p:cNvSpPr/>
          <p:nvPr/>
        </p:nvSpPr>
        <p:spPr>
          <a:xfrm>
            <a:off x="1107440" y="707132"/>
            <a:ext cx="10627360" cy="5395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660033"/>
                </a:solidFill>
                <a:latin typeface="Arial Rounded MT Bold" panose="020F0704030504030204" pitchFamily="34" charset="0"/>
              </a:rPr>
              <a:t>Factors affecting digestion and absorption of fats</a:t>
            </a:r>
          </a:p>
          <a:p>
            <a:endParaRPr lang="en-US" sz="2400" b="1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Short and medium chained fatty acid are utilized better in comparison with long chain fatty acid.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Unsaturated fatty acids are well utilized than saturated fatty acids.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Degree of esterification of fatty acid i.e. triglyceride &gt; diglyceride &gt; monoglyceride.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•	Ratio of unsaturated and saturated fatty acids.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252036-33AA-4B10-AD5E-5E2AFD32138B}"/>
              </a:ext>
            </a:extLst>
          </p:cNvPr>
          <p:cNvSpPr txBox="1"/>
          <p:nvPr/>
        </p:nvSpPr>
        <p:spPr>
          <a:xfrm>
            <a:off x="10805161" y="40582"/>
            <a:ext cx="138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0033"/>
                </a:solidFill>
                <a:latin typeface="Arial Rounded MT Bold" panose="020F0704030504030204" pitchFamily="34" charset="0"/>
              </a:rPr>
              <a:t>Cont......</a:t>
            </a:r>
            <a:endParaRPr lang="en-IN" dirty="0">
              <a:solidFill>
                <a:srgbClr val="660033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21153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445</TotalTime>
  <Words>1000</Words>
  <Application>Microsoft Office PowerPoint</Application>
  <PresentationFormat>Widescreen</PresentationFormat>
  <Paragraphs>168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Rounded MT Bold</vt:lpstr>
      <vt:lpstr>Book Antiqua</vt:lpstr>
      <vt:lpstr>Franklin Gothic Book</vt:lpstr>
      <vt:lpstr>Wingdings</vt:lpstr>
      <vt:lpstr>Crop</vt:lpstr>
      <vt:lpstr>PowerPoint Presentation</vt:lpstr>
      <vt:lpstr>PowerPoint Presentation</vt:lpstr>
      <vt:lpstr>PowerPoint Presentation</vt:lpstr>
      <vt:lpstr>PowerPoint Presentation</vt:lpstr>
      <vt:lpstr>Common enzymes involve in fat digestion </vt:lpstr>
      <vt:lpstr>PowerPoint Presentation</vt:lpstr>
      <vt:lpstr>Digestion and absorption of lipids in non-ruminant animals</vt:lpstr>
      <vt:lpstr>Digestion and absorption of lipids in ruminant animals</vt:lpstr>
      <vt:lpstr>PowerPoint Presentation</vt:lpstr>
      <vt:lpstr>Metabolism of fat in different species of animals</vt:lpstr>
      <vt:lpstr>Oxidation of FA to Acetyl CoA &amp; β-Oxidation of palmitic acid </vt:lpstr>
      <vt:lpstr>Overview of fat metabolism</vt:lpstr>
      <vt:lpstr>Net yield of energy on oxidation of tripalmitin and starch</vt:lpstr>
      <vt:lpstr>PowerPoint Presentation</vt:lpstr>
      <vt:lpstr>PowerPoint Presentation</vt:lpstr>
      <vt:lpstr>Synthesis of fatty acid</vt:lpstr>
      <vt:lpstr>PowerPoint Presentation</vt:lpstr>
      <vt:lpstr>Fat metabolism in ruminants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kaushalendra kumar</dc:creator>
  <cp:lastModifiedBy>kaushalendra kumar</cp:lastModifiedBy>
  <cp:revision>55</cp:revision>
  <cp:lastPrinted>2022-01-13T14:11:02Z</cp:lastPrinted>
  <dcterms:created xsi:type="dcterms:W3CDTF">2020-04-20T02:53:31Z</dcterms:created>
  <dcterms:modified xsi:type="dcterms:W3CDTF">2022-02-04T07:26:44Z</dcterms:modified>
</cp:coreProperties>
</file>