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1371600"/>
            <a:ext cx="7086600" cy="4419600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DISEASES OF URINARY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  <a:p>
            <a:pPr lvl="0" algn="ctr"/>
            <a:r>
              <a:rPr lang="en-US" sz="16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Unit-II Veterinary </a:t>
            </a:r>
            <a:r>
              <a:rPr lang="en-US" sz="1600" b="1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Part-</a:t>
            </a:r>
            <a:r>
              <a:rPr lang="en-I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I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pPr algn="ctr"/>
            <a:r>
              <a:rPr lang="en-IN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Anil Kumar</a:t>
            </a:r>
          </a:p>
          <a:p>
            <a:pPr algn="ctr"/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pPr algn="ctr"/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VCC, BVC, BASU, Patna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8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If the kidneys are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damaged, they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must lose 66% of their function before clinical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signs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renal insufficiency will appear, and 75%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before developing renal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failure and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bloodwork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Azotemia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 abnormal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concentration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urea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nitrogen and </a:t>
            </a:r>
            <a:r>
              <a:rPr lang="en-US" sz="2000" b="1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creatinine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blood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Causes: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Diminished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capacity of the kidney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remove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these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substances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Changes in the volume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blood reaching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kidneys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Impaired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outflow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urine, AND consequently lead to---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Renal failure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When azotemia is identified, it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important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distinguish among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prerenal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renal,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postrenal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causes</a:t>
            </a:r>
          </a:p>
        </p:txBody>
      </p:sp>
    </p:spTree>
    <p:extLst>
      <p:ext uri="{BB962C8B-B14F-4D97-AF65-F5344CB8AC3E}">
        <p14:creationId xmlns:p14="http://schemas.microsoft.com/office/powerpoint/2010/main" val="1933598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4953000" cy="6629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Prerenal azotemia: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/>
              <a:t>A</a:t>
            </a:r>
            <a:r>
              <a:rPr lang="en-US" sz="2000" dirty="0" smtClean="0"/>
              <a:t>ny </a:t>
            </a:r>
            <a:r>
              <a:rPr lang="en-US" sz="2000" dirty="0"/>
              <a:t>disorder </a:t>
            </a:r>
            <a:r>
              <a:rPr lang="en-US" sz="2000" dirty="0" smtClean="0"/>
              <a:t>that decreases </a:t>
            </a:r>
            <a:r>
              <a:rPr lang="en-US" sz="2000" dirty="0"/>
              <a:t>renal perfusion (e.g., dehydration, </a:t>
            </a:r>
            <a:r>
              <a:rPr lang="en-US" sz="2000" dirty="0" smtClean="0"/>
              <a:t>heart failure</a:t>
            </a:r>
            <a:r>
              <a:rPr lang="en-US" sz="2000" dirty="0"/>
              <a:t>, or hypovolemia</a:t>
            </a:r>
            <a:r>
              <a:rPr lang="en-US" sz="20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or that results in </a:t>
            </a:r>
            <a:r>
              <a:rPr lang="en-US" sz="2000" dirty="0" smtClean="0"/>
              <a:t>increased production </a:t>
            </a:r>
            <a:r>
              <a:rPr lang="en-US" sz="2000" dirty="0"/>
              <a:t>of urea (e.g., gastrointestinal </a:t>
            </a:r>
            <a:r>
              <a:rPr lang="en-US" sz="2000" dirty="0" smtClean="0"/>
              <a:t>hemorrhage).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With </a:t>
            </a:r>
            <a:r>
              <a:rPr lang="en-US" sz="2000" dirty="0"/>
              <a:t>few exceptions </a:t>
            </a:r>
            <a:r>
              <a:rPr lang="en-US" sz="2000" dirty="0" smtClean="0"/>
              <a:t>dogs and cats </a:t>
            </a:r>
            <a:r>
              <a:rPr lang="en-US" sz="2000" dirty="0"/>
              <a:t>with purely prerenal causes of azotemia </a:t>
            </a:r>
            <a:r>
              <a:rPr lang="en-US" sz="2000" dirty="0" smtClean="0"/>
              <a:t>produce </a:t>
            </a:r>
            <a:r>
              <a:rPr lang="en-US" sz="2000" dirty="0"/>
              <a:t>concentrated urine (i.e., specific gravity &gt;</a:t>
            </a:r>
            <a:r>
              <a:rPr lang="en-US" sz="2000" dirty="0" smtClean="0"/>
              <a:t>1.035 in </a:t>
            </a:r>
            <a:r>
              <a:rPr lang="en-US" sz="2000" dirty="0"/>
              <a:t>dogs and &gt;1.040 in cats).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Prerenal azotemia </a:t>
            </a:r>
            <a:r>
              <a:rPr lang="en-US" sz="2000" dirty="0"/>
              <a:t>quickly resolves when the cause </a:t>
            </a:r>
            <a:r>
              <a:rPr lang="en-US" sz="2000" dirty="0" smtClean="0"/>
              <a:t>of decreased </a:t>
            </a:r>
            <a:r>
              <a:rPr lang="en-US" sz="2000" dirty="0"/>
              <a:t>renal perfusion is corrected (e.g., </a:t>
            </a:r>
            <a:r>
              <a:rPr lang="en-US" sz="2000" dirty="0" smtClean="0"/>
              <a:t>fluid therapy</a:t>
            </a:r>
            <a:r>
              <a:rPr lang="en-US" sz="2000" dirty="0"/>
              <a:t>).</a:t>
            </a:r>
            <a:endParaRPr lang="en-IN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600200"/>
            <a:ext cx="3810000" cy="3743325"/>
          </a:xfrm>
          <a:prstGeom prst="rect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105400" y="514945"/>
            <a:ext cx="388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C00000"/>
                </a:solidFill>
              </a:rPr>
              <a:t>Table:1 DISORDERS ASSOCIATED  WITH AZOTEMIA AND INADEQUATE URINE CONCENTRATION DESPITE NORMAL RENAL FUNCTION IN DOGS AND CATS</a:t>
            </a:r>
            <a:endParaRPr lang="en-IN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4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err="1">
                <a:solidFill>
                  <a:srgbClr val="C00000"/>
                </a:solidFill>
              </a:rPr>
              <a:t>Postrenal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azotemia: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R</a:t>
            </a:r>
            <a:r>
              <a:rPr lang="en-US" sz="2000" dirty="0" smtClean="0"/>
              <a:t>esult </a:t>
            </a:r>
            <a:r>
              <a:rPr lang="en-US" sz="2000" dirty="0"/>
              <a:t>from either an </a:t>
            </a:r>
            <a:r>
              <a:rPr lang="en-US" sz="2000" dirty="0" smtClean="0"/>
              <a:t>obstruction </a:t>
            </a:r>
            <a:r>
              <a:rPr lang="en-US" sz="2000" dirty="0"/>
              <a:t>in urine outflow or leakage of urine into the </a:t>
            </a:r>
            <a:r>
              <a:rPr lang="en-US" sz="2000" dirty="0" smtClean="0"/>
              <a:t>abdomen.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With </a:t>
            </a:r>
            <a:r>
              <a:rPr lang="en-US" sz="2000" dirty="0"/>
              <a:t>a urinary obstruction, the blockage causes </a:t>
            </a:r>
            <a:r>
              <a:rPr lang="en-US" sz="2000" dirty="0" smtClean="0"/>
              <a:t> increased </a:t>
            </a:r>
            <a:r>
              <a:rPr lang="en-US" sz="2000" dirty="0"/>
              <a:t>pressure proximal to the impasse.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This  results </a:t>
            </a:r>
            <a:r>
              <a:rPr lang="en-US" sz="2000" dirty="0"/>
              <a:t>in increased hydrostatic pressure in Bowman’s </a:t>
            </a:r>
            <a:r>
              <a:rPr lang="en-US" sz="2000" dirty="0" smtClean="0"/>
              <a:t> capsule </a:t>
            </a:r>
            <a:r>
              <a:rPr lang="en-US" sz="2000" dirty="0"/>
              <a:t>and decreased glomerular filtration rate </a:t>
            </a:r>
            <a:r>
              <a:rPr lang="en-US" sz="2000" dirty="0" smtClean="0"/>
              <a:t> (</a:t>
            </a:r>
            <a:r>
              <a:rPr lang="en-US" sz="2000" dirty="0"/>
              <a:t>GFR). This is most commonly observed in urethral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rupture of </a:t>
            </a:r>
            <a:r>
              <a:rPr lang="en-US" sz="2000" dirty="0" smtClean="0"/>
              <a:t> the </a:t>
            </a:r>
            <a:r>
              <a:rPr lang="en-US" sz="2000" dirty="0"/>
              <a:t>urinary tract results in the accumulation of fluid </a:t>
            </a:r>
            <a:r>
              <a:rPr lang="en-US" sz="2000" dirty="0" smtClean="0"/>
              <a:t> in </a:t>
            </a:r>
            <a:r>
              <a:rPr lang="en-US" sz="2000" dirty="0"/>
              <a:t>the abdomen. Because </a:t>
            </a:r>
            <a:r>
              <a:rPr lang="en-US" sz="2000" i="1" dirty="0">
                <a:solidFill>
                  <a:srgbClr val="00B0F0"/>
                </a:solidFill>
              </a:rPr>
              <a:t>urea is highly diffusible</a:t>
            </a:r>
            <a:r>
              <a:rPr lang="en-US" sz="2000" dirty="0"/>
              <a:t>, it </a:t>
            </a:r>
            <a:r>
              <a:rPr lang="en-US" sz="2000" dirty="0" smtClean="0"/>
              <a:t> is </a:t>
            </a:r>
            <a:r>
              <a:rPr lang="en-US" sz="2000" dirty="0"/>
              <a:t>quickly resorbed back into circulation while </a:t>
            </a:r>
            <a:r>
              <a:rPr lang="en-US" sz="2000" dirty="0" smtClean="0"/>
              <a:t>creatinine, </a:t>
            </a:r>
            <a:r>
              <a:rPr lang="en-US" sz="2000" dirty="0"/>
              <a:t>which is not diffusible, becomes trapped in the </a:t>
            </a:r>
            <a:r>
              <a:rPr lang="en-US" sz="2000" dirty="0" smtClean="0"/>
              <a:t> fluid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Patients WITH a </a:t>
            </a:r>
            <a:r>
              <a:rPr lang="en-US" sz="2000" dirty="0"/>
              <a:t>rupture of the </a:t>
            </a:r>
            <a:r>
              <a:rPr lang="en-US" sz="2000" dirty="0" smtClean="0"/>
              <a:t>urinary </a:t>
            </a:r>
            <a:r>
              <a:rPr lang="en-US" sz="2000" dirty="0"/>
              <a:t>tract develop an accumulation of </a:t>
            </a:r>
            <a:r>
              <a:rPr lang="en-US" sz="2000" dirty="0" smtClean="0"/>
              <a:t>fluid, and it </a:t>
            </a:r>
            <a:r>
              <a:rPr lang="en-US" sz="2000" dirty="0"/>
              <a:t>has </a:t>
            </a:r>
            <a:r>
              <a:rPr lang="en-US" sz="2000" dirty="0" smtClean="0"/>
              <a:t> a </a:t>
            </a:r>
            <a:r>
              <a:rPr lang="en-US" sz="2000" dirty="0"/>
              <a:t>BUN comparable to serum plasma </a:t>
            </a:r>
            <a:r>
              <a:rPr lang="en-US" sz="2000" dirty="0" smtClean="0"/>
              <a:t>with elevated creatinine.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02574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1589"/>
            <a:ext cx="4648200" cy="636161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azotemia: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a direct result of renal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parenchymal disease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renal disease is classified clinically into acute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kidney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injury </a:t>
            </a:r>
            <a:r>
              <a:rPr lang="en-US" sz="20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(AKI)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chronic kidney disease </a:t>
            </a:r>
            <a:r>
              <a:rPr lang="en-US" sz="20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(CKD)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histologically </a:t>
            </a:r>
            <a:r>
              <a:rPr lang="en-US" sz="20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glomerular or tubular disease</a:t>
            </a:r>
            <a:r>
              <a:rPr lang="en-US" sz="20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Differentiation between AKI and CKD is important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determining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etiology, prognosis, and treatment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options(Table 2)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91589"/>
            <a:ext cx="4219575" cy="636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37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Differential diagnosis between AKI &amp;CKD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combination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history, clinical signs, physical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findings, and diagnostic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tests.</a:t>
            </a:r>
          </a:p>
        </p:txBody>
      </p:sp>
    </p:spTree>
    <p:extLst>
      <p:ext uri="{BB962C8B-B14F-4D97-AF65-F5344CB8AC3E}">
        <p14:creationId xmlns:p14="http://schemas.microsoft.com/office/powerpoint/2010/main" val="281081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Anatomy and Physiological Functions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57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0" y="139677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Maintaining</a:t>
            </a:r>
            <a:r>
              <a:rPr lang="en-US" sz="2000" dirty="0" smtClean="0">
                <a:latin typeface="WarnockPro-Regular"/>
              </a:rPr>
              <a:t> </a:t>
            </a:r>
            <a:r>
              <a:rPr lang="en-US" sz="2000" dirty="0">
                <a:latin typeface="WarnockPro-Regular"/>
              </a:rPr>
              <a:t>the </a:t>
            </a:r>
            <a:r>
              <a:rPr lang="en-US" sz="2000" dirty="0" smtClean="0">
                <a:latin typeface="WarnockPro-Regular"/>
              </a:rPr>
              <a:t>volume and </a:t>
            </a:r>
            <a:r>
              <a:rPr lang="en-US" sz="2000" dirty="0">
                <a:latin typeface="WarnockPro-Regular"/>
              </a:rPr>
              <a:t>composition of body fluids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561114" y="2129842"/>
            <a:ext cx="4430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lean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body fluids of end‐products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2763066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>
                <a:latin typeface="WarnockPro-Regular"/>
              </a:rPr>
              <a:t>Produce</a:t>
            </a:r>
            <a:r>
              <a:rPr lang="en-US" dirty="0" smtClean="0">
                <a:latin typeface="WarnockPro-Regular"/>
              </a:rPr>
              <a:t> </a:t>
            </a:r>
            <a:r>
              <a:rPr lang="en-US" dirty="0">
                <a:latin typeface="WarnockPro-Regular"/>
              </a:rPr>
              <a:t>hormones such as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erythropoietin</a:t>
            </a:r>
            <a:r>
              <a:rPr lang="en-US" dirty="0" smtClean="0">
                <a:latin typeface="WarnockPro-Regular"/>
              </a:rPr>
              <a:t>, renin‐angiotensin</a:t>
            </a:r>
            <a:r>
              <a:rPr lang="en-US" dirty="0">
                <a:latin typeface="WarnockPro-Regular"/>
              </a:rPr>
              <a:t>, and </a:t>
            </a:r>
            <a:r>
              <a:rPr lang="en-US" dirty="0" err="1">
                <a:latin typeface="WarnockPro-Regular"/>
              </a:rPr>
              <a:t>calcitriol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37719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ave metabolic functions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6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76200"/>
            <a:ext cx="5517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Normal physiological function of Nephron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4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Urine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Urine production relies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two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factors: 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roper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function of the nephron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Blood supply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the 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glomerulus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Glomerular filtration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rate (GFR) of 3–5 mL/min/kg for dogs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2.5–3.5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mL/min/kg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cats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mean renal arterial pressure is 100 mmHg,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both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dogs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cats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hile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pressure within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glomerular capillary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55 mmHg in dogs and 59 mmHg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cats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pressure within the glomerular capillary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substantially higher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than the pressure within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Bowman’s space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thus leading to a difference in hydrostatic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pressure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35 mmHg, facilitating rapid filtration through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glomerular capillary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307343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glomerular capillary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wall has both size and charge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selectivity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i.e. all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molecules&lt;4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nm and positively charged molecules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pass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easily through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membrane</a:t>
            </a:r>
          </a:p>
          <a:p>
            <a:pPr algn="just">
              <a:lnSpc>
                <a:spcPct val="150000"/>
              </a:lnSpc>
            </a:pP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Filtration is the initial 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urine production via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passive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movement of protein and cell‐free plasma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from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glomerular capillaries into Bowman’s space to form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plasma </a:t>
            </a:r>
            <a:r>
              <a:rPr lang="en-US" sz="2000" b="1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ultrafiltrate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proximal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tubule’s (Reabsorption)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eabsorption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50–55% of filtered water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sodium,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virtually all the glucose, phosphate,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amino acids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found in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ultrafiltrate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Reabsorption of solutes uses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mechanisms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active transport, while water moves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passively along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concentration gradient as solutes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move out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tubule lumen and into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tubular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9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distal tubule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relatively impermeable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water but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continues to reabsorb sodium and chloride.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Parathyroid hormone acts on the distal tubules to regulate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calcium reabsorption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loop of Henle: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Continues to reabsorb sodium and chloride as well as calcium and magnesium through an active transport mechanism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concentration gradient is no longer established following the removal of solutes (glucose, phosphate, and amino acids) in the proximal tubules.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Very little water is reabsorbed in the loop of Henle and causes a dilution of the filtrate and a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hyposmotic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fluid</a:t>
            </a:r>
          </a:p>
        </p:txBody>
      </p:sp>
    </p:spTree>
    <p:extLst>
      <p:ext uri="{BB962C8B-B14F-4D97-AF65-F5344CB8AC3E}">
        <p14:creationId xmlns:p14="http://schemas.microsoft.com/office/powerpoint/2010/main" val="395222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Collecting duct: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fluid reaching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collecting duct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hyposmotic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plasma.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Under the influence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antidiuretic 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hormone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(ADH),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released from the posterior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pituitary, the collecting ducts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begin to reabsorb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water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Fluid in the collecting ducts is deposited in the renal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pelvis as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urine, where it enters the ureter and finally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bladder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where it awaits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micturition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kidneys are highly sensitive organs and can easily be damaged.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Kidney receive 20% of the cardiac output, and 90% of that blood goes to the kidney cortex, where key structures of the nephron are exposed to toxins concentrated in the blood.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66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While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autoregulation is used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keep renal blood flow(RBF),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therefore GFR, at a constant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level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periods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hypotension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(MAP &lt;60 mmHg) can cause 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interruption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oxygen delivery to the kidney.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Cells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proximal tubule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thick ascending loop of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Henle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particularly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sensitive to ischemia as they have a very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high metabolic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rate</a:t>
            </a:r>
          </a:p>
        </p:txBody>
      </p:sp>
    </p:spTree>
    <p:extLst>
      <p:ext uri="{BB962C8B-B14F-4D97-AF65-F5344CB8AC3E}">
        <p14:creationId xmlns:p14="http://schemas.microsoft.com/office/powerpoint/2010/main" val="31299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7971"/>
            <a:ext cx="63246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200400"/>
            <a:ext cx="2895600" cy="92333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C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auses and effects of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therenin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‐angiotensin‐aldosterone system (RAAS)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1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974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WarnockPro-Regular</vt:lpstr>
      <vt:lpstr>Wingdings</vt:lpstr>
      <vt:lpstr>Office Theme</vt:lpstr>
      <vt:lpstr>PowerPoint Presentation</vt:lpstr>
      <vt:lpstr>Anatomy and Physiological Functions</vt:lpstr>
      <vt:lpstr>PowerPoint Presentation</vt:lpstr>
      <vt:lpstr>Urine Production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Dr Anil</cp:lastModifiedBy>
  <cp:revision>46</cp:revision>
  <dcterms:created xsi:type="dcterms:W3CDTF">2006-08-16T00:00:00Z</dcterms:created>
  <dcterms:modified xsi:type="dcterms:W3CDTF">2022-05-02T09:50:13Z</dcterms:modified>
</cp:coreProperties>
</file>