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1371600"/>
            <a:ext cx="7086600" cy="4419600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DISEASES OF URINARY SYSTEM</a:t>
            </a: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</a:t>
            </a:r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Part-II ]</a:t>
            </a:r>
            <a:endParaRPr lang="en-I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pPr algn="ctr"/>
            <a:r>
              <a:rPr lang="en-IN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Anil Kumar</a:t>
            </a:r>
          </a:p>
          <a:p>
            <a:pPr algn="ctr"/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 </a:t>
            </a:r>
          </a:p>
          <a:p>
            <a:pPr algn="ctr"/>
            <a:r>
              <a:rPr lang="en-IN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VCC, BVC, BASU, Patna</a:t>
            </a:r>
            <a:endPara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4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</a:t>
            </a: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r>
              <a:rPr lang="en-IN" sz="2000" dirty="0" smtClean="0">
                <a:solidFill>
                  <a:srgbClr val="1400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IN" sz="2000" dirty="0" smtClean="0">
                <a:solidFill>
                  <a:srgbClr val="1400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if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urine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sediment is present</a:t>
            </a:r>
          </a:p>
          <a:p>
            <a:pPr marL="0" indent="0" algn="just">
              <a:buNone/>
            </a:pPr>
            <a:r>
              <a:rPr lang="en-I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blood count</a:t>
            </a:r>
          </a:p>
          <a:p>
            <a:pPr algn="just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CBC are often non-specific.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</a:t>
            </a:r>
            <a:r>
              <a:rPr lang="en-IN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elevations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WBCscan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with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pyelonephritis and systemic infectious diseases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absence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stress leukogram (neutrophilia,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lymphopenia, and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eosinopenia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a sick patient should raise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suspicion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the patient could have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hypoadrenocorticism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(Addison’s </a:t>
            </a:r>
            <a:r>
              <a:rPr lang="en-I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disease), not AKI.</a:t>
            </a:r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Serum </a:t>
            </a: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Elevation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BUN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creatinine.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Elevations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phosphate</a:t>
            </a:r>
          </a:p>
          <a:p>
            <a:pPr algn="just"/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Decreases HCO3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potassium increases with the degree of renal dysfunction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Anion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gap (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([Na+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+K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+] – [Cl- +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HCO3-]) increases in AKI, [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12 to 24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/l-Dog/canine and 13–27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mEq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/l- in Cat/feline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ULTRASOUND: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AKI-KIDNEY-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normal to increased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</a:p>
          <a:p>
            <a:r>
              <a:rPr lang="en-I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CKD-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small,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irregular shaped</a:t>
            </a:r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3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304800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5334000" cy="624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Depends on:</a:t>
            </a:r>
          </a:p>
          <a:p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an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underlying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orrecting dehydration</a:t>
            </a:r>
          </a:p>
          <a:p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Diuresis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orrecting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life-threatening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electrolyte imbalances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ptiferSlabLTPro-Regular"/>
              </a:rPr>
              <a:t>As </a:t>
            </a:r>
            <a:r>
              <a:rPr lang="en-US" sz="2000" dirty="0" err="1" smtClean="0">
                <a:latin typeface="AptiferSlabLTPro-Regular"/>
              </a:rPr>
              <a:t>inappetence</a:t>
            </a:r>
            <a:r>
              <a:rPr lang="en-US" sz="2000" dirty="0">
                <a:latin typeface="AptiferSlabLTPro-Regular"/>
              </a:rPr>
              <a:t>, vomiting, and an impaired </a:t>
            </a:r>
            <a:r>
              <a:rPr lang="en-US" sz="2000" dirty="0" smtClean="0">
                <a:latin typeface="AptiferSlabLTPro-Regular"/>
              </a:rPr>
              <a:t>ability to </a:t>
            </a:r>
            <a:r>
              <a:rPr lang="en-US" sz="2000" dirty="0">
                <a:latin typeface="AptiferSlabLTPro-Regular"/>
              </a:rPr>
              <a:t>concentrate urine, dehydration is common in </a:t>
            </a:r>
            <a:r>
              <a:rPr lang="en-US" sz="2000" dirty="0" smtClean="0">
                <a:latin typeface="AptiferSlabLTPro-Regular"/>
              </a:rPr>
              <a:t>AKI </a:t>
            </a:r>
            <a:r>
              <a:rPr lang="en-IN" sz="2000" dirty="0" smtClean="0">
                <a:latin typeface="AptiferSlabLTPro-Regular"/>
              </a:rPr>
              <a:t>patients</a:t>
            </a:r>
            <a:r>
              <a:rPr lang="en-IN" sz="2000" dirty="0">
                <a:latin typeface="AptiferSlabLTPro-Regular"/>
              </a:rPr>
              <a:t>. </a:t>
            </a:r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IN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IN" sz="2000" b="1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Correcting </a:t>
            </a:r>
            <a:r>
              <a:rPr lang="en-IN" sz="2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dehydration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AptiferSlabLTPro-Regular"/>
              </a:rPr>
              <a:t>Initial </a:t>
            </a:r>
            <a:r>
              <a:rPr lang="en-IN" sz="2000" dirty="0">
                <a:latin typeface="AptiferSlabLTPro-Regular"/>
              </a:rPr>
              <a:t>fluid </a:t>
            </a:r>
            <a:r>
              <a:rPr lang="en-IN" sz="2000" dirty="0" smtClean="0">
                <a:latin typeface="AptiferSlabLTPro-Regular"/>
              </a:rPr>
              <a:t>therapy:</a:t>
            </a:r>
          </a:p>
          <a:p>
            <a:r>
              <a:rPr lang="en-IN" sz="2000" dirty="0">
                <a:latin typeface="AptiferSlabLTPro-Regular"/>
              </a:rPr>
              <a:t>P</a:t>
            </a:r>
            <a:r>
              <a:rPr lang="en-IN" sz="2000" dirty="0" smtClean="0">
                <a:latin typeface="AptiferSlabLTPro-Regular"/>
              </a:rPr>
              <a:t>atient dehydration status (degree </a:t>
            </a:r>
            <a:r>
              <a:rPr lang="en-IN" sz="2000" dirty="0">
                <a:latin typeface="AptiferSlabLTPro-Regular"/>
              </a:rPr>
              <a:t>of </a:t>
            </a:r>
            <a:r>
              <a:rPr lang="en-IN" sz="2000" dirty="0" smtClean="0">
                <a:latin typeface="AptiferSlabLTPro-Regular"/>
              </a:rPr>
              <a:t>dehydration)</a:t>
            </a:r>
          </a:p>
          <a:p>
            <a:r>
              <a:rPr lang="en-IN" sz="2000" dirty="0" smtClean="0">
                <a:latin typeface="AptiferSlabLTPro-Regular"/>
              </a:rPr>
              <a:t> Maintenance fluids and</a:t>
            </a:r>
          </a:p>
          <a:p>
            <a:r>
              <a:rPr lang="en-IN" sz="2000" dirty="0" smtClean="0">
                <a:latin typeface="AptiferSlabLTPro-Regular"/>
              </a:rPr>
              <a:t> </a:t>
            </a:r>
            <a:r>
              <a:rPr lang="en-IN" sz="2000" dirty="0">
                <a:latin typeface="AptiferSlabLTPro-Regular"/>
              </a:rPr>
              <a:t>I</a:t>
            </a:r>
            <a:r>
              <a:rPr lang="en-IN" sz="2000" dirty="0" smtClean="0">
                <a:latin typeface="AptiferSlabLTPro-Regular"/>
              </a:rPr>
              <a:t>nsensible losses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Correcting </a:t>
            </a:r>
            <a:r>
              <a:rPr lang="en-I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dehydration:</a:t>
            </a:r>
            <a:endParaRPr lang="en-IN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ptiferSlabLTPro-Regular"/>
              </a:rPr>
              <a:t>Deficit </a:t>
            </a:r>
            <a:r>
              <a:rPr lang="en-US" sz="2000" dirty="0">
                <a:latin typeface="AptiferSlabLTPro-Regular"/>
              </a:rPr>
              <a:t>in liters = % dehydration × kg body weight</a:t>
            </a:r>
            <a:endParaRPr lang="en-IN" sz="2000" dirty="0" smtClean="0">
              <a:latin typeface="AptiferSlabLTPro-Regu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838200"/>
            <a:ext cx="3505200" cy="413385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852097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51816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Diuretics: </a:t>
            </a:r>
          </a:p>
          <a:p>
            <a:pPr algn="just"/>
            <a:r>
              <a:rPr lang="en-US" sz="2000" b="1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oliguric and </a:t>
            </a:r>
            <a:r>
              <a:rPr lang="en-US" sz="2000" b="1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anuric</a:t>
            </a:r>
            <a:r>
              <a:rPr lang="en-US" sz="2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animals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are not fluid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overloaded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well hydrated, </a:t>
            </a:r>
            <a:r>
              <a:rPr lang="en-US" sz="20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mannitol 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initial treatment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choice. Mannitol-increase renal blood flow/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shrink swollen tubular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cells/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dislodge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tubular obstructions/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scavenge free radicals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Dose: 0.25–1.0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g/kg IV bolus over 30 minutes. If urine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	improves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CRI of 1–2 mg/kg/minute can be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</a:p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ptiferSlabLTPro-Regular"/>
              </a:rPr>
              <a:t>contraindicated </a:t>
            </a:r>
            <a:r>
              <a:rPr lang="en-US" sz="2000" dirty="0">
                <a:latin typeface="AptiferSlabLTPro-Regular"/>
              </a:rPr>
              <a:t>in </a:t>
            </a:r>
            <a:r>
              <a:rPr lang="en-US" sz="2000" dirty="0" smtClean="0">
                <a:latin typeface="AptiferSlabLTPro-Regular"/>
              </a:rPr>
              <a:t>ethylene glycol </a:t>
            </a:r>
            <a:r>
              <a:rPr lang="en-IN" sz="2000" dirty="0" smtClean="0">
                <a:latin typeface="AptiferSlabLTPro-Regular"/>
              </a:rPr>
              <a:t>intoxication</a:t>
            </a:r>
          </a:p>
          <a:p>
            <a:r>
              <a:rPr lang="en-IN" sz="2000" b="1" i="1" dirty="0" smtClean="0">
                <a:solidFill>
                  <a:srgbClr val="00B0F0"/>
                </a:solidFill>
                <a:latin typeface="AptiferSlabLTPro-Regular"/>
              </a:rPr>
              <a:t>Furosemide @ </a:t>
            </a:r>
            <a:r>
              <a:rPr lang="en-IN" sz="2000" dirty="0" smtClean="0">
                <a:latin typeface="AptiferSlabLTPro-Regular"/>
              </a:rPr>
              <a:t>2 mg/kg as </a:t>
            </a:r>
            <a:r>
              <a:rPr lang="en-IN" sz="2000" dirty="0">
                <a:latin typeface="AptiferSlabLTPro-Regular"/>
              </a:rPr>
              <a:t>a </a:t>
            </a:r>
            <a:r>
              <a:rPr lang="en-IN" sz="2000" dirty="0" smtClean="0">
                <a:latin typeface="AptiferSlabLTPro-Regular"/>
              </a:rPr>
              <a:t>bolus</a:t>
            </a:r>
          </a:p>
          <a:p>
            <a:pPr marL="0" indent="0">
              <a:buNone/>
            </a:pPr>
            <a:r>
              <a:rPr lang="en-IN" sz="2000" b="1" i="1" dirty="0" smtClean="0">
                <a:latin typeface="AptiferSlabLTPro-Regular"/>
                <a:cs typeface="Arial" panose="020B0604020202020204" pitchFamily="34" charset="0"/>
              </a:rPr>
              <a:t>Note: In  </a:t>
            </a:r>
            <a:r>
              <a:rPr lang="en-IN" sz="2000" dirty="0">
                <a:latin typeface="AptiferSlabLTPro-Regular"/>
              </a:rPr>
              <a:t>Aminoglycoside </a:t>
            </a:r>
            <a:r>
              <a:rPr lang="en-IN" sz="2000" dirty="0" smtClean="0">
                <a:latin typeface="AptiferSlabLTPro-Regular"/>
              </a:rPr>
              <a:t>toxicity</a:t>
            </a:r>
          </a:p>
          <a:p>
            <a:pPr marL="0" indent="0">
              <a:buNone/>
            </a:pPr>
            <a:endParaRPr lang="en-IN" sz="2000" b="1" i="1" dirty="0">
              <a:solidFill>
                <a:srgbClr val="00B0F0"/>
              </a:solidFill>
              <a:latin typeface="AptiferSlabLTPro-Regular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N" sz="2000" b="1" i="1" dirty="0" smtClean="0">
                <a:solidFill>
                  <a:srgbClr val="00B0F0"/>
                </a:solidFill>
                <a:latin typeface="AptiferSlabLTPro-Regular"/>
                <a:cs typeface="Arial" panose="020B0604020202020204" pitchFamily="34" charset="0"/>
              </a:rPr>
              <a:t>3. Ani-emetics: (Table-4)</a:t>
            </a:r>
            <a:endParaRPr lang="en-IN" sz="20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291" y="304800"/>
            <a:ext cx="3700462" cy="501967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34001" y="5494292"/>
            <a:ext cx="38100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ptiferSansLTPro-Regular"/>
              </a:rPr>
              <a:t>Table-4: Protocols </a:t>
            </a:r>
            <a:r>
              <a:rPr lang="en-US" sz="1600" b="1" dirty="0">
                <a:latin typeface="AptiferSansLTPro-Regular"/>
              </a:rPr>
              <a:t>used to control emesis </a:t>
            </a:r>
            <a:r>
              <a:rPr lang="en-US" sz="1600" b="1" dirty="0" smtClean="0">
                <a:latin typeface="AptiferSansLTPro-Regular"/>
              </a:rPr>
              <a:t>in acute </a:t>
            </a:r>
            <a:r>
              <a:rPr lang="en-US" sz="1600" dirty="0" smtClean="0">
                <a:latin typeface="AptiferSansLTPro-Regular"/>
              </a:rPr>
              <a:t>kidney </a:t>
            </a:r>
            <a:r>
              <a:rPr lang="en-IN" sz="1600" dirty="0" smtClean="0">
                <a:latin typeface="AptiferSansLTPro-Regular"/>
              </a:rPr>
              <a:t>injury </a:t>
            </a:r>
            <a:r>
              <a:rPr lang="en-IN" sz="1600" dirty="0">
                <a:latin typeface="AptiferSansLTPro-Regular"/>
              </a:rPr>
              <a:t>patients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85916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4953000" cy="6477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Oliguric and </a:t>
            </a:r>
            <a:r>
              <a:rPr lang="en-US" sz="2000" b="1" i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anuric</a:t>
            </a:r>
            <a:r>
              <a:rPr lang="en-US" sz="2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renal failure patients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0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respond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medical management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 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hyperkalemia and metabolic </a:t>
            </a:r>
            <a:r>
              <a:rPr lang="en-IN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acidosis.</a:t>
            </a:r>
          </a:p>
          <a:p>
            <a:pPr marL="0" indent="0" algn="ctr">
              <a:buNone/>
            </a:pPr>
            <a:r>
              <a:rPr lang="en-IN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Hyperkalemia</a:t>
            </a:r>
            <a:endParaRPr lang="en-IN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common life-threatening electrolyte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imbalance 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AKI is hyperkalemia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000" dirty="0">
                <a:latin typeface="AptiferSlabLTPro-Regular"/>
              </a:rPr>
              <a:t>C</a:t>
            </a:r>
            <a:r>
              <a:rPr lang="en-US" sz="2000" dirty="0" smtClean="0">
                <a:latin typeface="AptiferSlabLTPro-Regular"/>
              </a:rPr>
              <a:t>auses </a:t>
            </a:r>
            <a:r>
              <a:rPr lang="en-US" sz="2000" dirty="0">
                <a:latin typeface="AptiferSlabLTPro-Regular"/>
              </a:rPr>
              <a:t>a reduction of the </a:t>
            </a:r>
            <a:r>
              <a:rPr lang="en-US" sz="2000" dirty="0" smtClean="0">
                <a:latin typeface="AptiferSlabLTPro-Regular"/>
              </a:rPr>
              <a:t>transmembrane electrochemical </a:t>
            </a:r>
            <a:r>
              <a:rPr lang="en-US" sz="2000" dirty="0">
                <a:latin typeface="AptiferSlabLTPro-Regular"/>
              </a:rPr>
              <a:t>gradient and </a:t>
            </a:r>
            <a:r>
              <a:rPr lang="en-US" sz="2000" dirty="0" smtClean="0">
                <a:latin typeface="AptiferSlabLTPro-Regular"/>
              </a:rPr>
              <a:t>changes </a:t>
            </a:r>
            <a:r>
              <a:rPr lang="en-US" sz="2000" dirty="0">
                <a:latin typeface="AptiferSlabLTPro-Regular"/>
              </a:rPr>
              <a:t>nerve </a:t>
            </a:r>
            <a:r>
              <a:rPr lang="en-US" sz="2000" dirty="0" smtClean="0">
                <a:latin typeface="AptiferSlabLTPro-Regular"/>
              </a:rPr>
              <a:t>and </a:t>
            </a:r>
            <a:r>
              <a:rPr lang="en-IN" sz="2000" dirty="0" smtClean="0">
                <a:latin typeface="AptiferSlabLTPro-Regular"/>
              </a:rPr>
              <a:t>muscle </a:t>
            </a:r>
            <a:r>
              <a:rPr lang="en-IN" sz="2000" dirty="0">
                <a:latin typeface="AptiferSlabLTPro-Regular"/>
              </a:rPr>
              <a:t>cell </a:t>
            </a:r>
            <a:r>
              <a:rPr lang="en-IN" sz="2000" dirty="0" smtClean="0">
                <a:latin typeface="AptiferSlabLTPro-Regular"/>
              </a:rPr>
              <a:t>excitability</a:t>
            </a:r>
          </a:p>
          <a:p>
            <a:r>
              <a:rPr lang="en-IN" sz="2000" dirty="0" smtClean="0">
                <a:solidFill>
                  <a:srgbClr val="00B0F0"/>
                </a:solidFill>
                <a:latin typeface="AptiferSlabLTPro-Regular"/>
                <a:cs typeface="Arial" panose="020B0604020202020204" pitchFamily="34" charset="0"/>
              </a:rPr>
              <a:t>Clinically:</a:t>
            </a:r>
            <a:r>
              <a:rPr lang="en-IN" sz="2000" dirty="0" smtClean="0">
                <a:latin typeface="AptiferSlabLTPro-Regular"/>
                <a:cs typeface="Arial" panose="020B0604020202020204" pitchFamily="34" charset="0"/>
              </a:rPr>
              <a:t> have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ptiferSlabLTPro-Regular"/>
              </a:rPr>
              <a:t>Muscle weakness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ptiferSlabLTPro-Regular"/>
              </a:rPr>
              <a:t> Reduced </a:t>
            </a:r>
            <a:r>
              <a:rPr lang="en-US" sz="2000" dirty="0">
                <a:latin typeface="AptiferSlabLTPro-Regular"/>
              </a:rPr>
              <a:t>cardiac </a:t>
            </a:r>
            <a:r>
              <a:rPr lang="en-US" sz="2000" dirty="0" smtClean="0">
                <a:latin typeface="AptiferSlabLTPro-Regular"/>
              </a:rPr>
              <a:t>contractility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ptiferSlabLTPro-Regular"/>
              </a:rPr>
              <a:t>Arrhythmias </a:t>
            </a:r>
            <a:r>
              <a:rPr lang="en-IN" sz="2000" dirty="0">
                <a:latin typeface="AptiferSlabLTPro-Regular"/>
              </a:rPr>
              <a:t>and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ptiferSlabLTPro-Regular"/>
              </a:rPr>
              <a:t>Neurologic abnormalities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ptiferSlabLTPro-Regular"/>
                <a:cs typeface="Arial" panose="020B0604020202020204" pitchFamily="34" charset="0"/>
              </a:rPr>
              <a:t>In ECG: </a:t>
            </a:r>
            <a:r>
              <a:rPr lang="en-US" sz="2000" dirty="0" smtClean="0">
                <a:latin typeface="AptiferSlabLTPro-Regular"/>
              </a:rPr>
              <a:t>bradycardia</a:t>
            </a:r>
            <a:r>
              <a:rPr lang="en-US" sz="2000" dirty="0">
                <a:latin typeface="AptiferSlabLTPro-Regular"/>
              </a:rPr>
              <a:t>, disappearance of </a:t>
            </a:r>
            <a:r>
              <a:rPr lang="en-US" sz="2000" dirty="0" smtClean="0">
                <a:latin typeface="AptiferSlabLTPro-Regular"/>
              </a:rPr>
              <a:t>the P </a:t>
            </a:r>
            <a:r>
              <a:rPr lang="en-US" sz="2000" dirty="0">
                <a:latin typeface="AptiferSlabLTPro-Regular"/>
              </a:rPr>
              <a:t>wave, spiking of the T wave, and widened QRS </a:t>
            </a:r>
            <a:r>
              <a:rPr lang="en-US" sz="2000" dirty="0" smtClean="0">
                <a:latin typeface="AptiferSlabLTPro-Regular"/>
              </a:rPr>
              <a:t>complexes, WHEN, &gt;</a:t>
            </a:r>
            <a:r>
              <a:rPr lang="en-IN" sz="2000" dirty="0">
                <a:latin typeface="AptiferSlabLTPro-Regular"/>
              </a:rPr>
              <a:t>6.5 </a:t>
            </a:r>
            <a:r>
              <a:rPr lang="en-IN" sz="2000" dirty="0" err="1">
                <a:latin typeface="AptiferSlabLTPro-Regular"/>
              </a:rPr>
              <a:t>mEq</a:t>
            </a:r>
            <a:r>
              <a:rPr lang="en-IN" sz="2000" dirty="0">
                <a:latin typeface="AptiferSlabLTPro-Regular"/>
              </a:rPr>
              <a:t>/l.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209800"/>
            <a:ext cx="3962400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3229" y="4580709"/>
            <a:ext cx="4040617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AptiferSansLTPro-Regular"/>
              </a:rPr>
              <a:t>Table 5:Management </a:t>
            </a:r>
            <a:r>
              <a:rPr lang="en-IN" sz="1600" b="1" dirty="0">
                <a:latin typeface="AptiferSansLTPro-Regular"/>
              </a:rPr>
              <a:t>of </a:t>
            </a:r>
            <a:r>
              <a:rPr lang="en-IN" sz="1600" b="1" dirty="0" err="1">
                <a:latin typeface="AptiferSansLTPro-Regular"/>
              </a:rPr>
              <a:t>hyperkalemia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120194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I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KIDNEY INJURY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rapidly progressive  impairment in the kidney’s ability to filter metabolic  waste, as well as maintain the body’s fluid and electrolyte  balance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Etiology: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Ischemia,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nephrotoxins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infectious agents, or systemic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disease 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companion animal medicine, AKI  is most commonly the result of exposure to toxins and  infectious agents.</a:t>
            </a:r>
            <a:endParaRPr lang="en-IN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7892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990600"/>
            <a:ext cx="8458200" cy="563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381000"/>
            <a:ext cx="5257800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Table-1 Common </a:t>
            </a:r>
            <a:r>
              <a:rPr lang="en-US" sz="2000" b="1" dirty="0">
                <a:solidFill>
                  <a:srgbClr val="C00000"/>
                </a:solidFill>
              </a:rPr>
              <a:t>causes of acute kidney </a:t>
            </a:r>
            <a:r>
              <a:rPr lang="en-US" sz="2000" b="1" dirty="0" smtClean="0">
                <a:solidFill>
                  <a:srgbClr val="C00000"/>
                </a:solidFill>
              </a:rPr>
              <a:t>injury(AKI)</a:t>
            </a:r>
            <a:endParaRPr lang="en-IN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3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b="1" dirty="0" smtClean="0">
                <a:solidFill>
                  <a:srgbClr val="C00000"/>
                </a:solidFill>
              </a:rPr>
              <a:t>Pathophysiology: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/>
              <a:t>Many </a:t>
            </a:r>
            <a:r>
              <a:rPr lang="en-IN" sz="2000" dirty="0"/>
              <a:t>specific </a:t>
            </a:r>
            <a:r>
              <a:rPr lang="en-IN" sz="2000" dirty="0" smtClean="0"/>
              <a:t>mechanisms depending upon the cause</a:t>
            </a:r>
          </a:p>
          <a:p>
            <a:pPr algn="just">
              <a:lnSpc>
                <a:spcPct val="150000"/>
              </a:lnSpc>
            </a:pPr>
            <a:r>
              <a:rPr lang="en-US" sz="2000" b="1" i="1" dirty="0" smtClean="0">
                <a:solidFill>
                  <a:srgbClr val="C00000"/>
                </a:solidFill>
              </a:rPr>
              <a:t>Example: NSAIDs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Block the </a:t>
            </a:r>
            <a:r>
              <a:rPr lang="en-US" sz="2000" dirty="0" err="1"/>
              <a:t>cyclo</a:t>
            </a:r>
            <a:r>
              <a:rPr lang="en-US" sz="2000" dirty="0"/>
              <a:t>-oxygenase pathway preventing the formation of locally protective prostaglandins </a:t>
            </a:r>
            <a:r>
              <a:rPr lang="en-US" sz="2000" dirty="0" smtClean="0"/>
              <a:t>in </a:t>
            </a:r>
            <a:r>
              <a:rPr lang="en-US" sz="2000" dirty="0"/>
              <a:t>the kidney. </a:t>
            </a:r>
            <a:endParaRPr lang="en-US" sz="2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Activation </a:t>
            </a:r>
            <a:r>
              <a:rPr lang="en-US" sz="2000" dirty="0"/>
              <a:t>of the renin–angiotensin system leads to vasoconstriction in the </a:t>
            </a:r>
            <a:r>
              <a:rPr lang="en-US" sz="2000" dirty="0" smtClean="0"/>
              <a:t>glomerular </a:t>
            </a:r>
            <a:r>
              <a:rPr lang="en-US" sz="2000" dirty="0"/>
              <a:t>capillary bed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/>
              <a:t>As the arterioles constrict, blood flow out of the glomerulus and into </a:t>
            </a:r>
            <a:r>
              <a:rPr lang="en-US" sz="2000" dirty="0" smtClean="0"/>
              <a:t> peritubular </a:t>
            </a:r>
            <a:r>
              <a:rPr lang="en-US" sz="2000" dirty="0"/>
              <a:t>capillaries decreases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/>
              <a:t>If </a:t>
            </a:r>
            <a:r>
              <a:rPr lang="en-US" sz="2000" dirty="0" smtClean="0"/>
              <a:t>left as such, </a:t>
            </a:r>
            <a:r>
              <a:rPr lang="en-US" sz="2000" dirty="0"/>
              <a:t>the resulting decreased blood flow to the </a:t>
            </a:r>
            <a:r>
              <a:rPr lang="en-US" sz="2000" dirty="0" smtClean="0"/>
              <a:t> medulla </a:t>
            </a:r>
            <a:r>
              <a:rPr lang="en-US" sz="2000" dirty="0"/>
              <a:t>of the kidney leads to ischemic </a:t>
            </a:r>
            <a:r>
              <a:rPr lang="en-US" sz="2000" dirty="0" smtClean="0"/>
              <a:t>injury.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Suppression </a:t>
            </a:r>
            <a:r>
              <a:rPr lang="en-US" sz="2000" dirty="0"/>
              <a:t>of the renin–angiotensin system by </a:t>
            </a:r>
            <a:r>
              <a:rPr lang="en-US" sz="2000" dirty="0" smtClean="0"/>
              <a:t> IV </a:t>
            </a:r>
            <a:r>
              <a:rPr lang="en-US" sz="2000" dirty="0"/>
              <a:t>fluid therapy can help prevent this vasoconstriction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72029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n </a:t>
            </a:r>
            <a:r>
              <a:rPr lang="en-US" sz="2000" b="1" dirty="0">
                <a:solidFill>
                  <a:srgbClr val="FF0000"/>
                </a:solidFill>
              </a:rPr>
              <a:t>insult to the kidney is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dependent on a combination of </a:t>
            </a:r>
            <a:r>
              <a:rPr lang="en-US" sz="2000" b="1" dirty="0" smtClean="0">
                <a:solidFill>
                  <a:srgbClr val="FF0000"/>
                </a:solidFill>
              </a:rPr>
              <a:t>4 features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endParaRPr lang="en-IN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510540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i="1" dirty="0"/>
              <a:t>Injury</a:t>
            </a:r>
            <a:r>
              <a:rPr lang="en-US" sz="2000" dirty="0"/>
              <a:t> </a:t>
            </a:r>
            <a:r>
              <a:rPr lang="en-US" sz="2000" dirty="0" smtClean="0"/>
              <a:t>decreases glomerular </a:t>
            </a:r>
            <a:r>
              <a:rPr lang="en-US" sz="2000" dirty="0"/>
              <a:t>permeability (Figure </a:t>
            </a:r>
            <a:r>
              <a:rPr lang="en-US" sz="2000" dirty="0" smtClean="0"/>
              <a:t>1) and </a:t>
            </a:r>
            <a:r>
              <a:rPr lang="en-US" sz="2000" dirty="0"/>
              <a:t>causes vasoconstriction (Figure </a:t>
            </a:r>
            <a:r>
              <a:rPr lang="en-US" sz="2000" dirty="0" smtClean="0"/>
              <a:t>2</a:t>
            </a:r>
            <a:r>
              <a:rPr lang="en-US" sz="2000" dirty="0"/>
              <a:t>).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This leads to decrease GFR </a:t>
            </a:r>
            <a:r>
              <a:rPr lang="en-US" sz="2000" dirty="0"/>
              <a:t>and </a:t>
            </a:r>
            <a:r>
              <a:rPr lang="en-US" sz="2000" dirty="0" err="1"/>
              <a:t>ultrafiltrate</a:t>
            </a:r>
            <a:r>
              <a:rPr lang="en-US" sz="2000" dirty="0"/>
              <a:t> </a:t>
            </a:r>
            <a:r>
              <a:rPr lang="en-US" sz="2000" dirty="0" smtClean="0"/>
              <a:t>production.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Filtration </a:t>
            </a:r>
            <a:r>
              <a:rPr lang="en-US" sz="2000" dirty="0"/>
              <a:t>of the blood </a:t>
            </a:r>
            <a:r>
              <a:rPr lang="en-US" sz="2000" dirty="0" smtClean="0"/>
              <a:t>significantly </a:t>
            </a:r>
            <a:r>
              <a:rPr lang="en-IN" sz="2000" dirty="0" smtClean="0"/>
              <a:t>decreases</a:t>
            </a:r>
            <a:r>
              <a:rPr lang="en-IN" sz="2000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0" y="838201"/>
            <a:ext cx="32766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306536"/>
            <a:ext cx="2757487" cy="3257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4602" y="3121870"/>
            <a:ext cx="639919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Fig-1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1573" y="6409355"/>
            <a:ext cx="69762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Fig.-2</a:t>
            </a: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3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5486400" cy="6400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a result of the injury, dead epithelial cells,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cellular debris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and proteins are discarded into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tubular lumen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form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obstructive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casts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Lastly,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swelling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inflammation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damaged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renal parenchyma externally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compresses renal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tubules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These obstructive forces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hydrostatic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pressure within Bowman’s capsule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block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glomerular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filtration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Due to death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tubular epithelial cells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in no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barrier to prevent diffusion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electrolytes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fluids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Fig.-4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up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50% 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glomerular filtrate can be lost to ‘back leak’,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urea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creatinine, electrolytes, and fluids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undergoing glomerular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filtration fail to be excreted.</a:t>
            </a:r>
            <a:endParaRPr lang="en-IN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93674" y="228601"/>
            <a:ext cx="31242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3121" y="2486299"/>
            <a:ext cx="274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  <a:latin typeface="AptiferSansLTPro-Regular"/>
              </a:rPr>
              <a:t>Fig.3-Tubular </a:t>
            </a:r>
            <a:r>
              <a:rPr lang="en-IN" dirty="0">
                <a:solidFill>
                  <a:prstClr val="black"/>
                </a:solidFill>
                <a:latin typeface="AptiferSansLTPro-Regular"/>
              </a:rPr>
              <a:t>obstruction</a:t>
            </a:r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312" y="3276600"/>
            <a:ext cx="2976562" cy="28974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6600" y="6216689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  <a:latin typeface="AptiferSansLTPro-Regular"/>
              </a:rPr>
              <a:t>Fig.4-Back leak</a:t>
            </a: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9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5778" y="152400"/>
            <a:ext cx="3136243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 and ischemic </a:t>
            </a:r>
            <a:r>
              <a:rPr lang="en-US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insults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812557"/>
            <a:ext cx="3163045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Intrarenal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vasoconstriction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2760" y="1471021"/>
            <a:ext cx="5742278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Decreases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flow delivered to the glomerulus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9333" y="2129485"/>
            <a:ext cx="2775578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GFR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815281"/>
            <a:ext cx="6880602" cy="6771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esulting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hypoxia in the PCT and ascending loop of Henle.</a:t>
            </a:r>
            <a:endParaRPr lang="en-IN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3778075"/>
            <a:ext cx="8991599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prstClr val="black"/>
                </a:solidFill>
                <a:latin typeface="AptiferSlabLTPro-Regular"/>
              </a:rPr>
              <a:t>Due to high Metabolic </a:t>
            </a:r>
            <a:r>
              <a:rPr lang="en-US" sz="2000" dirty="0" smtClean="0">
                <a:solidFill>
                  <a:prstClr val="black"/>
                </a:solidFill>
                <a:latin typeface="AptiferSlabLTPro-Regular"/>
              </a:rPr>
              <a:t>activity and limited</a:t>
            </a:r>
            <a:r>
              <a:rPr lang="en-IN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ptiferSlabLTPro-Regular"/>
              </a:rPr>
              <a:t>blood supply(PCT &amp; Ascending loop</a:t>
            </a:r>
          </a:p>
          <a:p>
            <a:endParaRPr lang="en-IN" sz="2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3444" y="4730373"/>
            <a:ext cx="4839216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  <a:latin typeface="AptiferSlabLTPro-Regular"/>
              </a:rPr>
              <a:t>Further </a:t>
            </a:r>
            <a:r>
              <a:rPr lang="en-IN" dirty="0">
                <a:solidFill>
                  <a:prstClr val="black"/>
                </a:solidFill>
                <a:latin typeface="AptiferSlabLTPro-Regular"/>
              </a:rPr>
              <a:t>permanent nephron loss.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95592" y="581055"/>
            <a:ext cx="484632" cy="22859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178" y="1246184"/>
            <a:ext cx="597460" cy="2621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178" y="1894666"/>
            <a:ext cx="597460" cy="2621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178" y="2553130"/>
            <a:ext cx="597460" cy="2621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592" y="3533341"/>
            <a:ext cx="597460" cy="2621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69" y="4468222"/>
            <a:ext cx="597460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7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presentation: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epends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underlying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cause, severity of the azotemia,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electrolyte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imbalances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weakness, dehydration, anorexia,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vomiting, diarrhea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uremic breath, oral ulcers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hypothermia</a:t>
            </a: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Diagnosis:</a:t>
            </a:r>
          </a:p>
          <a:p>
            <a:pPr algn="just"/>
            <a:r>
              <a:rPr lang="en-IN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History(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exposure to environmental </a:t>
            </a:r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nephrotoxins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medications </a:t>
            </a:r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IN" sz="2000" dirty="0" err="1">
                <a:latin typeface="Arial" panose="020B0604020202020204" pitchFamily="34" charset="0"/>
                <a:cs typeface="Arial" panose="020B0604020202020204" pitchFamily="34" charset="0"/>
              </a:rPr>
              <a:t>recent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travel history</a:t>
            </a:r>
          </a:p>
          <a:p>
            <a:r>
              <a:rPr lang="en-US" sz="2000" b="1" dirty="0">
                <a:solidFill>
                  <a:srgbClr val="00B0F0"/>
                </a:solidFill>
                <a:latin typeface="AptiferSlabLTPro-Regular"/>
              </a:rPr>
              <a:t>P</a:t>
            </a:r>
            <a:r>
              <a:rPr lang="en-US" sz="2000" b="1" dirty="0" smtClean="0">
                <a:solidFill>
                  <a:srgbClr val="00B0F0"/>
                </a:solidFill>
                <a:latin typeface="AptiferSlabLTPro-Regular"/>
              </a:rPr>
              <a:t>resence </a:t>
            </a:r>
            <a:r>
              <a:rPr lang="en-US" sz="2000" b="1" dirty="0">
                <a:solidFill>
                  <a:srgbClr val="00B0F0"/>
                </a:solidFill>
                <a:latin typeface="AptiferSlabLTPro-Regular"/>
              </a:rPr>
              <a:t>of azotemia </a:t>
            </a:r>
            <a:r>
              <a:rPr lang="en-US" sz="2000" dirty="0">
                <a:latin typeface="AptiferSlabLTPro-Regular"/>
              </a:rPr>
              <a:t>(increased </a:t>
            </a:r>
            <a:r>
              <a:rPr lang="en-US" sz="2000" dirty="0" smtClean="0">
                <a:latin typeface="AptiferSlabLTPro-Regular"/>
              </a:rPr>
              <a:t>BUN, creatinine</a:t>
            </a:r>
            <a:r>
              <a:rPr lang="en-US" sz="2000" dirty="0">
                <a:latin typeface="AptiferSlabLTPro-Regular"/>
              </a:rPr>
              <a:t>, and phosphorus) </a:t>
            </a:r>
            <a:r>
              <a:rPr lang="en-US" sz="2000" dirty="0" smtClean="0">
                <a:latin typeface="AptiferSlabLTPro-Regular"/>
              </a:rPr>
              <a:t>s/be confirmed and Differential diagnosis from pre-renal and CKD s/be done</a:t>
            </a:r>
          </a:p>
          <a:p>
            <a:pPr algn="just"/>
            <a:r>
              <a:rPr lang="en-US" sz="2000" dirty="0" smtClean="0">
                <a:latin typeface="AptiferSlabLTPro-Regular"/>
              </a:rPr>
              <a:t> </a:t>
            </a:r>
            <a:r>
              <a:rPr lang="en-US" sz="2000" dirty="0">
                <a:latin typeface="AptiferSlabLTPro-Regular"/>
              </a:rPr>
              <a:t>The hallmark of </a:t>
            </a:r>
            <a:r>
              <a:rPr lang="en-US" sz="2000" b="1" dirty="0">
                <a:solidFill>
                  <a:srgbClr val="0070C0"/>
                </a:solidFill>
                <a:latin typeface="AptiferSlabLTPro-Regular"/>
              </a:rPr>
              <a:t>prerenal azotemia </a:t>
            </a:r>
            <a:r>
              <a:rPr lang="en-US" sz="2000" dirty="0">
                <a:latin typeface="AptiferSlabLTPro-Regular"/>
              </a:rPr>
              <a:t>is a moderate </a:t>
            </a:r>
            <a:r>
              <a:rPr lang="en-US" sz="2000" dirty="0" smtClean="0">
                <a:latin typeface="AptiferSlabLTPro-Regular"/>
              </a:rPr>
              <a:t>elevation in </a:t>
            </a:r>
            <a:r>
              <a:rPr lang="en-US" sz="2000" dirty="0">
                <a:latin typeface="AptiferSlabLTPro-Regular"/>
              </a:rPr>
              <a:t>BUN and creatinine with an </a:t>
            </a:r>
            <a:r>
              <a:rPr lang="en-US" sz="2000" b="1" i="1" dirty="0" smtClean="0">
                <a:solidFill>
                  <a:srgbClr val="0070C0"/>
                </a:solidFill>
                <a:latin typeface="AptiferSlabLTPro-Regular"/>
              </a:rPr>
              <a:t>increase </a:t>
            </a:r>
            <a:r>
              <a:rPr lang="en-US" sz="2000" b="1" i="1" dirty="0">
                <a:solidFill>
                  <a:srgbClr val="0070C0"/>
                </a:solidFill>
                <a:latin typeface="AptiferSlabLTPro-Regular"/>
              </a:rPr>
              <a:t>in </a:t>
            </a:r>
            <a:r>
              <a:rPr lang="en-US" sz="2000" b="1" i="1" dirty="0" smtClean="0">
                <a:solidFill>
                  <a:srgbClr val="0070C0"/>
                </a:solidFill>
                <a:latin typeface="AptiferSlabLTPro-Regular"/>
              </a:rPr>
              <a:t>USG</a:t>
            </a:r>
          </a:p>
          <a:p>
            <a:pPr algn="just"/>
            <a:r>
              <a:rPr lang="en-US" sz="2000" dirty="0" smtClean="0">
                <a:latin typeface="AptiferSlabLTPro-Regular"/>
              </a:rPr>
              <a:t>Post-renal azotemia (Elevations </a:t>
            </a:r>
            <a:r>
              <a:rPr lang="en-US" sz="2000" dirty="0">
                <a:latin typeface="AptiferSlabLTPro-Regular"/>
              </a:rPr>
              <a:t>in BUN and creatinine that present with a </a:t>
            </a:r>
            <a:r>
              <a:rPr lang="en-US" sz="2000" dirty="0" smtClean="0">
                <a:latin typeface="AptiferSlabLTPro-Regular"/>
              </a:rPr>
              <a:t>distended bladder </a:t>
            </a:r>
            <a:r>
              <a:rPr lang="en-US" sz="2000" dirty="0">
                <a:latin typeface="AptiferSlabLTPro-Regular"/>
              </a:rPr>
              <a:t>or free fluid in the </a:t>
            </a:r>
            <a:r>
              <a:rPr lang="en-US" sz="2000" dirty="0" smtClean="0">
                <a:latin typeface="AptiferSlabLTPro-Regular"/>
              </a:rPr>
              <a:t>abdomen), if,</a:t>
            </a:r>
            <a:r>
              <a:rPr lang="en-IN" sz="2000" dirty="0">
                <a:latin typeface="AptiferSlabLTPro-Regular"/>
              </a:rPr>
              <a:t> this fluid </a:t>
            </a:r>
            <a:r>
              <a:rPr lang="en-IN" sz="2000" dirty="0" smtClean="0">
                <a:latin typeface="AptiferSlabLTPro-Regular"/>
              </a:rPr>
              <a:t>is </a:t>
            </a:r>
            <a:r>
              <a:rPr lang="en-US" sz="2000" dirty="0" smtClean="0">
                <a:latin typeface="AptiferSlabLTPro-Regular"/>
              </a:rPr>
              <a:t>from </a:t>
            </a:r>
            <a:r>
              <a:rPr lang="en-US" sz="2000" dirty="0">
                <a:latin typeface="AptiferSlabLTPro-Regular"/>
              </a:rPr>
              <a:t>the urinary tract, </a:t>
            </a:r>
            <a:r>
              <a:rPr lang="en-US" sz="2000" dirty="0" smtClean="0">
                <a:latin typeface="AptiferSlabLTPro-Regular"/>
              </a:rPr>
              <a:t>then, </a:t>
            </a:r>
            <a:r>
              <a:rPr lang="en-US" sz="2000" b="1" i="1" dirty="0" smtClean="0">
                <a:solidFill>
                  <a:srgbClr val="0070C0"/>
                </a:solidFill>
                <a:latin typeface="AptiferSlabLTPro-Regular"/>
              </a:rPr>
              <a:t>its BUN=</a:t>
            </a:r>
            <a:r>
              <a:rPr lang="en-US" sz="2000" b="1" i="1" dirty="0">
                <a:solidFill>
                  <a:srgbClr val="0070C0"/>
                </a:solidFill>
                <a:latin typeface="AptiferSlabLTPro-Regular"/>
              </a:rPr>
              <a:t>patient’s serum </a:t>
            </a:r>
            <a:r>
              <a:rPr lang="en-US" sz="2000" b="1" i="1" dirty="0" smtClean="0">
                <a:solidFill>
                  <a:srgbClr val="0070C0"/>
                </a:solidFill>
                <a:latin typeface="AptiferSlabLTPro-Regular"/>
              </a:rPr>
              <a:t> </a:t>
            </a:r>
            <a:r>
              <a:rPr lang="en-US" sz="2000" dirty="0" smtClean="0">
                <a:latin typeface="AptiferSlabLTPro-Regular"/>
              </a:rPr>
              <a:t>but </a:t>
            </a:r>
            <a:r>
              <a:rPr lang="en-US" sz="2000" dirty="0">
                <a:latin typeface="AptiferSlabLTPro-Regular"/>
              </a:rPr>
              <a:t>a </a:t>
            </a:r>
            <a:r>
              <a:rPr lang="en-US" sz="2000" dirty="0" smtClean="0">
                <a:latin typeface="AptiferSlabLTPro-Regular"/>
              </a:rPr>
              <a:t>creatinine concentration that </a:t>
            </a:r>
            <a:r>
              <a:rPr lang="en-IN" sz="2000" dirty="0" smtClean="0">
                <a:latin typeface="AptiferSlabLTPro-Regular"/>
              </a:rPr>
              <a:t>is </a:t>
            </a:r>
            <a:r>
              <a:rPr lang="en-IN" sz="2000" dirty="0">
                <a:latin typeface="AptiferSlabLTPro-Regular"/>
              </a:rPr>
              <a:t>higher</a:t>
            </a:r>
            <a:r>
              <a:rPr lang="en-IN" sz="2000" dirty="0" smtClean="0">
                <a:latin typeface="AptiferSlabLTPro-Regular"/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rgbClr val="00B0F0"/>
                </a:solidFill>
                <a:latin typeface="AptiferSlabLTPro-Regular"/>
              </a:rPr>
              <a:t>CBC, </a:t>
            </a:r>
            <a:r>
              <a:rPr lang="en-US" sz="2000" b="1" dirty="0">
                <a:solidFill>
                  <a:srgbClr val="00B0F0"/>
                </a:solidFill>
                <a:latin typeface="AptiferSlabLTPro-Regular"/>
              </a:rPr>
              <a:t>serum chemistry, urinalysis, </a:t>
            </a:r>
            <a:r>
              <a:rPr lang="en-US" sz="2000" b="1" dirty="0" smtClean="0">
                <a:solidFill>
                  <a:srgbClr val="00B0F0"/>
                </a:solidFill>
                <a:latin typeface="AptiferSlabLTPro-Regular"/>
              </a:rPr>
              <a:t>aerobic urine </a:t>
            </a:r>
            <a:r>
              <a:rPr lang="en-US" sz="2000" b="1" dirty="0">
                <a:solidFill>
                  <a:srgbClr val="00B0F0"/>
                </a:solidFill>
                <a:latin typeface="AptiferSlabLTPro-Regular"/>
              </a:rPr>
              <a:t>culture, ultrasound, and serology</a:t>
            </a:r>
            <a:endParaRPr lang="en-IN" sz="20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79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Urinalysis</a:t>
            </a:r>
            <a:r>
              <a:rPr lang="en-IN" sz="2000" b="1" dirty="0" smtClean="0">
                <a:solidFill>
                  <a:srgbClr val="1400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IN" sz="2000" dirty="0" smtClean="0">
                <a:solidFill>
                  <a:srgbClr val="1400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Quickly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differentiate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prerenal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and renal azotemia</a:t>
            </a:r>
            <a:endParaRPr lang="en-IN" sz="2000" dirty="0" smtClean="0">
              <a:solidFill>
                <a:srgbClr val="1400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 smtClean="0">
                <a:solidFill>
                  <a:srgbClr val="1400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AKI-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Isosthenuria</a:t>
            </a:r>
          </a:p>
          <a:p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Pre-renal azotemia-</a:t>
            </a:r>
            <a:r>
              <a:rPr lang="en-US" sz="2000" dirty="0">
                <a:latin typeface="AptiferSlabLTPro-Regular"/>
              </a:rPr>
              <a:t>USG of &gt;1.025 in the dog and &gt;</a:t>
            </a:r>
            <a:r>
              <a:rPr lang="en-US" sz="2000" dirty="0" smtClean="0">
                <a:latin typeface="AptiferSlabLTPro-Regular"/>
              </a:rPr>
              <a:t>1.035 will </a:t>
            </a:r>
            <a:r>
              <a:rPr lang="en-US" sz="2000" dirty="0" smtClean="0">
                <a:latin typeface="AptiferSlabLTPro-Regular"/>
              </a:rPr>
              <a:t>found</a:t>
            </a:r>
          </a:p>
          <a:p>
            <a:pPr algn="just"/>
            <a:r>
              <a:rPr lang="en-US" sz="2000" dirty="0" err="1" smtClean="0">
                <a:latin typeface="AptiferSlabLTPro-Regular"/>
              </a:rPr>
              <a:t>Glucosuria</a:t>
            </a:r>
            <a:r>
              <a:rPr lang="en-US" sz="2000" dirty="0" smtClean="0">
                <a:latin typeface="AptiferSlabLTPro-Regular"/>
              </a:rPr>
              <a:t> </a:t>
            </a:r>
            <a:r>
              <a:rPr lang="en-US" sz="2000" dirty="0">
                <a:latin typeface="AptiferSlabLTPro-Regular"/>
              </a:rPr>
              <a:t>in the absence of </a:t>
            </a:r>
            <a:r>
              <a:rPr lang="en-US" sz="2000" dirty="0" smtClean="0">
                <a:latin typeface="AptiferSlabLTPro-Regular"/>
              </a:rPr>
              <a:t>hyperglycemia </a:t>
            </a:r>
            <a:r>
              <a:rPr lang="en-IN" sz="2000" dirty="0" smtClean="0">
                <a:latin typeface="AptiferSlabLTPro-Regular"/>
              </a:rPr>
              <a:t>is suggestive </a:t>
            </a:r>
            <a:r>
              <a:rPr lang="en-US" sz="2000" dirty="0" smtClean="0">
                <a:latin typeface="AptiferSlabLTPro-Regular"/>
              </a:rPr>
              <a:t>of </a:t>
            </a:r>
            <a:r>
              <a:rPr lang="en-US" sz="2000" dirty="0">
                <a:latin typeface="AptiferSlabLTPro-Regular"/>
              </a:rPr>
              <a:t>acute proximal tubule </a:t>
            </a:r>
            <a:r>
              <a:rPr lang="en-US" sz="2000" dirty="0" smtClean="0">
                <a:latin typeface="AptiferSlabLTPro-Regular"/>
              </a:rPr>
              <a:t>dysfunction</a:t>
            </a:r>
          </a:p>
          <a:p>
            <a:r>
              <a:rPr lang="en-US" sz="2000" dirty="0">
                <a:latin typeface="AptiferSlabLTPro-Regular"/>
              </a:rPr>
              <a:t>Casts, often observed in </a:t>
            </a:r>
            <a:r>
              <a:rPr lang="en-US" sz="2000" dirty="0" smtClean="0">
                <a:latin typeface="AptiferSlabLTPro-Regular"/>
              </a:rPr>
              <a:t>AKI, can </a:t>
            </a:r>
            <a:r>
              <a:rPr lang="en-US" sz="2000" dirty="0">
                <a:latin typeface="AptiferSlabLTPro-Regular"/>
              </a:rPr>
              <a:t>help determine the underlying </a:t>
            </a:r>
            <a:r>
              <a:rPr lang="en-US" sz="2000" dirty="0" smtClean="0">
                <a:latin typeface="AptiferSlabLTPro-Regular"/>
              </a:rPr>
              <a:t>cause:</a:t>
            </a:r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14600"/>
            <a:ext cx="7086600" cy="3533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6154221"/>
            <a:ext cx="524611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AptiferSansLTPro-Regular"/>
              </a:rPr>
              <a:t>Table 2: Types </a:t>
            </a:r>
            <a:r>
              <a:rPr lang="en-US" dirty="0">
                <a:solidFill>
                  <a:prstClr val="black"/>
                </a:solidFill>
                <a:latin typeface="AptiferSansLTPro-Regular"/>
              </a:rPr>
              <a:t>of casts and associated </a:t>
            </a:r>
            <a:r>
              <a:rPr lang="en-US" dirty="0" smtClean="0">
                <a:solidFill>
                  <a:prstClr val="black"/>
                </a:solidFill>
                <a:latin typeface="AptiferSansLTPro-Regular"/>
              </a:rPr>
              <a:t>conditions</a:t>
            </a: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35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964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AptiferSansLTPro-Regular</vt:lpstr>
      <vt:lpstr>AptiferSlabLTPro-Regular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An insult to the kidney is dependent on a combination of 4 features: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Anil</dc:creator>
  <cp:lastModifiedBy>Dr Anil</cp:lastModifiedBy>
  <cp:revision>13</cp:revision>
  <dcterms:created xsi:type="dcterms:W3CDTF">2006-08-16T00:00:00Z</dcterms:created>
  <dcterms:modified xsi:type="dcterms:W3CDTF">2022-05-02T09:04:43Z</dcterms:modified>
</cp:coreProperties>
</file>