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2" r:id="rId8"/>
    <p:sldId id="256" r:id="rId9"/>
    <p:sldId id="257" r:id="rId10"/>
    <p:sldId id="258" r:id="rId11"/>
    <p:sldId id="259" r:id="rId12"/>
    <p:sldId id="260" r:id="rId13"/>
    <p:sldId id="261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0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9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5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3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7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0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9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86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34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0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94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2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94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43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7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2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6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6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38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92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9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32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42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6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6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88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61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90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0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6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0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62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4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5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18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17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06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8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09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9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27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59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25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8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7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1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07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7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0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79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6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4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03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50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44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7527" y="1219200"/>
            <a:ext cx="7155873" cy="403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Unit-5				</a:t>
            </a:r>
            <a:r>
              <a:rPr lang="en-US" sz="2000" i="1" dirty="0" smtClean="0">
                <a:solidFill>
                  <a:srgbClr val="C00000"/>
                </a:solidFill>
              </a:rPr>
              <a:t>Dr. Anil Kumar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4th Professional                                   Asst. Professor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				  Dept. of VCC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				     BVC, Patna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263545"/>
            <a:ext cx="6324600" cy="1210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2479167"/>
            <a:ext cx="56387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IN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gallisepticum</a:t>
            </a:r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Mycoplasma </a:t>
            </a:r>
            <a:r>
              <a:rPr lang="en-IN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synoviae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Mycoplasma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meleagridis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 </a:t>
            </a:r>
            <a:endParaRPr lang="en-IN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gross lesions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plate agglutination or ELISA are used to detect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Hemagglutination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-inhibition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by culture, isolation, and identification of the organism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Treatment, Control, and </a:t>
            </a: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obtained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free sources and raised with good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biosecurity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in feed may help reduce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synovitis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effective in established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live, temperature-sensitive vaccine (MS-H)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used, but not commercially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avialable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08" y="6382471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5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13855"/>
            <a:ext cx="8991600" cy="563562"/>
          </a:xfrm>
        </p:spPr>
        <p:txBody>
          <a:bodyPr>
            <a:normAutofit/>
          </a:bodyPr>
          <a:lstStyle/>
          <a:p>
            <a:r>
              <a:rPr lang="en-IN" sz="2800" b="1" i="1" dirty="0">
                <a:solidFill>
                  <a:srgbClr val="FF0000"/>
                </a:solidFill>
              </a:rPr>
              <a:t>Mycoplasma </a:t>
            </a:r>
            <a:r>
              <a:rPr lang="en-IN" sz="2800" b="1" i="1" dirty="0" err="1">
                <a:solidFill>
                  <a:srgbClr val="FF0000"/>
                </a:solidFill>
              </a:rPr>
              <a:t>meleagridis</a:t>
            </a:r>
            <a:r>
              <a:rPr lang="en-IN" sz="2800" b="1" i="1" dirty="0">
                <a:solidFill>
                  <a:srgbClr val="FF0000"/>
                </a:solidFill>
              </a:rPr>
              <a:t> </a:t>
            </a:r>
            <a:r>
              <a:rPr lang="en-IN" sz="2800" b="1" dirty="0">
                <a:solidFill>
                  <a:srgbClr val="FF0000"/>
                </a:solidFill>
              </a:rPr>
              <a:t>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It causes </a:t>
            </a:r>
            <a:r>
              <a:rPr lang="en-US" sz="2400" dirty="0"/>
              <a:t>an egg-transmitted (</a:t>
            </a:r>
            <a:r>
              <a:rPr lang="en-US" sz="2400" dirty="0" err="1"/>
              <a:t>transovarian</a:t>
            </a:r>
            <a:r>
              <a:rPr lang="en-US" sz="2400" dirty="0"/>
              <a:t>) disease of breeder turkeys (</a:t>
            </a:r>
            <a:r>
              <a:rPr lang="en-US" sz="2400" dirty="0" smtClean="0"/>
              <a:t>host-specific) </a:t>
            </a:r>
            <a:r>
              <a:rPr lang="en-US" sz="2400" dirty="0"/>
              <a:t>that leads to </a:t>
            </a:r>
            <a:r>
              <a:rPr lang="en-US" sz="2400" dirty="0" err="1"/>
              <a:t>airsacculitis</a:t>
            </a:r>
            <a:r>
              <a:rPr lang="en-US" sz="2400" dirty="0"/>
              <a:t> in the </a:t>
            </a:r>
            <a:r>
              <a:rPr lang="en-US" sz="2400" dirty="0" smtClean="0"/>
              <a:t>offspring</a:t>
            </a:r>
          </a:p>
          <a:p>
            <a:pPr algn="just"/>
            <a:r>
              <a:rPr lang="en-US" sz="2400" dirty="0"/>
              <a:t>It does not affect </a:t>
            </a:r>
            <a:r>
              <a:rPr lang="en-US" sz="2400" dirty="0" smtClean="0"/>
              <a:t>chickens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Transmission:</a:t>
            </a:r>
          </a:p>
          <a:p>
            <a:pPr algn="just"/>
            <a:r>
              <a:rPr lang="en-IN" sz="2400" dirty="0" smtClean="0"/>
              <a:t>Vertical </a:t>
            </a:r>
            <a:r>
              <a:rPr lang="en-IN" sz="2400" dirty="0"/>
              <a:t>(egg) </a:t>
            </a:r>
            <a:r>
              <a:rPr lang="en-IN" sz="2400" dirty="0" smtClean="0"/>
              <a:t>transmission</a:t>
            </a:r>
          </a:p>
          <a:p>
            <a:pPr algn="just"/>
            <a:r>
              <a:rPr lang="en-US" sz="2400" dirty="0" smtClean="0"/>
              <a:t>Horizontally </a:t>
            </a:r>
            <a:r>
              <a:rPr lang="en-US" sz="2400" dirty="0"/>
              <a:t>via aerosols from the respiratory tract or to the </a:t>
            </a:r>
            <a:r>
              <a:rPr lang="en-US" sz="2400" dirty="0" smtClean="0"/>
              <a:t>vent</a:t>
            </a:r>
          </a:p>
          <a:p>
            <a:pPr algn="just"/>
            <a:r>
              <a:rPr lang="en-IN" sz="2400" dirty="0"/>
              <a:t> </a:t>
            </a:r>
            <a:r>
              <a:rPr lang="en-IN" sz="2400" dirty="0" smtClean="0"/>
              <a:t>Infected </a:t>
            </a:r>
            <a:r>
              <a:rPr lang="en-IN" sz="2400" dirty="0"/>
              <a:t>semen </a:t>
            </a:r>
            <a:endParaRPr lang="en-IN" sz="2400" dirty="0" smtClean="0"/>
          </a:p>
          <a:p>
            <a:pPr algn="just"/>
            <a:r>
              <a:rPr lang="en-IN" sz="2400" dirty="0" smtClean="0"/>
              <a:t>Manually via </a:t>
            </a:r>
            <a:r>
              <a:rPr lang="en-US" sz="2400" dirty="0" smtClean="0"/>
              <a:t>contaminated </a:t>
            </a:r>
            <a:r>
              <a:rPr lang="en-US" sz="2400" dirty="0"/>
              <a:t>hands, clothing, and </a:t>
            </a:r>
            <a:r>
              <a:rPr lang="en-US" sz="2400" dirty="0" smtClean="0"/>
              <a:t>equipment or during vaccination</a:t>
            </a:r>
          </a:p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</a:rPr>
              <a:t>Clinical </a:t>
            </a:r>
            <a:r>
              <a:rPr lang="en-IN" sz="2400" b="1" dirty="0" smtClean="0">
                <a:solidFill>
                  <a:srgbClr val="FF0000"/>
                </a:solidFill>
              </a:rPr>
              <a:t>Findings:</a:t>
            </a:r>
          </a:p>
          <a:p>
            <a:pPr algn="just"/>
            <a:r>
              <a:rPr lang="en-US" sz="2400" dirty="0" smtClean="0"/>
              <a:t>Reduces </a:t>
            </a:r>
            <a:r>
              <a:rPr lang="en-US" sz="2400" dirty="0"/>
              <a:t>hatchability (due to late embryo mortality), </a:t>
            </a:r>
            <a:r>
              <a:rPr lang="en-US" sz="2400" dirty="0" err="1"/>
              <a:t>poult</a:t>
            </a:r>
            <a:r>
              <a:rPr lang="en-US" sz="2400" dirty="0"/>
              <a:t> quality, and growth </a:t>
            </a:r>
            <a:r>
              <a:rPr lang="en-US" sz="2400" dirty="0" smtClean="0"/>
              <a:t>rate</a:t>
            </a:r>
          </a:p>
          <a:p>
            <a:pPr algn="just"/>
            <a:r>
              <a:rPr lang="en-US" sz="2400" dirty="0" smtClean="0"/>
              <a:t>Mild </a:t>
            </a:r>
            <a:r>
              <a:rPr lang="en-US" sz="2400" dirty="0"/>
              <a:t>respiratory </a:t>
            </a:r>
            <a:r>
              <a:rPr lang="en-US" sz="2400" dirty="0" smtClean="0"/>
              <a:t>signs despite of high </a:t>
            </a:r>
            <a:r>
              <a:rPr lang="en-US" sz="2400" dirty="0"/>
              <a:t>rates of </a:t>
            </a:r>
            <a:r>
              <a:rPr lang="en-US" sz="2400" dirty="0" err="1"/>
              <a:t>airsacculitis</a:t>
            </a:r>
            <a:r>
              <a:rPr lang="en-US" sz="2400" dirty="0"/>
              <a:t> in </a:t>
            </a:r>
            <a:r>
              <a:rPr lang="en-US" sz="2400" dirty="0" err="1" smtClean="0"/>
              <a:t>poults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27" y="6370637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8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5105400" cy="6629400"/>
          </a:xfrm>
        </p:spPr>
        <p:txBody>
          <a:bodyPr/>
          <a:lstStyle/>
          <a:p>
            <a:pPr algn="just"/>
            <a:r>
              <a:rPr lang="en-US" sz="2400" dirty="0"/>
              <a:t>Egg-borne infections in turkey have early rapid growth of hock joints, </a:t>
            </a:r>
            <a:r>
              <a:rPr lang="en-US" sz="2400" dirty="0" err="1"/>
              <a:t>periarticular</a:t>
            </a:r>
            <a:r>
              <a:rPr lang="en-US" sz="2400" dirty="0"/>
              <a:t> tissues, cervical vertebrae, and adjacent bone, producing skeletal abnormalities such as crooked (wry) necks or leg </a:t>
            </a:r>
            <a:r>
              <a:rPr lang="en-US" sz="2400" dirty="0" smtClean="0"/>
              <a:t>deformities</a:t>
            </a:r>
          </a:p>
          <a:p>
            <a:pPr algn="just"/>
            <a:r>
              <a:rPr lang="en-US" sz="2400" dirty="0"/>
              <a:t>Hatched </a:t>
            </a:r>
            <a:r>
              <a:rPr lang="en-US" sz="2400" dirty="0" err="1"/>
              <a:t>poults</a:t>
            </a:r>
            <a:r>
              <a:rPr lang="en-US" sz="2400" dirty="0"/>
              <a:t> may have </a:t>
            </a:r>
            <a:r>
              <a:rPr lang="en-US" sz="2400" dirty="0" err="1"/>
              <a:t>airsacculitis</a:t>
            </a:r>
            <a:r>
              <a:rPr lang="en-US" sz="2400" dirty="0"/>
              <a:t> with </a:t>
            </a:r>
            <a:r>
              <a:rPr lang="en-US" sz="2400" dirty="0" smtClean="0"/>
              <a:t>thickening</a:t>
            </a:r>
            <a:r>
              <a:rPr lang="en-US" sz="2400" dirty="0"/>
              <a:t>, turbidity, foamy yellow exudate, and </a:t>
            </a:r>
            <a:r>
              <a:rPr lang="en-US" sz="2400" dirty="0" err="1"/>
              <a:t>caseous</a:t>
            </a:r>
            <a:r>
              <a:rPr lang="en-US" sz="2400" dirty="0"/>
              <a:t> flecks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Diagnosis:</a:t>
            </a:r>
          </a:p>
          <a:p>
            <a:pPr algn="just"/>
            <a:r>
              <a:rPr lang="en-US" sz="2400" dirty="0"/>
              <a:t>Serology, culture, or real-time </a:t>
            </a:r>
            <a:r>
              <a:rPr lang="en-US" sz="2400" dirty="0" smtClean="0"/>
              <a:t>PCR</a:t>
            </a:r>
          </a:p>
          <a:p>
            <a:pPr algn="just"/>
            <a:r>
              <a:rPr lang="en-US" sz="2400" dirty="0" err="1" smtClean="0"/>
              <a:t>Airsacculitis</a:t>
            </a:r>
            <a:r>
              <a:rPr lang="en-US" sz="2400" dirty="0" smtClean="0"/>
              <a:t> </a:t>
            </a:r>
            <a:r>
              <a:rPr lang="en-US" sz="2400" dirty="0"/>
              <a:t>in day-old </a:t>
            </a:r>
            <a:r>
              <a:rPr lang="en-US" sz="2400" dirty="0" err="1"/>
              <a:t>poults</a:t>
            </a:r>
            <a:r>
              <a:rPr lang="en-US" sz="2400" dirty="0"/>
              <a:t> suggests </a:t>
            </a:r>
            <a:r>
              <a:rPr lang="en-US" sz="2400" i="1" dirty="0"/>
              <a:t>M </a:t>
            </a:r>
            <a:r>
              <a:rPr lang="en-US" sz="2400" i="1" dirty="0" err="1"/>
              <a:t>meleagridis</a:t>
            </a:r>
            <a:r>
              <a:rPr lang="en-US" sz="2400" i="1" dirty="0"/>
              <a:t> </a:t>
            </a:r>
            <a:r>
              <a:rPr lang="en-US" sz="2400" dirty="0"/>
              <a:t>infection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338935"/>
            <a:ext cx="3581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L</a:t>
            </a:r>
            <a:r>
              <a:rPr lang="en-US" sz="2000" dirty="0" smtClean="0">
                <a:solidFill>
                  <a:prstClr val="black"/>
                </a:solidFill>
              </a:rPr>
              <a:t>arge </a:t>
            </a:r>
            <a:r>
              <a:rPr lang="en-US" sz="2000" dirty="0">
                <a:solidFill>
                  <a:prstClr val="black"/>
                </a:solidFill>
              </a:rPr>
              <a:t>amount of </a:t>
            </a:r>
            <a:r>
              <a:rPr lang="en-US" sz="2000" dirty="0" err="1">
                <a:solidFill>
                  <a:prstClr val="black"/>
                </a:solidFill>
              </a:rPr>
              <a:t>caseous</a:t>
            </a:r>
            <a:r>
              <a:rPr lang="en-US" sz="2000" dirty="0">
                <a:solidFill>
                  <a:prstClr val="black"/>
                </a:solidFill>
              </a:rPr>
              <a:t> material indicates inflammation of </a:t>
            </a:r>
            <a:r>
              <a:rPr lang="en-US" sz="2000" dirty="0" err="1">
                <a:solidFill>
                  <a:prstClr val="black"/>
                </a:solidFill>
              </a:rPr>
              <a:t>airsacs</a:t>
            </a:r>
            <a:endParaRPr lang="en-IN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324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Source: MSD Veterinary Manual</a:t>
            </a:r>
            <a:endParaRPr lang="en-IN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477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dirty="0" smtClean="0"/>
              <a:t>Disease-free </a:t>
            </a:r>
            <a:r>
              <a:rPr lang="en-US" sz="2800" dirty="0"/>
              <a:t>breeding stock and antibiotic </a:t>
            </a:r>
            <a:r>
              <a:rPr lang="en-US" sz="2800" dirty="0" smtClean="0"/>
              <a:t>treatment</a:t>
            </a:r>
          </a:p>
          <a:p>
            <a:pPr algn="just"/>
            <a:r>
              <a:rPr lang="en-US" sz="2800" dirty="0"/>
              <a:t>Dipping eggs in </a:t>
            </a:r>
            <a:r>
              <a:rPr lang="en-US" sz="2800" dirty="0" err="1"/>
              <a:t>tylosin</a:t>
            </a:r>
            <a:r>
              <a:rPr lang="en-US" sz="2800" dirty="0"/>
              <a:t> or other antibiotic reduces the </a:t>
            </a:r>
            <a:r>
              <a:rPr lang="en-US" sz="2800" dirty="0" smtClean="0"/>
              <a:t>transmission </a:t>
            </a:r>
            <a:r>
              <a:rPr lang="en-US" sz="2800" dirty="0"/>
              <a:t>in infected </a:t>
            </a:r>
            <a:r>
              <a:rPr lang="en-US" sz="2800" dirty="0" smtClean="0"/>
              <a:t>flocks</a:t>
            </a:r>
          </a:p>
          <a:p>
            <a:pPr algn="just"/>
            <a:r>
              <a:rPr lang="en-US" sz="2800" dirty="0"/>
              <a:t>Injection of a suitable antibiotic at 1 day of age or water medication for the first 5–10 days appeared to reduce infection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Note: </a:t>
            </a:r>
          </a:p>
          <a:p>
            <a:pPr algn="just"/>
            <a:r>
              <a:rPr lang="en-US" sz="2800" dirty="0"/>
              <a:t> Mycoplasmas are resistant to </a:t>
            </a:r>
            <a:r>
              <a:rPr lang="en-US" sz="2800" dirty="0" smtClean="0"/>
              <a:t>antibiotics that </a:t>
            </a:r>
            <a:r>
              <a:rPr lang="en-US" sz="2800" dirty="0"/>
              <a:t>act on cell wall, such as penicillin, but are </a:t>
            </a:r>
            <a:r>
              <a:rPr lang="en-US" sz="2800" dirty="0" smtClean="0"/>
              <a:t>sensitive to </a:t>
            </a:r>
            <a:r>
              <a:rPr lang="en-US" sz="2800" dirty="0" err="1"/>
              <a:t>tetracyclines</a:t>
            </a:r>
            <a:r>
              <a:rPr lang="en-US" sz="2800" dirty="0"/>
              <a:t> (</a:t>
            </a:r>
            <a:r>
              <a:rPr lang="en-US" sz="2800" dirty="0" err="1"/>
              <a:t>oxytetracycline</a:t>
            </a:r>
            <a:r>
              <a:rPr lang="en-US" sz="2800" dirty="0"/>
              <a:t>, chlortetracycline </a:t>
            </a:r>
            <a:r>
              <a:rPr lang="en-US" sz="2800" dirty="0" smtClean="0"/>
              <a:t>and doxycycline</a:t>
            </a:r>
            <a:r>
              <a:rPr lang="en-US" sz="2800" dirty="0"/>
              <a:t>), macrolides (erythromycin, </a:t>
            </a:r>
            <a:r>
              <a:rPr lang="en-US" sz="2800" dirty="0" err="1" smtClean="0"/>
              <a:t>tylosin</a:t>
            </a:r>
            <a:r>
              <a:rPr lang="en-US" sz="2800" dirty="0" smtClean="0"/>
              <a:t>, </a:t>
            </a:r>
            <a:r>
              <a:rPr lang="en-US" sz="2800" dirty="0" err="1" smtClean="0"/>
              <a:t>spiramycin</a:t>
            </a:r>
            <a:r>
              <a:rPr lang="en-US" sz="2800" dirty="0"/>
              <a:t>, </a:t>
            </a:r>
            <a:r>
              <a:rPr lang="en-US" sz="2800" dirty="0" err="1"/>
              <a:t>lincomycin</a:t>
            </a:r>
            <a:r>
              <a:rPr lang="en-US" sz="2800" dirty="0"/>
              <a:t>, and </a:t>
            </a:r>
            <a:r>
              <a:rPr lang="en-US" sz="2800" dirty="0" err="1"/>
              <a:t>kitasamycin</a:t>
            </a:r>
            <a:r>
              <a:rPr lang="en-US" sz="2800" dirty="0"/>
              <a:t>), </a:t>
            </a:r>
            <a:r>
              <a:rPr lang="en-US" sz="2800" dirty="0" smtClean="0"/>
              <a:t>quinolones (</a:t>
            </a:r>
            <a:r>
              <a:rPr lang="en-US" sz="2800" dirty="0" err="1" smtClean="0"/>
              <a:t>imequil</a:t>
            </a:r>
            <a:r>
              <a:rPr lang="en-US" sz="2800" dirty="0"/>
              <a:t>, </a:t>
            </a:r>
            <a:r>
              <a:rPr lang="en-US" sz="2800" dirty="0" err="1"/>
              <a:t>norfloxacin</a:t>
            </a:r>
            <a:r>
              <a:rPr lang="en-US" sz="2800" dirty="0"/>
              <a:t>, </a:t>
            </a:r>
            <a:r>
              <a:rPr lang="en-US" sz="2800" dirty="0" err="1"/>
              <a:t>enrofloxacin</a:t>
            </a:r>
            <a:r>
              <a:rPr lang="en-US" sz="2800" dirty="0"/>
              <a:t> and </a:t>
            </a:r>
            <a:r>
              <a:rPr lang="en-US" sz="2800" dirty="0" err="1"/>
              <a:t>danofloxacin</a:t>
            </a:r>
            <a:r>
              <a:rPr lang="en-US" sz="2800" dirty="0"/>
              <a:t>) </a:t>
            </a:r>
            <a:r>
              <a:rPr lang="en-US" sz="2800" dirty="0" smtClean="0"/>
              <a:t>or </a:t>
            </a:r>
            <a:r>
              <a:rPr lang="en-US" sz="2800" dirty="0" err="1" smtClean="0"/>
              <a:t>tiamulin</a:t>
            </a:r>
            <a:endParaRPr lang="en-US" sz="2800" dirty="0" smtClean="0"/>
          </a:p>
          <a:p>
            <a:pPr algn="just"/>
            <a:r>
              <a:rPr lang="en-US" sz="2800" dirty="0"/>
              <a:t>For better  </a:t>
            </a:r>
            <a:r>
              <a:rPr lang="en-US" sz="2800" dirty="0" smtClean="0"/>
              <a:t>concentrations in </a:t>
            </a:r>
            <a:r>
              <a:rPr lang="en-US" sz="2800" dirty="0"/>
              <a:t>the mucosal membranes of the respiratory </a:t>
            </a:r>
            <a:r>
              <a:rPr lang="en-US" sz="2800" dirty="0" smtClean="0"/>
              <a:t>and genitourinary </a:t>
            </a:r>
            <a:r>
              <a:rPr lang="en-US" sz="2800" dirty="0"/>
              <a:t>tracts, such as </a:t>
            </a:r>
            <a:r>
              <a:rPr lang="en-US" sz="2800" dirty="0" err="1"/>
              <a:t>tiamulin</a:t>
            </a:r>
            <a:r>
              <a:rPr lang="en-US" sz="2800" dirty="0"/>
              <a:t> and </a:t>
            </a:r>
            <a:r>
              <a:rPr lang="en-US" sz="2800" dirty="0" err="1" smtClean="0"/>
              <a:t>enrofloxacin</a:t>
            </a:r>
            <a:r>
              <a:rPr lang="en-US" sz="2800" dirty="0" smtClean="0"/>
              <a:t> is </a:t>
            </a:r>
            <a:r>
              <a:rPr lang="en-US" sz="2800" dirty="0" err="1" smtClean="0"/>
              <a:t>preffered</a:t>
            </a:r>
            <a:endParaRPr lang="en-US" sz="28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891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rgbClr val="002060"/>
                </a:solidFill>
              </a:rPr>
              <a:t>Avian </a:t>
            </a:r>
            <a:r>
              <a:rPr lang="en-IN" i="1" dirty="0" err="1">
                <a:solidFill>
                  <a:srgbClr val="002060"/>
                </a:solidFill>
              </a:rPr>
              <a:t>Mycoplasmosis</a:t>
            </a:r>
            <a:r>
              <a:rPr lang="en-IN" i="1" dirty="0">
                <a:solidFill>
                  <a:srgbClr val="002060"/>
                </a:solidFill>
              </a:rPr>
              <a:t> </a:t>
            </a:r>
            <a:r>
              <a:rPr lang="en-IN" i="1" dirty="0" smtClean="0">
                <a:solidFill>
                  <a:srgbClr val="002060"/>
                </a:solidFill>
              </a:rPr>
              <a:t>Update: </a:t>
            </a:r>
            <a:r>
              <a:rPr lang="en-US" i="1" dirty="0">
                <a:solidFill>
                  <a:srgbClr val="002060"/>
                </a:solidFill>
              </a:rPr>
              <a:t>Brazilian Journal of Poultry </a:t>
            </a:r>
            <a:r>
              <a:rPr lang="en-US" i="1" dirty="0" smtClean="0">
                <a:solidFill>
                  <a:srgbClr val="002060"/>
                </a:solidFill>
              </a:rPr>
              <a:t>Science. </a:t>
            </a:r>
            <a:r>
              <a:rPr lang="en-IN" i="1" dirty="0" smtClean="0">
                <a:solidFill>
                  <a:srgbClr val="002060"/>
                </a:solidFill>
              </a:rPr>
              <a:t>2005 </a:t>
            </a:r>
            <a:r>
              <a:rPr lang="en-IN" i="1" dirty="0">
                <a:solidFill>
                  <a:srgbClr val="002060"/>
                </a:solidFill>
              </a:rPr>
              <a:t>/ v.7 / n.1 / 01 - 09</a:t>
            </a:r>
          </a:p>
        </p:txBody>
      </p:sp>
    </p:spTree>
    <p:extLst>
      <p:ext uri="{BB962C8B-B14F-4D97-AF65-F5344CB8AC3E}">
        <p14:creationId xmlns:p14="http://schemas.microsoft.com/office/powerpoint/2010/main" val="60065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5730"/>
            <a:ext cx="8839200" cy="562987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err="1" smtClean="0"/>
              <a:t>Mollicutes</a:t>
            </a:r>
            <a:r>
              <a:rPr lang="en-US" sz="2400" dirty="0" smtClean="0"/>
              <a:t> (mycoplasmas) are distinguished </a:t>
            </a:r>
            <a:r>
              <a:rPr lang="en-US" sz="2400" dirty="0"/>
              <a:t>phenotypically from other bacteria by </a:t>
            </a:r>
            <a:r>
              <a:rPr lang="en-US" sz="2400" dirty="0" smtClean="0"/>
              <a:t>their minute </a:t>
            </a:r>
            <a:r>
              <a:rPr lang="en-US" sz="2400" dirty="0"/>
              <a:t>size and total lack of a cell </a:t>
            </a:r>
            <a:r>
              <a:rPr lang="en-US" sz="2400" dirty="0" smtClean="0"/>
              <a:t>wall</a:t>
            </a:r>
          </a:p>
          <a:p>
            <a:pPr algn="just"/>
            <a:r>
              <a:rPr lang="en-US" sz="2400" dirty="0"/>
              <a:t>C</a:t>
            </a:r>
            <a:r>
              <a:rPr lang="en-US" sz="2400" dirty="0" smtClean="0"/>
              <a:t>olony morphology (Broth and Agar) </a:t>
            </a:r>
            <a:r>
              <a:rPr lang="en-US" sz="2400" dirty="0"/>
              <a:t>typically has a "fried egg" appearance under low </a:t>
            </a:r>
            <a:r>
              <a:rPr lang="en-US" sz="2400" dirty="0" smtClean="0"/>
              <a:t>magnification</a:t>
            </a:r>
          </a:p>
          <a:p>
            <a:pPr algn="just"/>
            <a:r>
              <a:rPr lang="en-US" sz="2400" dirty="0" smtClean="0"/>
              <a:t>More </a:t>
            </a:r>
            <a:r>
              <a:rPr lang="en-US" sz="2400" dirty="0"/>
              <a:t>than 20 Mycoplasma species have been isolated from avian </a:t>
            </a:r>
            <a:r>
              <a:rPr lang="en-US" sz="2400" dirty="0" smtClean="0"/>
              <a:t>hosts</a:t>
            </a:r>
          </a:p>
          <a:p>
            <a:pPr algn="just"/>
            <a:r>
              <a:rPr lang="en-US" sz="2400" dirty="0"/>
              <a:t>only 4 species are considered pathogenic in </a:t>
            </a:r>
            <a:r>
              <a:rPr lang="en-US" sz="2400" dirty="0" smtClean="0"/>
              <a:t>poultry– </a:t>
            </a:r>
            <a:r>
              <a:rPr lang="en-US" sz="2400" i="1" dirty="0" smtClean="0"/>
              <a:t>M. </a:t>
            </a:r>
            <a:r>
              <a:rPr lang="en-US" sz="2400" i="1" dirty="0" err="1"/>
              <a:t>gallisepticum</a:t>
            </a:r>
            <a:r>
              <a:rPr lang="en-US" sz="2400" i="1" dirty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M. </a:t>
            </a:r>
            <a:r>
              <a:rPr lang="en-US" sz="2400" i="1" dirty="0" err="1"/>
              <a:t>synoviae</a:t>
            </a:r>
            <a:r>
              <a:rPr lang="en-US" sz="2400" i="1" dirty="0"/>
              <a:t> </a:t>
            </a:r>
            <a:r>
              <a:rPr lang="en-US" sz="2400" dirty="0"/>
              <a:t>are pathogenic for chicken, turkey, and other species, </a:t>
            </a:r>
            <a:endParaRPr lang="en-US" sz="2400" dirty="0" smtClean="0"/>
          </a:p>
          <a:p>
            <a:pPr algn="just"/>
            <a:r>
              <a:rPr lang="en-US" sz="2400" i="1" dirty="0" smtClean="0"/>
              <a:t>M. </a:t>
            </a:r>
            <a:r>
              <a:rPr lang="en-US" sz="2400" i="1" dirty="0" err="1"/>
              <a:t>meleagridis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 smtClean="0"/>
              <a:t>M. </a:t>
            </a:r>
            <a:r>
              <a:rPr lang="en-US" sz="2400" i="1" dirty="0" err="1"/>
              <a:t>iowae</a:t>
            </a:r>
            <a:r>
              <a:rPr lang="en-US" sz="2400" i="1" dirty="0"/>
              <a:t> </a:t>
            </a:r>
            <a:r>
              <a:rPr lang="en-US" sz="2400" dirty="0"/>
              <a:t>are pathogenic primarily in turkeys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err="1" smtClean="0"/>
              <a:t>Airsacculitis</a:t>
            </a:r>
            <a:r>
              <a:rPr lang="en-US" sz="2400" dirty="0" smtClean="0"/>
              <a:t>  due to avian </a:t>
            </a:r>
            <a:r>
              <a:rPr lang="en-US" sz="2400" dirty="0" err="1" smtClean="0"/>
              <a:t>mycoplasmosis</a:t>
            </a:r>
            <a:r>
              <a:rPr lang="en-US" sz="2400" dirty="0" smtClean="0"/>
              <a:t> is caused </a:t>
            </a:r>
            <a:r>
              <a:rPr lang="en-US" sz="2400" dirty="0"/>
              <a:t>by MG, MS and MM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152400"/>
            <a:ext cx="635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Avian </a:t>
            </a:r>
            <a:r>
              <a:rPr lang="en-IN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Mycoplasmosis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81" y="6370637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337"/>
            <a:ext cx="6248400" cy="65172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I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gallisepticum</a:t>
            </a:r>
            <a:r>
              <a:rPr lang="e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Respiratory Disease, Infectious Sinusitis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pathogenic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broiler chickens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species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turkey, pheasants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chukar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partridges, peafowl, pigeons, quail, ducks, geese,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psittacine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birds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Turkeys are more susceptible to 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gallisepticum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frequently resulting in swollen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infraorbital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sinuses and is thus called "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sinusitis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membrane surface proteins (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attach to receptors on host cells, allowing for colonization and infection, are important virulence factors involved in antigenic variation and immune evasion.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8337"/>
            <a:ext cx="2047875" cy="2250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91" y="35052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47" y="6096000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5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:</a:t>
            </a:r>
          </a:p>
          <a:p>
            <a:pPr>
              <a:lnSpc>
                <a:spcPct val="150000"/>
              </a:lnSpc>
            </a:pPr>
            <a:r>
              <a:rPr lang="en-I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en-IN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---trans ovarian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infectious aerosols and through contamination of feed, water, and the environment, and by human activity on fomites (shoes, equipment,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infected for life and act as carriers or reservoir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Flock-to-flock transmission occurs readily by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or indirect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eople or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Fomites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Stressor (Cold weather, poor air quality or crowding, concurrent infections, and some live virus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facilitate infection, disease, and transmission.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77000"/>
            <a:ext cx="3475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76200"/>
            <a:ext cx="6068291" cy="66293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pithelium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conjunctiva, nasal passages, sinuses, and trachea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severe, acute disease, infection may also involve the bronchi, air sacs, and occasionally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 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distress,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difficulty breathing, coughing, and/or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sneezing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discharge and conjunctivitis with frothiness about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is more severe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chickens, and swelling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infra-orbital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common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feed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weight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suffer high condemnations at processing due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airsacculitis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laying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flocks– Chronic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mortality and  decrease in the overall production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marL="0" indent="0" algn="just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1"/>
            <a:ext cx="27051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209801"/>
            <a:ext cx="270510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clear </a:t>
            </a:r>
            <a:r>
              <a:rPr lang="en-IN" dirty="0" err="1"/>
              <a:t>mucoid</a:t>
            </a:r>
            <a:r>
              <a:rPr lang="en-IN" dirty="0"/>
              <a:t> exudate, dried nasal exudate, and a swollen </a:t>
            </a:r>
            <a:r>
              <a:rPr lang="en-IN" dirty="0" err="1"/>
              <a:t>infraorbital</a:t>
            </a:r>
            <a:r>
              <a:rPr lang="en-IN" dirty="0"/>
              <a:t> sinus.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705100" cy="231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599" y="5596051"/>
            <a:ext cx="269817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conjunctivitis, </a:t>
            </a:r>
            <a:r>
              <a:rPr lang="en-US" dirty="0" err="1"/>
              <a:t>periorbital</a:t>
            </a:r>
            <a:r>
              <a:rPr lang="en-US" dirty="0"/>
              <a:t> swelling, and a dried nasal exudate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6484745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6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infection with E. coli  result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sac thickening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urbidity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exudative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Adhesive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pericarditis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perihepatitis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Turkeys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sinusitis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tracheitis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airsacculitis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History, clinical signs, and typical gross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(agglutination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ELISA)</a:t>
            </a:r>
          </a:p>
          <a:p>
            <a:pPr algn="just">
              <a:lnSpc>
                <a:spcPct val="150000"/>
              </a:lnSpc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Hemagglutination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-inhibition (HI)--as a confirmatory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from swab samples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infraorbital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sinuses, nasal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turbinates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choanal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cleft, trachea, air sacs, lungs, or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conjunctiva)</a:t>
            </a:r>
          </a:p>
          <a:p>
            <a:pPr algn="just">
              <a:lnSpc>
                <a:spcPct val="150000"/>
              </a:lnSpc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399" y="1905000"/>
            <a:ext cx="313372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Thickened abdominal air sac and </a:t>
            </a:r>
            <a:r>
              <a:rPr lang="en-US" dirty="0"/>
              <a:t>cloudy, with blood vessels visible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4778"/>
            <a:ext cx="3133725" cy="17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Treatment, Control, and </a:t>
            </a: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Prevention: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Tylosin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egg transmission or as prophylactic treatment to prevent respiratory disease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eliminate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chicks 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poults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gallisepticum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-free breeder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flocks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biosecurity to prevent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monitoring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live vaccines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i.e. F-strain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ts-11,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6/85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growing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F-strain is of low virulence in chickens but is fully virulent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turkeys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recombinant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fowlpox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–M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gallisepticum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vaccine– used commercially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77000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I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synoviae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  <a:b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IN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Synovitis</a:t>
            </a:r>
            <a:r>
              <a:rPr lang="en-IN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I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synoviae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commonly causes </a:t>
            </a:r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subclinical upper respiratory infections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chickens, turkeys, and other avian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world wide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a complication of </a:t>
            </a:r>
            <a:r>
              <a:rPr lang="en-US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airsacculitis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association with Newcastle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(ND)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infectious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bronchitis(IB)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multiple-age layer flocks are common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(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transovarian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transmission-via the respiratory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rales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ale-bluish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parts and lameness in many birds with a tendency to sit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6477000"/>
            <a:ext cx="3322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5181600" cy="65532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birds are depressed and found resting around feeders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waterers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Swollen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hocks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footpads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Sternal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bursitis (breast blisters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abnormalities in egg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creamy to viscous yellow-gray exudate is present in most synovial structures but most commonly seen in swollen hock and wing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enlarged and sometimes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Spleens and Kidney are enlarged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152400"/>
            <a:ext cx="3657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667000"/>
            <a:ext cx="3657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Swollen foot pad and swollen hock joint </a:t>
            </a:r>
            <a:endParaRPr lang="en-IN" sz="20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35052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936673"/>
            <a:ext cx="3581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V</a:t>
            </a:r>
            <a:r>
              <a:rPr lang="en-US" sz="2000" dirty="0" smtClean="0">
                <a:solidFill>
                  <a:prstClr val="black"/>
                </a:solidFill>
              </a:rPr>
              <a:t>iscous </a:t>
            </a:r>
            <a:r>
              <a:rPr lang="en-US" sz="2000" dirty="0">
                <a:solidFill>
                  <a:prstClr val="black"/>
                </a:solidFill>
              </a:rPr>
              <a:t>yellow exudate in the joint and around the </a:t>
            </a:r>
            <a:r>
              <a:rPr lang="en-US" sz="2000" dirty="0" smtClean="0">
                <a:solidFill>
                  <a:prstClr val="black"/>
                </a:solidFill>
              </a:rPr>
              <a:t>tendons</a:t>
            </a:r>
            <a:endParaRPr lang="en-IN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7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1187</Words>
  <Application>Microsoft Office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Mycoplasma synoviae Infection (Infectious Synovitis) </vt:lpstr>
      <vt:lpstr>PowerPoint Presentation</vt:lpstr>
      <vt:lpstr>PowerPoint Presentation</vt:lpstr>
      <vt:lpstr>Mycoplasma meleagridis Infection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Mycoplasmosis</dc:title>
  <dc:creator>anil kumar</dc:creator>
  <cp:lastModifiedBy>Dr Anil</cp:lastModifiedBy>
  <cp:revision>20</cp:revision>
  <dcterms:created xsi:type="dcterms:W3CDTF">2006-08-16T00:00:00Z</dcterms:created>
  <dcterms:modified xsi:type="dcterms:W3CDTF">2023-05-19T08:29:42Z</dcterms:modified>
</cp:coreProperties>
</file>