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2" r:id="rId2"/>
    <p:sldId id="256" r:id="rId3"/>
    <p:sldId id="257" r:id="rId4"/>
    <p:sldId id="258" r:id="rId5"/>
    <p:sldId id="263" r:id="rId6"/>
    <p:sldId id="262" r:id="rId7"/>
    <p:sldId id="264" r:id="rId8"/>
    <p:sldId id="265" r:id="rId9"/>
    <p:sldId id="266" r:id="rId10"/>
    <p:sldId id="267" r:id="rId11"/>
    <p:sldId id="260" r:id="rId12"/>
    <p:sldId id="261" r:id="rId13"/>
    <p:sldId id="268" r:id="rId14"/>
    <p:sldId id="276" r:id="rId15"/>
    <p:sldId id="283" r:id="rId16"/>
    <p:sldId id="284" r:id="rId17"/>
    <p:sldId id="285" r:id="rId18"/>
    <p:sldId id="286" r:id="rId19"/>
    <p:sldId id="269" r:id="rId20"/>
    <p:sldId id="271" r:id="rId21"/>
    <p:sldId id="272" r:id="rId22"/>
    <p:sldId id="273" r:id="rId23"/>
    <p:sldId id="274" r:id="rId24"/>
    <p:sldId id="280" r:id="rId25"/>
    <p:sldId id="281" r:id="rId26"/>
    <p:sldId id="275" r:id="rId27"/>
    <p:sldId id="278" r:id="rId28"/>
    <p:sldId id="279" r:id="rId29"/>
    <p:sldId id="282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1905000"/>
            <a:ext cx="6400800" cy="3124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000" b="1" dirty="0">
                <a:solidFill>
                  <a:srgbClr val="0070C0"/>
                </a:solidFill>
              </a:rPr>
              <a:t>Neonatal </a:t>
            </a:r>
            <a:r>
              <a:rPr lang="en-IN" sz="4000" b="1" dirty="0" smtClean="0">
                <a:solidFill>
                  <a:srgbClr val="0070C0"/>
                </a:solidFill>
              </a:rPr>
              <a:t>Diseases</a:t>
            </a:r>
            <a:endParaRPr lang="en-IN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Dr. Anil Kumar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Assoc. Professor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Veterinary Medicine, BVC, BASU</a:t>
            </a:r>
            <a:r>
              <a:rPr lang="en-US" sz="2400" b="1" smtClean="0">
                <a:solidFill>
                  <a:srgbClr val="0070C0"/>
                </a:solidFill>
              </a:rPr>
              <a:t>, Patna</a:t>
            </a:r>
            <a:endParaRPr lang="en-IN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8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disease occur in calves 3 weeks of age and older, usually following stress, poor sanitation, overcrowding or sudden changes of feed.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Fecal staining of the tail and perineum will be present. This may contain blood or not.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 The intestinal hemorrhage may subsequently lead to anemia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hypoproteinemia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Clinical signs: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Diarrhea, blood and fibrin in the feces, depression, and fever AND  severe in young or debilitated calves.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Extent of dehydration (percent) is judged by: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Sunken eyes, skin tenting for 3-5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secs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6-7 % dehydration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Depression, skin tenting for 8-10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secs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dry mucus membranes: 8-10% dehydration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 Recumbent, cool extremities, poor pulse: 11-12% dehydration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Management: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Correction of the dehydration, acidosis, and electrolyte loss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Withhold milk to calves and feed them whey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Oral electrolyte replacement (depends on the extent of dehydration)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mild diarrhea the amount of oral fluids may be 1.1 kg/day whereas depressed calves may require 3 to 4 kg of oral electrolytes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Intravenous fluids and glucose(advanced state)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ral fluids (1 teaspoonful of salt+ 1 teaspoonful of soda bicarbonate+2 teaspoonfuls of glucose +a pinch of potassium chloride +1.5 to 2 liters of body temperature water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1 tablespoon (15g) baking soda+ 1 teaspoon salt (5g)+ 250 ml (eight ounces) of 50 percent dextrose+ enough warm water to make one gallon and administer up to 1 liter of this material every three to four hours, depending upon the degree of dehydration and fluid loss.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Do not use milk or milk replacers, as milk in the intestinal tract makes an ideal medium for bacteria such as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E. coli 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Antibiotics  may be given and Sulfonamides may be used for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thereatment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choice for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coccidiosis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for many years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Amprolium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as a preventative; this should be supplied at the rate of 5 mg/kg of body weight for a period of 21 days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Management:</a:t>
            </a:r>
          </a:p>
          <a:p>
            <a:pPr algn="just">
              <a:buNone/>
            </a:pPr>
            <a:r>
              <a:rPr lang="en-US" sz="2400" b="1" dirty="0" smtClean="0"/>
              <a:t>1. Nutrition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Balanced in energy, protein, minerals, and vitamins to pregnant female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Particular care must be taken to provide them with sufficient feed energy for maintenance and growth. Failure to meet energy needs will not only result in a weak calf at birth, but also contributes to increased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(difficult calving), delayed return to estrus, and lowered conception rates</a:t>
            </a:r>
          </a:p>
          <a:p>
            <a:pPr algn="just">
              <a:buNone/>
            </a:pPr>
            <a:r>
              <a:rPr lang="en-US" sz="2400" b="1" dirty="0" smtClean="0"/>
              <a:t>2. Environment and sanitation</a:t>
            </a:r>
            <a:endParaRPr lang="en-US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3. Attention to the newborn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calf should receive sufficient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may scour later in life and so must  receive one to two quarts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during the first two to four hours immediately after birth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 Vaccination programs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(K99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E. coli antigen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singly or in combination with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coronavirus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rotavirus)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CALF DIPHTHERIA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Infectious disease involving larynx,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buccal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cavity and is characterized by fever and ulceration. When larynx involved, called necrotic laryngitis and when oral cavity involved called necrotic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stomatitis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Fusobacterium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necrophorum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, a gm –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ve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bacteria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Epidemiology: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World wide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Poor and unsanitary management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Traumatic injury to M.M of oral cavity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Necrotic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stomatitis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 calves &lt; 3months and necrotic laryngitis occur in claves up to 18 months of age </a:t>
            </a:r>
          </a:p>
          <a:p>
            <a:pPr algn="just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Pathogenesis: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On reaching the site of infection---- causes inflammation,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oedema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and necrosis (oral mucosa, pharynx  and larynx)----It leads to varying degree of closure of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rimaglottidis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inspiratory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dyspnoea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stridor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---the lesion may extend to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arytenoid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cartilages resulting into laryngeal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chondritis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in which delayed healing may be observed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Formation of abscess in different body organs as been also occur</a:t>
            </a:r>
          </a:p>
          <a:p>
            <a:pPr algn="just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Clinical findings: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Differ depending on organ involved</a:t>
            </a:r>
          </a:p>
          <a:p>
            <a:pPr algn="just">
              <a:buNone/>
            </a:pPr>
            <a:r>
              <a:rPr lang="en-US" sz="3100" b="1" i="1" dirty="0" smtClean="0">
                <a:latin typeface="Calibri" pitchFamily="34" charset="0"/>
                <a:cs typeface="Calibri" pitchFamily="34" charset="0"/>
              </a:rPr>
              <a:t>Necrotic </a:t>
            </a:r>
            <a:r>
              <a:rPr lang="en-US" sz="3100" b="1" i="1" dirty="0" err="1" smtClean="0">
                <a:latin typeface="Calibri" pitchFamily="34" charset="0"/>
                <a:cs typeface="Calibri" pitchFamily="34" charset="0"/>
              </a:rPr>
              <a:t>stomatitis</a:t>
            </a:r>
            <a:r>
              <a:rPr lang="en-US" sz="3100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Difficulty in suckling, depressed and anorectic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Temperature-103-104 o F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Cheeks  posterior to the lip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commissures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may be swollen, saliva often mixed with food particles drool from mouth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Foul odor in breath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Some times swelling and protrusion of tongue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In severe cases, the lesion may spread to facial tissue, throat, vulva and around coronets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Involvement of lung—pneumonia and death due to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toxaemia</a:t>
            </a:r>
            <a:endParaRPr lang="en-US" sz="31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991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Necrotic Laryngitis: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 body temperature (1060F)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Anorexia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Rapid respiration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Salivation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Nasal discharge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Protrusion of tongue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Moist painful coughing with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inspiratory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dypnoea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Dysphagia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halitosis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infection goes to lung—Bronchopneumonia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Death  if not treated due to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toxaemia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pneumonia and obstruction of respiratory airways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Diagnosis: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Clinical signs and along with inspection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managemenatal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feeding practices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Isolation of organism (Swab)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Treatment: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Debridement of lesions and application of Tincture iodine  as local antiseptics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Sulphonamides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Sulphamethazine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Sulphamerazine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@150mg/Kg BW for 3-5 days followed by oral.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Other antibiotics (Penicillin,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Chloramphenicol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combination of penicillin and streptomycin ) may be used about 3 weeks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Provision of soft, palatable and nutritious diets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necrotic laryngitis, use antibiotics and Corticosteroids(edema) and in severe cases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trachestomy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may be required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Calf Pneumonia</a:t>
            </a:r>
          </a:p>
          <a:p>
            <a:pPr>
              <a:buNone/>
            </a:pPr>
            <a:r>
              <a:rPr lang="en-US" dirty="0" smtClean="0"/>
              <a:t>Pneumonia is an inflammation of the lungs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err="1" smtClean="0"/>
              <a:t>ultifactorial</a:t>
            </a:r>
            <a:r>
              <a:rPr lang="en-US" dirty="0" smtClean="0"/>
              <a:t> disease.  Factors leading to pneumonia include: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886200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1" y="1524000"/>
            <a:ext cx="5181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4582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Clinical Signs: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89916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3657600"/>
            <a:ext cx="8610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Problems that occur within 5 days of birth usually have their source as the dam or the calving environment. After 7 days of age, problems develop from a source in the calf environment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Treatment: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Antibiotic therapy is necessary along with </a:t>
            </a:r>
            <a:r>
              <a:rPr lang="it-IT" sz="2400" dirty="0" smtClean="0"/>
              <a:t>non-steroidal anti-inflammatory drugs like aspirin, </a:t>
            </a:r>
            <a:r>
              <a:rPr lang="en-US" sz="2400" dirty="0" err="1" smtClean="0"/>
              <a:t>banamine</a:t>
            </a:r>
            <a:r>
              <a:rPr lang="en-US" sz="2400" dirty="0" smtClean="0"/>
              <a:t> or </a:t>
            </a:r>
            <a:r>
              <a:rPr lang="en-US" sz="2400" dirty="0" err="1" smtClean="0"/>
              <a:t>ketoprofen</a:t>
            </a:r>
            <a:endParaRPr lang="en-US" sz="24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HYPOTHERMIA IN NEWBORNS</a:t>
            </a:r>
            <a:endParaRPr lang="en-US" b="1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Homeothermic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animals keep their body temperature almost constant to different ambient temperatures (Thermoregulation 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Hypothermia is a lower than normal body temperature, which occurs when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excess heat is lost or insufficient heat is produced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1. Excessive Loss of Heat: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If exposure to excessively cold air temperatures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increased metabolic activity, shivering and sustained muscular contraction, and peripheral vasoconstriction---Heat loss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2. Insufficient Heat Production: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Insufficient body reserves of energy and insufficient feed intake result in insufficient heat production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3. Combination of Excessive Heat Loss and Insufficient Heat Production: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Insufficient energy intake or starvation of newborn farm animals in a cold environment can be a major cause of hypothermia.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Neonatal Diseases</a:t>
            </a:r>
            <a:endParaRPr lang="en-US" sz="2800" b="1" dirty="0">
              <a:solidFill>
                <a:srgbClr val="FF00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Perinatal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----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morbidity or mortality that occurs at birth and in the first 24 hours of life.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Neonatal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---The morbidity or mortality between birth and 14 days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43200" y="2057400"/>
            <a:ext cx="3733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GENERAL CLASSIFICATION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3352800"/>
            <a:ext cx="2590800" cy="3200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FETAL DISEASES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Prolonged Gestation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Intrauterine Infections,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Abortion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Fetal death with </a:t>
            </a:r>
            <a:r>
              <a:rPr lang="en-US" sz="2000" dirty="0" err="1" smtClean="0">
                <a:solidFill>
                  <a:schemeClr val="tx1"/>
                </a:solidFill>
              </a:rPr>
              <a:t>resorption</a:t>
            </a:r>
            <a:r>
              <a:rPr lang="en-US" sz="2000" dirty="0" smtClean="0">
                <a:solidFill>
                  <a:schemeClr val="tx1"/>
                </a:solidFill>
              </a:rPr>
              <a:t> OR Mummification,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Goiter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352800"/>
            <a:ext cx="3352800" cy="32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PARTURIENT DISEASES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Dystocia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Cerebral anoxia OR Fetal hypoxemia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Injury to the skeleton OR Soft tissues maladjustment syndrome of foals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3352800"/>
            <a:ext cx="2590800" cy="3200400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POSTNATAL DISEASES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Early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Delayed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Late types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048000"/>
            <a:ext cx="6172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1219200" y="3048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191000" y="3048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162800" y="3048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705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Thermoregulation in Neonatal Farm Animals: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Neonatal ruminants are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precocial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their development and have well-developed thermoregulatory mechanisms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Prolonged exposure to heat or cold induces hormonal and metabolic changes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Glucocorticoid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hormones,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catecholamines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,  fat, glycogen, and proteins are used for heat production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Cold-Induced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514350" indent="-514350" algn="just">
              <a:buAutoNum type="arabicPeriod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Shivering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involuntary, periodic contractions of skeletal muscle</a:t>
            </a:r>
          </a:p>
          <a:p>
            <a:pPr marL="514350" indent="-514350" algn="just">
              <a:buAutoNum type="arabicPeriod"/>
            </a:pP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Nonshivering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Involve brown adipose tissue (abdominal cavity 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perirenal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around large blood vessels, and in the inguinal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prescapular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areas), which is present in neonatal lambs, kids, and calves but not in piglets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Norepinephrine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increased blood flow to brown adipose tissue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Glucocorticoids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– mobilization of lipid and glycogen to supply energy substrates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Thyroid hormones- regulating cold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neonatal lambs, approximately 40% of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response during summit metabolism( cold-induced peak 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metabolic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rate) is attributed to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non-shivering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with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balance of about 60% attributed to shivering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Risk Factors for Neonatal Hypothermia: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Calves: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born outdoors during cold weather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Wind, rain, and snow decrease the level of insulation and increase the lower critical temperature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-inhibit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nonshivering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impair cold tolerance immediately after birth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Lamb: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“Bad” weather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Starvation, low birth weight, birth injury, and sparse hair coat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intake---lambs require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180 to 210 mL colostrum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/Kg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BW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 the first 18 hours after birth to provide sufficient energy substrate for heat production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Wetness of the fleece--Wet lambs suffer a reduction in coat insulation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Piglets: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At birth, the newborn piglet experiences a sudden and dramatic 15 to 20°C decrease in its thermal environment, because poorly insulation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pig does not possess brown adipose tissue, so rely essentially on muscular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for thermoregulatory purposes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Newborn pigs shiver vigorously from birth because it is the main heat-producing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mechanismduring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the first 5 days of life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Body reserves (glycogen and fat) are important for the piglet to survive in the first few hours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Foals: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premature,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dysmature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or affected with neonatal maladjustment syndrome cannot maintain their rectal temperatures at normal values during the first few hours after birth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lower critical temperature for healthy foals is estimated to be about 10°C and for sick foals is about 24°C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wet with amniotic fluid, the lower critical temperature probably will be much higher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Covering these foals with rugs and providing thermal radiation using radiant heaters would increase the lower critical temperature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Premature foals are the most compromised compared with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dysmature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those with neonatal maladjustment syndrome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intake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248400" y="6488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Reyes-</a:t>
            </a:r>
            <a:r>
              <a:rPr lang="en-US" b="1" i="1" dirty="0" err="1" smtClean="0">
                <a:solidFill>
                  <a:srgbClr val="FF0000"/>
                </a:solidFill>
              </a:rPr>
              <a:t>Sotelo</a:t>
            </a:r>
            <a:r>
              <a:rPr lang="en-US" b="1" i="1" dirty="0" smtClean="0">
                <a:solidFill>
                  <a:srgbClr val="FF0000"/>
                </a:solidFill>
              </a:rPr>
              <a:t> et al. (2021)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657600" y="5715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Cold surfaces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32004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Emitting heat in electromagnetic waves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81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Moisture and wind produce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91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Amniotic fluid on the newborns’ surface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2334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PATHOGENESIS: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62200" y="228600"/>
            <a:ext cx="541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Sudden exposure to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cold ambient temperature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1524000"/>
            <a:ext cx="2438400" cy="990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Subnormal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Body temperature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1447800"/>
            <a:ext cx="2667000" cy="1066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Shivering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400800" y="1295400"/>
            <a:ext cx="2590800" cy="1219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Decreased cardiac output, heart rate, and blood pressure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1000" y="3200400"/>
            <a:ext cx="8458200" cy="3276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Muscular weakness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Mental depression,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Respiratory failure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Recumbency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(have a weak suck reflex)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state of collapse (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Bradycardia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weak arterial pulse, and collapse of the  vein</a:t>
            </a:r>
            <a:r>
              <a:rPr lang="en-US" b="1" dirty="0" smtClean="0">
                <a:solidFill>
                  <a:schemeClr val="tx1"/>
                </a:solidFill>
              </a:rPr>
              <a:t>s)</a:t>
            </a: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coma and death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entire body, especially the extremities, becomes cold and the rectal temperature is below 37°C and may drop to 30°C or lower 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Convulsions  in some cases especially in piglets that have inadequate intake of milk, caused by marked hypoglycemia rather than hypothermia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743200" y="762000"/>
            <a:ext cx="17526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153694" y="1104106"/>
            <a:ext cx="68500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762000"/>
            <a:ext cx="2133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43200" y="2362200"/>
            <a:ext cx="16764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343400" y="2895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4800600" y="2438400"/>
            <a:ext cx="21336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TREATMENT: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Supplemental heat--infrared heat lamps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Rectal temperature---taken every 30 minutes during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rewarming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to assess progress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or milk should be warmed to 40°C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intubated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using an esophageal feeder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Intravenous warmed fluids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Intravenous dextrose (1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50% dextrose per kilogram BW)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repeated administration of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warm (40°C) 0.9% NaCl enemas via a flexible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soft tube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4572000"/>
            <a:ext cx="868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Lamb: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Twin and triplet lambs are more susceptible to hypothermia than singles because of lower body energy reserves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milk requirement of two or three lambs is higher than that of a single lamb and starvation is more likely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CONTROL:</a:t>
            </a:r>
          </a:p>
          <a:p>
            <a:pPr>
              <a:buNone/>
            </a:pPr>
            <a:r>
              <a:rPr lang="en-US" b="1" dirty="0" smtClean="0"/>
              <a:t>Lambs and Calves: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Effective management strategies to limit the risk factors (Malnutrition of the Dam During Late Gestation,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supplies )</a:t>
            </a:r>
          </a:p>
          <a:p>
            <a:pPr marL="514350" indent="-514350" algn="just">
              <a:buNone/>
            </a:pPr>
            <a:r>
              <a:rPr lang="en-US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During a normal delivery     fetal hypoxemia      anaerobic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glycolysis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compensate for within hours after birth 	lactic acid, and a mixed 				      	      respiratory–metabolic acidosis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prolonged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metabolic acidosis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nonshivering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inhibited and impair cold tolerance, immediately after birth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may result in a weak calf that has a poor suck reflex, and a poor appetite for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resulting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deprivation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hypogammaglobulinemia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2895600"/>
            <a:ext cx="30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43600" y="2895600"/>
            <a:ext cx="30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086997" y="3200003"/>
            <a:ext cx="304800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029200" y="3352800"/>
            <a:ext cx="609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29000" y="4495800"/>
            <a:ext cx="30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81800" y="4495800"/>
            <a:ext cx="228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Management strategies to prevent hypothermia from excessive heat loss (changing the calving season to a warmer time of the year, providing a dry, draft-free environment, protective shelter)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provide adequate quantities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beginning as soon after birth to  provide immunoglobulin and energy sources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Fading Puppy Complex 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condition in which puppies are born apparently normal but fail to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thrive and die, usually, before they reach 14 days of age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It constitutes about 50% of the total neonatal deaths in canines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Environmental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Genetic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3. infectious</a:t>
            </a:r>
          </a:p>
          <a:p>
            <a:pPr marL="514350" indent="-514350"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1. Environmental: 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Environmental Hypothermia or hyperthermia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Maternal factors (Overweight or older dam)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Environmental toxins(thinner skin of neonates/Breathing chemical fumes)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24200" y="152400"/>
            <a:ext cx="2743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POSTNATAL DISEASES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838200"/>
            <a:ext cx="2819400" cy="6019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</a:rPr>
              <a:t>Early postnatal disease (within 48 </a:t>
            </a:r>
            <a:r>
              <a:rPr lang="en-US" dirty="0" smtClean="0">
                <a:solidFill>
                  <a:srgbClr val="FF0000"/>
                </a:solidFill>
              </a:rPr>
              <a:t>hours of birth)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Deaths by an infectious (acquired congenitally.)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Most diseases occurring are noninfectious and metabolic (e.g., hypoglycemia and hypothermia.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Congenital disease will commonly manifest during this period but may sometimes manifest later.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Infectious diseases, but most manifest clinically at a later age because of their long incubation period; some (e.g., navel infection, </a:t>
            </a:r>
            <a:r>
              <a:rPr lang="en-US" dirty="0" err="1" smtClean="0">
                <a:solidFill>
                  <a:schemeClr val="tx1"/>
                </a:solidFill>
              </a:rPr>
              <a:t>septicemic</a:t>
            </a:r>
            <a:r>
              <a:rPr lang="en-US" dirty="0" smtClean="0">
                <a:solidFill>
                  <a:schemeClr val="tx1"/>
                </a:solidFill>
              </a:rPr>
              <a:t> disease, and </a:t>
            </a:r>
            <a:r>
              <a:rPr lang="en-US" dirty="0" err="1" smtClean="0">
                <a:solidFill>
                  <a:schemeClr val="tx1"/>
                </a:solidFill>
              </a:rPr>
              <a:t>enterotoxigenic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colibacillosis</a:t>
            </a:r>
            <a:r>
              <a:rPr lang="en-US" dirty="0" smtClean="0">
                <a:solidFill>
                  <a:schemeClr val="tx1"/>
                </a:solidFill>
              </a:rPr>
              <a:t>) have a short enough incubation to occur during this period.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838200"/>
            <a:ext cx="2743200" cy="5867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Delayed postnatal disease (2 to 7 days of age)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Desertion by the mother,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mammary incompetence resulting in starvation, and diseases associated with increased susceptibility to infection as a result of failure in the transfer of </a:t>
            </a:r>
            <a:r>
              <a:rPr lang="en-US" sz="2000" dirty="0" err="1" smtClean="0">
                <a:solidFill>
                  <a:schemeClr val="tx1"/>
                </a:solidFill>
              </a:rPr>
              <a:t>colostral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immunoglobulins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Examples include </a:t>
            </a:r>
            <a:r>
              <a:rPr lang="en-US" sz="2000" dirty="0" err="1" smtClean="0">
                <a:solidFill>
                  <a:schemeClr val="tx1"/>
                </a:solidFill>
              </a:rPr>
              <a:t>colibacillosis</a:t>
            </a:r>
            <a:r>
              <a:rPr lang="en-US" sz="2000" dirty="0" smtClean="0">
                <a:solidFill>
                  <a:schemeClr val="tx1"/>
                </a:solidFill>
              </a:rPr>
              <a:t>, joint ill, lamb dysentery, </a:t>
            </a:r>
            <a:r>
              <a:rPr lang="en-US" sz="2000" dirty="0" err="1" smtClean="0">
                <a:solidFill>
                  <a:schemeClr val="tx1"/>
                </a:solidFill>
              </a:rPr>
              <a:t>septicemic</a:t>
            </a:r>
            <a:r>
              <a:rPr lang="en-US" sz="2000" dirty="0" smtClean="0">
                <a:solidFill>
                  <a:schemeClr val="tx1"/>
                </a:solidFill>
              </a:rPr>
              <a:t> disease, and most of the viral enteric infections in young animals (e.g., rotavirus and </a:t>
            </a:r>
            <a:r>
              <a:rPr lang="en-US" sz="2000" dirty="0" err="1" smtClean="0">
                <a:solidFill>
                  <a:schemeClr val="tx1"/>
                </a:solidFill>
              </a:rPr>
              <a:t>coronavirus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838200"/>
            <a:ext cx="3124200" cy="5867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Late postnatal disease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(1 to 4 weeks of age)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There is still some influence of </a:t>
            </a:r>
            <a:r>
              <a:rPr lang="en-US" sz="2000" dirty="0" err="1" smtClean="0">
                <a:solidFill>
                  <a:schemeClr val="tx1"/>
                </a:solidFill>
              </a:rPr>
              <a:t>hypogammaglobulinemia</a:t>
            </a:r>
            <a:r>
              <a:rPr lang="en-US" sz="2000" dirty="0" smtClean="0">
                <a:solidFill>
                  <a:schemeClr val="tx1"/>
                </a:solidFill>
              </a:rPr>
              <a:t>, with late-onset enteric diseases and the development and severity of respiratory disease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Cryptosporidiosis, white muscle disease, and </a:t>
            </a:r>
            <a:r>
              <a:rPr lang="en-US" sz="2000" dirty="0" err="1" smtClean="0">
                <a:solidFill>
                  <a:schemeClr val="tx1"/>
                </a:solidFill>
              </a:rPr>
              <a:t>enterotoxemia</a:t>
            </a:r>
            <a:r>
              <a:rPr lang="en-US" sz="2000" dirty="0" smtClean="0">
                <a:solidFill>
                  <a:schemeClr val="tx1"/>
                </a:solidFill>
              </a:rPr>
              <a:t> (Not directly associated with transfer of </a:t>
            </a:r>
            <a:r>
              <a:rPr lang="en-US" sz="2000" dirty="0" err="1" smtClean="0">
                <a:solidFill>
                  <a:schemeClr val="tx1"/>
                </a:solidFill>
              </a:rPr>
              <a:t>immunoglobulins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609600"/>
            <a:ext cx="6629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1066800" y="609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962400" y="609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543800" y="609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2. Genetic or congenital factors:</a:t>
            </a:r>
          </a:p>
          <a:p>
            <a:pPr>
              <a:buFont typeface="Arial" pitchFamily="34" charset="0"/>
              <a:buChar char="•"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Physical defects: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Abnormalities of the mouth, anus, skull, and heart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Swimmer (flat) puppies ( flattened and widened chests)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Pectus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excavatum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 a severe deformity resulting from intrusion of the breastbone into the chest cavity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Birth weigh: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Varies with the breed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Pomeranian about 120 g and Great Dane about 625 g  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Weight gain should be steady and should gain 5% to 10% of birth weight daily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Neonates should be weighed twice a day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toy-breeds, a transient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juvenile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hypoglycaemia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associated with low body weight.</a:t>
            </a:r>
          </a:p>
          <a:p>
            <a:pPr algn="just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Infectious agents: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Bacterial infection: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immature immune systems, keep the risk for infection through the placenta, umbilicus, or gastrointestinal or respiratory tract from contaminated environments.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Clinical signs of bacterial infection may vary but usually include vomiting,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diarrhoea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constant crying, fever, failure to nurse, and sloughing of the ear and tail tips and toes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Viral infection: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Many viruses like Canine herpes virus infection,  is a very common in puppies.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signs vary from constant crying to abdominal pain.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Canine parvovirus (type 1) infection, there is a rapid onset of crying, failure to nurse, vomiting,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diarrhoea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difficult breathing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dyspnoea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), and weakness.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Canine adenovirus is also implicated rarely as a cause for this condition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Intestinal parasites: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Transplacental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transmission of roundworm and hookworm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Pups can also acquire roundworm infection through the dam’s milk.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Besides, some protozoan parasites can also cause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diarrhoea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 the young ones.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condition is rarely fatal but can contribute to illness and put a neonate at higher risk of additional infection</a:t>
            </a:r>
          </a:p>
          <a:p>
            <a:pPr algn="just">
              <a:buNone/>
            </a:pPr>
            <a:r>
              <a:rPr lang="en-US" sz="2400" b="1" i="1" dirty="0" err="1" smtClean="0">
                <a:latin typeface="Calibri" pitchFamily="34" charset="0"/>
                <a:cs typeface="Calibri" pitchFamily="34" charset="0"/>
              </a:rPr>
              <a:t>Icterus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latin typeface="Calibri" pitchFamily="34" charset="0"/>
                <a:cs typeface="Calibri" pitchFamily="34" charset="0"/>
              </a:rPr>
              <a:t>neonatorum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This form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haemolytic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anaemia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arises in pups as a result of previous blood transfusions of the bitch with a blood group similar to that of the pups.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antibodies are transferred through the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to cause a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haemolytic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crisis in the pups. Such pups are weak,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anaemic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jaundiced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Clinical signs: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clinical signs are vague and insidious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It is often too difficult to save a puppy once clinical signs appear.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common findings are a low birth weight or failure to gain weight at the same rate as their siblings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Decreased activity and inability to suckle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Have a tendency to remain separate from the mother and the rest of the litter.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They are often reported to cry weakly in a high pitched tone. Some people refer to this as “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seagulling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” due to its similarity to the cry of seagulls.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These puppies often quickly progress to severe lethargy, loss of muscle tone and death.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Prevention: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Provide adequate warmth to avoid become chilled and temperature of slightly above 103°F (39°C) should be maintained. Chilled puppies should always be warmed slowly to prevent tissue hypoxia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Starvation and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hypoglycaemia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should avoided to limit the risk of hypothermia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Due to water turnover rates twice that of the adult as well as immature kidney function, the neonate is particularly at risk from dehydration. The use of 5% dextrose/ Ringer lactate solution by subcutaneous route @ 1ml/30g bodyweight is recommended followed by oral 5-10% glucose @ 0.25 ml/30g until urine flow is normal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Provide colostrums within first 12-24 hours 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In infectious condition, antibiotics may be of help along with good hygiene and management procedures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Vaccination of the dam against important infectious diseases and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deworming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prior to whelping can help to reduce the early neonatal losses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Congenital defects may be corrected with surgery and physical therapy</a:t>
            </a:r>
            <a:endParaRPr lang="en-US" sz="31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Postnatal Disease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Neonatal Diarrhea (Calf Scour)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Highest risk for death in the first 2 weeks of life due to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Septicemic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enteric diseases (diarrhea)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Respiratory disease (pneumonia) being more common after 2 weeks of age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Failure of transfer of passive immunity is a major determinant of this mortality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grouped :1) noninfectious causes and 2) infectious causes “predisposing” or “contributing” factors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Noninfectious causes: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Inadequate nutrition of the pregnant dam, particularly: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Especially at last third of gestation.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Both the quality and quantity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Deficiencies in vitamins A and E, and trace minerals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Inadequate environment for the newborn calf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given to calves &gt;24 to 36 hours old is practically useless; antibodies are seldom absorbed this late in life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Infectious causes: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Bacteria: 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Escherichia coli, Salmonella spp., Clostridium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, and other bacteria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Viruses: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coronavirus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rotavirus, BVD virus, IBR virus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Protozoa: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Cryptosporidium,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coccidia</a:t>
            </a:r>
            <a:endParaRPr lang="en-US" sz="24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Yeasts and molds</a:t>
            </a:r>
          </a:p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A. Bacterial Causes of Calf Scours:</a:t>
            </a:r>
          </a:p>
          <a:p>
            <a:pPr marL="514350" indent="-514350">
              <a:buAutoNum type="arabicPeriod"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Escherichia coli (E. coli):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E. Coli affects mostly within first 3 days of life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Numerous serotypes (kinds) of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E. coli.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It first colonize (or adhere to) the calf’s gut through as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pili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fimbriae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pili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may possess the K99 antigen and called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enterotoxigenic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E. coli (E.T.E.C.)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ETEC produces heat stable toxin leading to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secretory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diarrhea and severe dehydration.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2. Salmonella: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Salmonella produces a potent toxin or 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(poison) within its own cells.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Antibiotic treatment damages the salmonella organism, causing it to release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resulting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shock, and severe illness.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Therefore, treatment should be designed to combat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shock.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are usually affected at six days of age or older.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source of Salmonella infection in a herd can be from other cattle, birds, cats, rodents, the water supply, or human carrier.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3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. Clostridium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i="1" dirty="0" smtClean="0">
                <a:latin typeface="Calibri" pitchFamily="34" charset="0"/>
                <a:cs typeface="Calibri" pitchFamily="34" charset="0"/>
              </a:rPr>
              <a:t>Clostridium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infections are commonly known as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enterotoxemia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Enterotoxemia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is fatal and is caused by toxins released by various types of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C.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disease has a sudden onset.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Affected calves become listless, and strain or kick at their abdomen.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Bloody diarrhea may or may not occur.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Infection is usually associated with changing weather conditions, changes in the feed or feeding of the cows, or management practices that cause the calf to not nurse for a longer period of time than usual.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hungry calf may over consume milk, which establishes a media in the gut conducive to growth and production of toxins by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clostridial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organisms. In many cases, calves may die without any signs being observed.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705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B. Viral Causes of Calf Scours: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1.Coronavirus and Rotavirus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Both of these viruses posses the ability to disrupt the cells which line the small intestine, resulting in diarrhea and dehydration. </a:t>
            </a:r>
          </a:p>
          <a:p>
            <a:pPr algn="just"/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Coronavirus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also damages the cells in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intestinal crypts (where new intestinal cells are produced) and slows the healing process in the intestinal lining.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Furthermore, the damage caused by either corona or rotavirus is often compounded by bacterial infections and creating the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risk for fatal diarrhea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as young as one or two days old may scour from corona or rotavirus, but outbreak mostly occur near a week of age and older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2.Bovine Virus Diarrhea (BVD) Virus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Diarrhea begins about 24 hours to three days after exposure and may persist for days or weeks (if the animal survives that long).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Erosions and ulcers on the tongue, lips, and in the mouth are the usual lesions found in the live calf.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3. Infectious Bovine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Rhinotracheitis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(IBR) Virus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Mainly causes respiratory disease, abortions,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vaginitis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and conjunctivitis in adult , but causes  digestive disorders in young calves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Affected calves had erosions and ulcers in the esophagus, and complicated by dullness, loss of weight, scours, and death.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C. Protozoan Causes of Calf Scours: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1. Cryptosporidium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is a protozoan parasite that is much smaller than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coccidia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has the ability to adhere to the cells that line the small intestine and to damage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microvilli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infected with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Cryptosporidium range from one to three weeks in age.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Coccidiosis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caused by one-celled parasites that invade the intestinal tract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Two,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Eimeria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zurnii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Eimeria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bovis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, were usually associated with clinical infections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cattle.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2879</TotalTime>
  <Words>3501</Words>
  <Application>Microsoft Office PowerPoint</Application>
  <PresentationFormat>On-screen Show (4:3)</PresentationFormat>
  <Paragraphs>366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Ebrima</vt:lpstr>
      <vt:lpstr>Franklin Gothic Book</vt:lpstr>
      <vt:lpstr>Perpetua</vt:lpstr>
      <vt:lpstr>Wingdings</vt:lpstr>
      <vt:lpstr>Wingdings 2</vt:lpstr>
      <vt:lpstr>Equity</vt:lpstr>
      <vt:lpstr>PowerPoint Presentation</vt:lpstr>
      <vt:lpstr>Neonatal Diseases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Diseases</dc:title>
  <dc:creator>ANIL KUMAR</dc:creator>
  <cp:lastModifiedBy>Dr Anil</cp:lastModifiedBy>
  <cp:revision>212</cp:revision>
  <dcterms:created xsi:type="dcterms:W3CDTF">2006-08-16T00:00:00Z</dcterms:created>
  <dcterms:modified xsi:type="dcterms:W3CDTF">2023-12-14T09:44:29Z</dcterms:modified>
</cp:coreProperties>
</file>