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57" r:id="rId8"/>
    <p:sldId id="270" r:id="rId9"/>
    <p:sldId id="273" r:id="rId10"/>
    <p:sldId id="269" r:id="rId11"/>
    <p:sldId id="274" r:id="rId12"/>
    <p:sldId id="271" r:id="rId13"/>
    <p:sldId id="272" r:id="rId14"/>
    <p:sldId id="264" r:id="rId15"/>
    <p:sldId id="275" r:id="rId16"/>
    <p:sldId id="276" r:id="rId17"/>
    <p:sldId id="280" r:id="rId18"/>
    <p:sldId id="281" r:id="rId19"/>
    <p:sldId id="282" r:id="rId20"/>
    <p:sldId id="283" r:id="rId21"/>
    <p:sldId id="284" r:id="rId22"/>
    <p:sldId id="285" r:id="rId23"/>
    <p:sldId id="277" r:id="rId24"/>
    <p:sldId id="278" r:id="rId25"/>
    <p:sldId id="279" r:id="rId26"/>
    <p:sldId id="286"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1686"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8/28/2024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8/28/2024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8/28/2024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8/28/2024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8/28/2024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8/28/2024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304800" y="1447800"/>
            <a:ext cx="8610600" cy="4572000"/>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r>
              <a:rPr lang="en-US" sz="2800" b="1" i="1" dirty="0" smtClean="0">
                <a:solidFill>
                  <a:prstClr val="black"/>
                </a:solidFill>
                <a:latin typeface="Times New Roman" panose="02020603050405020304" pitchFamily="18" charset="0"/>
                <a:cs typeface="Times New Roman" panose="02020603050405020304" pitchFamily="18" charset="0"/>
              </a:rPr>
              <a:t>Unit 7: Jurisprudence, Ethics and Animal Welfare</a:t>
            </a:r>
          </a:p>
          <a:p>
            <a:pPr algn="ctr"/>
            <a:r>
              <a:rPr lang="en-US" sz="2400" b="1" i="1" dirty="0" smtClean="0">
                <a:solidFill>
                  <a:prstClr val="black"/>
                </a:solidFill>
                <a:latin typeface="Times New Roman" panose="02020603050405020304" pitchFamily="18" charset="0"/>
                <a:cs typeface="Times New Roman" panose="02020603050405020304" pitchFamily="18" charset="0"/>
              </a:rPr>
              <a:t>TOPIC: </a:t>
            </a:r>
          </a:p>
          <a:p>
            <a:r>
              <a:rPr lang="en-US" sz="2400" b="1" dirty="0" smtClean="0">
                <a:solidFill>
                  <a:prstClr val="black"/>
                </a:solidFill>
                <a:latin typeface="Times New Roman" panose="02020603050405020304" pitchFamily="18" charset="0"/>
                <a:cs typeface="Times New Roman" panose="02020603050405020304" pitchFamily="18" charset="0"/>
              </a:rPr>
              <a:t>1.Vetero-legal aspects of wound</a:t>
            </a:r>
          </a:p>
          <a:p>
            <a:r>
              <a:rPr lang="en-US" sz="2400" b="1" dirty="0" smtClean="0">
                <a:solidFill>
                  <a:prstClr val="black"/>
                </a:solidFill>
                <a:latin typeface="Times New Roman" panose="02020603050405020304" pitchFamily="18" charset="0"/>
                <a:cs typeface="Times New Roman" panose="02020603050405020304" pitchFamily="18" charset="0"/>
              </a:rPr>
              <a:t>2. </a:t>
            </a:r>
            <a:r>
              <a:rPr lang="en-US" sz="2400" b="1" dirty="0">
                <a:solidFill>
                  <a:prstClr val="black"/>
                </a:solidFill>
                <a:latin typeface="Times New Roman" panose="02020603050405020304" pitchFamily="18" charset="0"/>
                <a:cs typeface="Times New Roman" panose="02020603050405020304" pitchFamily="18" charset="0"/>
              </a:rPr>
              <a:t>Death and its </a:t>
            </a:r>
            <a:r>
              <a:rPr lang="en-US" sz="2400" b="1" dirty="0" err="1">
                <a:solidFill>
                  <a:prstClr val="black"/>
                </a:solidFill>
                <a:latin typeface="Times New Roman" panose="02020603050405020304" pitchFamily="18" charset="0"/>
                <a:cs typeface="Times New Roman" panose="02020603050405020304" pitchFamily="18" charset="0"/>
              </a:rPr>
              <a:t>Vetero</a:t>
            </a:r>
            <a:r>
              <a:rPr lang="en-US" sz="2400" b="1" dirty="0">
                <a:solidFill>
                  <a:prstClr val="black"/>
                </a:solidFill>
                <a:latin typeface="Times New Roman" panose="02020603050405020304" pitchFamily="18" charset="0"/>
                <a:cs typeface="Times New Roman" panose="02020603050405020304" pitchFamily="18" charset="0"/>
              </a:rPr>
              <a:t>-legal </a:t>
            </a:r>
            <a:r>
              <a:rPr lang="en-US" sz="2400" b="1" dirty="0" smtClean="0">
                <a:solidFill>
                  <a:prstClr val="black"/>
                </a:solidFill>
                <a:latin typeface="Times New Roman" panose="02020603050405020304" pitchFamily="18" charset="0"/>
                <a:cs typeface="Times New Roman" panose="02020603050405020304" pitchFamily="18" charset="0"/>
              </a:rPr>
              <a:t>Aspects</a:t>
            </a:r>
          </a:p>
          <a:p>
            <a:r>
              <a:rPr lang="en-US" sz="2400" b="1" dirty="0" smtClean="0">
                <a:solidFill>
                  <a:prstClr val="black"/>
                </a:solidFill>
                <a:latin typeface="Times New Roman" panose="02020603050405020304" pitchFamily="18" charset="0"/>
                <a:cs typeface="Times New Roman" panose="02020603050405020304" pitchFamily="18" charset="0"/>
              </a:rPr>
              <a:t>3</a:t>
            </a:r>
            <a:r>
              <a:rPr lang="en-US" sz="2400" b="1" dirty="0">
                <a:solidFill>
                  <a:prstClr val="black"/>
                </a:solidFill>
                <a:latin typeface="Times New Roman" panose="02020603050405020304" pitchFamily="18" charset="0"/>
                <a:cs typeface="Times New Roman" panose="02020603050405020304" pitchFamily="18" charset="0"/>
              </a:rPr>
              <a:t>. </a:t>
            </a:r>
            <a:r>
              <a:rPr lang="en-US" sz="2400" b="1" dirty="0" smtClean="0">
                <a:solidFill>
                  <a:prstClr val="black"/>
                </a:solidFill>
                <a:latin typeface="Times New Roman" panose="02020603050405020304" pitchFamily="18" charset="0"/>
                <a:cs typeface="Times New Roman" panose="02020603050405020304" pitchFamily="18" charset="0"/>
              </a:rPr>
              <a:t>Causes </a:t>
            </a:r>
            <a:r>
              <a:rPr lang="en-US" sz="2400" b="1" dirty="0">
                <a:solidFill>
                  <a:prstClr val="black"/>
                </a:solidFill>
                <a:latin typeface="Times New Roman" panose="02020603050405020304" pitchFamily="18" charset="0"/>
                <a:cs typeface="Times New Roman" panose="02020603050405020304" pitchFamily="18" charset="0"/>
              </a:rPr>
              <a:t>of sudden death in animals</a:t>
            </a:r>
          </a:p>
          <a:p>
            <a:pPr algn="just"/>
            <a:r>
              <a:rPr lang="en-US" sz="2400" b="1" dirty="0" smtClean="0">
                <a:solidFill>
                  <a:prstClr val="black"/>
                </a:solidFill>
                <a:latin typeface="Times New Roman" panose="02020603050405020304" pitchFamily="18" charset="0"/>
                <a:cs typeface="Times New Roman" panose="02020603050405020304" pitchFamily="18" charset="0"/>
              </a:rPr>
              <a:t>4. </a:t>
            </a:r>
            <a:r>
              <a:rPr lang="en-US" sz="2400" b="1" dirty="0">
                <a:solidFill>
                  <a:prstClr val="black"/>
                </a:solidFill>
                <a:latin typeface="Times New Roman" panose="02020603050405020304" pitchFamily="18" charset="0"/>
                <a:cs typeface="Times New Roman" panose="02020603050405020304" pitchFamily="18" charset="0"/>
              </a:rPr>
              <a:t>Signs of Deaths</a:t>
            </a:r>
            <a:endParaRPr lang="en-US" sz="2400" b="1" dirty="0" smtClean="0">
              <a:solidFill>
                <a:prstClr val="black"/>
              </a:solidFill>
              <a:latin typeface="Times New Roman" panose="02020603050405020304" pitchFamily="18" charset="0"/>
              <a:cs typeface="Times New Roman" panose="02020603050405020304" pitchFamily="18" charset="0"/>
            </a:endParaRPr>
          </a:p>
          <a:p>
            <a:pPr algn="ctr"/>
            <a:r>
              <a:rPr lang="en-US" sz="2400" b="1" dirty="0">
                <a:solidFill>
                  <a:prstClr val="black"/>
                </a:solidFill>
                <a:latin typeface="Times New Roman" panose="02020603050405020304" pitchFamily="18" charset="0"/>
                <a:cs typeface="Times New Roman" panose="02020603050405020304" pitchFamily="18" charset="0"/>
              </a:rPr>
              <a:t> </a:t>
            </a:r>
            <a:r>
              <a:rPr lang="en-US" sz="2400" b="1" i="1" dirty="0" smtClean="0">
                <a:solidFill>
                  <a:srgbClr val="FF0000"/>
                </a:solidFill>
                <a:latin typeface="Times New Roman" panose="02020603050405020304" pitchFamily="18" charset="0"/>
                <a:cs typeface="Times New Roman" panose="02020603050405020304" pitchFamily="18" charset="0"/>
              </a:rPr>
              <a:t>By</a:t>
            </a:r>
          </a:p>
          <a:p>
            <a:pPr algn="ctr"/>
            <a:r>
              <a:rPr lang="en-US" sz="2400" b="1" i="1" dirty="0" smtClean="0">
                <a:solidFill>
                  <a:srgbClr val="FF0000"/>
                </a:solidFill>
                <a:latin typeface="Times New Roman" panose="02020603050405020304" pitchFamily="18" charset="0"/>
                <a:cs typeface="Times New Roman" panose="02020603050405020304" pitchFamily="18" charset="0"/>
              </a:rPr>
              <a:t>Dr. Anil Kumar</a:t>
            </a:r>
          </a:p>
          <a:p>
            <a:pPr algn="ctr"/>
            <a:r>
              <a:rPr lang="en-US" sz="2400" b="1" i="1" dirty="0" smtClean="0">
                <a:solidFill>
                  <a:srgbClr val="FF0000"/>
                </a:solidFill>
                <a:latin typeface="Times New Roman" panose="02020603050405020304" pitchFamily="18" charset="0"/>
                <a:cs typeface="Times New Roman" panose="02020603050405020304" pitchFamily="18" charset="0"/>
              </a:rPr>
              <a:t>Associate Professor</a:t>
            </a:r>
          </a:p>
          <a:p>
            <a:pPr algn="ctr"/>
            <a:r>
              <a:rPr lang="en-US" sz="2400" b="1" i="1" dirty="0" smtClean="0">
                <a:solidFill>
                  <a:srgbClr val="FF0000"/>
                </a:solidFill>
                <a:latin typeface="Times New Roman" panose="02020603050405020304" pitchFamily="18" charset="0"/>
                <a:cs typeface="Times New Roman" panose="02020603050405020304" pitchFamily="18" charset="0"/>
              </a:rPr>
              <a:t>Dept. of Veterinary Medicine</a:t>
            </a:r>
          </a:p>
          <a:p>
            <a:pPr algn="ctr"/>
            <a:r>
              <a:rPr lang="en-US" sz="2400" b="1" i="1" dirty="0" smtClean="0">
                <a:solidFill>
                  <a:srgbClr val="FF0000"/>
                </a:solidFill>
                <a:latin typeface="Times New Roman" panose="02020603050405020304" pitchFamily="18" charset="0"/>
                <a:cs typeface="Times New Roman" panose="02020603050405020304" pitchFamily="18" charset="0"/>
              </a:rPr>
              <a:t>BVC, Patna</a:t>
            </a:r>
            <a:endParaRPr lang="en-US" sz="2400" b="1" i="1"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45907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610600" cy="6400800"/>
          </a:xfrm>
        </p:spPr>
        <p:txBody>
          <a:bodyPr>
            <a:normAutofit/>
          </a:bodyPr>
          <a:lstStyle/>
          <a:p>
            <a:pPr marL="0" indent="0" algn="just">
              <a:buNone/>
            </a:pPr>
            <a:r>
              <a:rPr lang="en-US" sz="2200" b="1" dirty="0">
                <a:solidFill>
                  <a:srgbClr val="FF0000"/>
                </a:solidFill>
                <a:latin typeface="Times New Roman" panose="02020603050405020304" pitchFamily="18" charset="0"/>
                <a:cs typeface="Times New Roman" panose="02020603050405020304" pitchFamily="18" charset="0"/>
              </a:rPr>
              <a:t>Lacerated </a:t>
            </a:r>
            <a:r>
              <a:rPr lang="en-US" sz="2200" b="1" dirty="0" smtClean="0">
                <a:solidFill>
                  <a:srgbClr val="FF0000"/>
                </a:solidFill>
                <a:latin typeface="Times New Roman" panose="02020603050405020304" pitchFamily="18" charset="0"/>
                <a:cs typeface="Times New Roman" panose="02020603050405020304" pitchFamily="18" charset="0"/>
              </a:rPr>
              <a:t>Wounds:</a:t>
            </a:r>
          </a:p>
          <a:p>
            <a:pPr algn="just"/>
            <a:r>
              <a:rPr lang="en-US" sz="2200" dirty="0" smtClean="0">
                <a:latin typeface="Times New Roman" panose="02020603050405020304" pitchFamily="18" charset="0"/>
                <a:cs typeface="Times New Roman" panose="02020603050405020304" pitchFamily="18" charset="0"/>
              </a:rPr>
              <a:t>Lacerated </a:t>
            </a:r>
            <a:r>
              <a:rPr lang="en-US" sz="2200" dirty="0">
                <a:latin typeface="Times New Roman" panose="02020603050405020304" pitchFamily="18" charset="0"/>
                <a:cs typeface="Times New Roman" panose="02020603050405020304" pitchFamily="18" charset="0"/>
              </a:rPr>
              <a:t>wounds are </a:t>
            </a:r>
            <a:r>
              <a:rPr lang="en-US" sz="2200" i="1" dirty="0">
                <a:solidFill>
                  <a:srgbClr val="0070C0"/>
                </a:solidFill>
                <a:latin typeface="Times New Roman" panose="02020603050405020304" pitchFamily="18" charset="0"/>
                <a:cs typeface="Times New Roman" panose="02020603050405020304" pitchFamily="18" charset="0"/>
              </a:rPr>
              <a:t>caused by tearing of the tissues</a:t>
            </a:r>
            <a:r>
              <a:rPr lang="en-US" sz="2200" dirty="0">
                <a:latin typeface="Times New Roman" panose="02020603050405020304" pitchFamily="18" charset="0"/>
                <a:cs typeface="Times New Roman" panose="02020603050405020304" pitchFamily="18" charset="0"/>
              </a:rPr>
              <a:t>. In this type of </a:t>
            </a:r>
            <a:r>
              <a:rPr lang="en-US" sz="2200" dirty="0" smtClean="0">
                <a:latin typeface="Times New Roman" panose="02020603050405020304" pitchFamily="18" charset="0"/>
                <a:cs typeface="Times New Roman" panose="02020603050405020304" pitchFamily="18" charset="0"/>
              </a:rPr>
              <a:t>wounds, </a:t>
            </a:r>
            <a:r>
              <a:rPr lang="en-US" sz="2200" i="1" dirty="0">
                <a:solidFill>
                  <a:srgbClr val="0070C0"/>
                </a:solidFill>
                <a:latin typeface="Times New Roman" panose="02020603050405020304" pitchFamily="18" charset="0"/>
                <a:cs typeface="Times New Roman" panose="02020603050405020304" pitchFamily="18" charset="0"/>
              </a:rPr>
              <a:t>the edges are torn and irregular</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These </a:t>
            </a:r>
            <a:r>
              <a:rPr lang="en-US" sz="2200" dirty="0">
                <a:latin typeface="Times New Roman" panose="02020603050405020304" pitchFamily="18" charset="0"/>
                <a:cs typeface="Times New Roman" panose="02020603050405020304" pitchFamily="18" charset="0"/>
              </a:rPr>
              <a:t>wounds are generally caused by barbed wires, and the claws, teeth or horns of animals.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These </a:t>
            </a:r>
            <a:r>
              <a:rPr lang="en-US" sz="2200" dirty="0">
                <a:latin typeface="Times New Roman" panose="02020603050405020304" pitchFamily="18" charset="0"/>
                <a:cs typeface="Times New Roman" panose="02020603050405020304" pitchFamily="18" charset="0"/>
              </a:rPr>
              <a:t>are common in street vehicle accidents, from either impact or fall</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Lacerated wounds do not correspond in shape and size to the weapon producing </a:t>
            </a:r>
            <a:r>
              <a:rPr lang="en-US" sz="2200" dirty="0" smtClean="0">
                <a:latin typeface="Times New Roman" panose="02020603050405020304" pitchFamily="18" charset="0"/>
                <a:cs typeface="Times New Roman" panose="02020603050405020304" pitchFamily="18" charset="0"/>
              </a:rPr>
              <a:t>them</a:t>
            </a:r>
          </a:p>
          <a:p>
            <a:pPr algn="just"/>
            <a:r>
              <a:rPr lang="en-US" sz="2200" dirty="0" smtClean="0">
                <a:latin typeface="Times New Roman" panose="02020603050405020304" pitchFamily="18" charset="0"/>
                <a:cs typeface="Times New Roman" panose="02020603050405020304" pitchFamily="18" charset="0"/>
              </a:rPr>
              <a:t>These </a:t>
            </a:r>
            <a:r>
              <a:rPr lang="en-US" sz="2200" dirty="0">
                <a:latin typeface="Times New Roman" panose="02020603050405020304" pitchFamily="18" charset="0"/>
                <a:cs typeface="Times New Roman" panose="02020603050405020304" pitchFamily="18" charset="0"/>
              </a:rPr>
              <a:t>wounds are often associated with injuries to internal organs and fracture of bones</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When a vehicle runs over the animal, the skin may be dragged away from the underlying connective tissue and split where the tension by dragging is opposed by some bony prominence or by stretching which exceed the limits of elasticity</a:t>
            </a:r>
            <a:r>
              <a:rPr lang="en-US" sz="2200" dirty="0" smtClean="0">
                <a:latin typeface="Times New Roman" panose="02020603050405020304" pitchFamily="18" charset="0"/>
                <a:cs typeface="Times New Roman" panose="02020603050405020304" pitchFamily="18" charset="0"/>
              </a:rPr>
              <a:t>. </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685534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5897563"/>
          </a:xfrm>
        </p:spPr>
        <p:txBody>
          <a:bodyPr>
            <a:normAutofit/>
          </a:bodyPr>
          <a:lstStyle/>
          <a:p>
            <a:pPr algn="just"/>
            <a:r>
              <a:rPr lang="en-US" sz="2200" dirty="0">
                <a:latin typeface="Times New Roman" panose="02020603050405020304" pitchFamily="18" charset="0"/>
                <a:cs typeface="Times New Roman" panose="02020603050405020304" pitchFamily="18" charset="0"/>
              </a:rPr>
              <a:t>Lacerated wounds are usually accompanied by </a:t>
            </a:r>
            <a:r>
              <a:rPr lang="en-US" sz="2200" i="1" dirty="0">
                <a:solidFill>
                  <a:srgbClr val="0070C0"/>
                </a:solidFill>
                <a:latin typeface="Times New Roman" panose="02020603050405020304" pitchFamily="18" charset="0"/>
                <a:cs typeface="Times New Roman" panose="02020603050405020304" pitchFamily="18" charset="0"/>
              </a:rPr>
              <a:t>varying degree of contusion at the edges</a:t>
            </a:r>
            <a:r>
              <a:rPr lang="en-US" sz="2200" dirty="0">
                <a:latin typeface="Times New Roman" panose="02020603050405020304" pitchFamily="18" charset="0"/>
                <a:cs typeface="Times New Roman" panose="02020603050405020304" pitchFamily="18" charset="0"/>
              </a:rPr>
              <a:t>, and when death has not been immediate, the margins </a:t>
            </a:r>
            <a:r>
              <a:rPr lang="en-US" sz="2200" i="1" dirty="0">
                <a:solidFill>
                  <a:srgbClr val="0070C0"/>
                </a:solidFill>
                <a:latin typeface="Times New Roman" panose="02020603050405020304" pitchFamily="18" charset="0"/>
                <a:cs typeface="Times New Roman" panose="02020603050405020304" pitchFamily="18" charset="0"/>
              </a:rPr>
              <a:t>frequently show a degree of swelling</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extent of contusion and swelling found will depend upon the degree and incidence of </a:t>
            </a:r>
            <a:r>
              <a:rPr lang="en-US" sz="2200" dirty="0" smtClean="0">
                <a:latin typeface="Times New Roman" panose="02020603050405020304" pitchFamily="18" charset="0"/>
                <a:cs typeface="Times New Roman" panose="02020603050405020304" pitchFamily="18" charset="0"/>
              </a:rPr>
              <a:t>the concussive </a:t>
            </a:r>
            <a:r>
              <a:rPr lang="en-US" sz="2200" dirty="0">
                <a:latin typeface="Times New Roman" panose="02020603050405020304" pitchFamily="18" charset="0"/>
                <a:cs typeface="Times New Roman" panose="02020603050405020304" pitchFamily="18" charset="0"/>
              </a:rPr>
              <a:t>force and resistance of the </a:t>
            </a:r>
            <a:r>
              <a:rPr lang="en-US" sz="2200" dirty="0" smtClean="0">
                <a:latin typeface="Times New Roman" panose="02020603050405020304" pitchFamily="18" charset="0"/>
                <a:cs typeface="Times New Roman" panose="02020603050405020304" pitchFamily="18" charset="0"/>
              </a:rPr>
              <a:t>tissues,</a:t>
            </a:r>
          </a:p>
          <a:p>
            <a:pPr algn="just"/>
            <a:r>
              <a:rPr lang="en-US" sz="2200" dirty="0" smtClean="0">
                <a:latin typeface="Times New Roman" panose="02020603050405020304" pitchFamily="18" charset="0"/>
                <a:cs typeface="Times New Roman" panose="02020603050405020304" pitchFamily="18" charset="0"/>
              </a:rPr>
              <a:t>Bruising </a:t>
            </a:r>
            <a:r>
              <a:rPr lang="en-US" sz="2200" dirty="0">
                <a:latin typeface="Times New Roman" panose="02020603050405020304" pitchFamily="18" charset="0"/>
                <a:cs typeface="Times New Roman" panose="02020603050405020304" pitchFamily="18" charset="0"/>
              </a:rPr>
              <a:t>may be marked when the site of injury involved tissues overlying bone</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Lacerated wounds may or may not bleed much. These wounds usually show some loss o</a:t>
            </a:r>
            <a:r>
              <a:rPr lang="en-US" sz="2200" dirty="0" smtClean="0">
                <a:latin typeface="Times New Roman" panose="02020603050405020304" pitchFamily="18" charset="0"/>
                <a:cs typeface="Times New Roman" panose="02020603050405020304" pitchFamily="18" charset="0"/>
              </a:rPr>
              <a:t>f </a:t>
            </a:r>
            <a:r>
              <a:rPr lang="en-US" sz="2200" dirty="0">
                <a:latin typeface="Times New Roman" panose="02020603050405020304" pitchFamily="18" charset="0"/>
                <a:cs typeface="Times New Roman" panose="02020603050405020304" pitchFamily="18" charset="0"/>
              </a:rPr>
              <a:t>substances, the </a:t>
            </a:r>
            <a:r>
              <a:rPr lang="en-US" sz="2200" i="1" dirty="0">
                <a:solidFill>
                  <a:srgbClr val="0070C0"/>
                </a:solidFill>
                <a:latin typeface="Times New Roman" panose="02020603050405020304" pitchFamily="18" charset="0"/>
                <a:cs typeface="Times New Roman" panose="02020603050405020304" pitchFamily="18" charset="0"/>
              </a:rPr>
              <a:t>process of healing is slow </a:t>
            </a:r>
            <a:r>
              <a:rPr lang="en-US" sz="2200" dirty="0">
                <a:latin typeface="Times New Roman" panose="02020603050405020304" pitchFamily="18" charset="0"/>
                <a:cs typeface="Times New Roman" panose="02020603050405020304" pitchFamily="18" charset="0"/>
              </a:rPr>
              <a:t>and suppuration is usually the rule.</a:t>
            </a:r>
          </a:p>
          <a:p>
            <a:pPr marL="0" indent="0" algn="just">
              <a:buNone/>
            </a:pP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39218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fontScale="70000" lnSpcReduction="200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Punctured </a:t>
            </a:r>
            <a:r>
              <a:rPr lang="en-US" b="1" dirty="0" smtClean="0">
                <a:solidFill>
                  <a:srgbClr val="FF0000"/>
                </a:solidFill>
                <a:latin typeface="Times New Roman" panose="02020603050405020304" pitchFamily="18" charset="0"/>
                <a:cs typeface="Times New Roman" panose="02020603050405020304" pitchFamily="18" charset="0"/>
              </a:rPr>
              <a:t>Wounds:</a:t>
            </a:r>
          </a:p>
          <a:p>
            <a:pPr algn="just"/>
            <a:r>
              <a:rPr lang="en-US" dirty="0" smtClean="0">
                <a:latin typeface="Times New Roman" panose="02020603050405020304" pitchFamily="18" charset="0"/>
                <a:cs typeface="Times New Roman" panose="02020603050405020304" pitchFamily="18" charset="0"/>
              </a:rPr>
              <a:t>Punctured </a:t>
            </a:r>
            <a:r>
              <a:rPr lang="en-US" dirty="0">
                <a:latin typeface="Times New Roman" panose="02020603050405020304" pitchFamily="18" charset="0"/>
                <a:cs typeface="Times New Roman" panose="02020603050405020304" pitchFamily="18" charset="0"/>
              </a:rPr>
              <a:t>wound is also </a:t>
            </a:r>
            <a:r>
              <a:rPr lang="en-US" i="1" dirty="0">
                <a:solidFill>
                  <a:srgbClr val="0070C0"/>
                </a:solidFill>
                <a:latin typeface="Times New Roman" panose="02020603050405020304" pitchFamily="18" charset="0"/>
                <a:cs typeface="Times New Roman" panose="02020603050405020304" pitchFamily="18" charset="0"/>
              </a:rPr>
              <a:t>called as penetrating wound </a:t>
            </a:r>
            <a:r>
              <a:rPr lang="en-US" dirty="0">
                <a:latin typeface="Times New Roman" panose="02020603050405020304" pitchFamily="18" charset="0"/>
                <a:cs typeface="Times New Roman" panose="02020603050405020304" pitchFamily="18" charset="0"/>
              </a:rPr>
              <a:t>and is caused by </a:t>
            </a:r>
            <a:r>
              <a:rPr lang="en-US" i="1" dirty="0">
                <a:solidFill>
                  <a:srgbClr val="0070C0"/>
                </a:solidFill>
                <a:latin typeface="Times New Roman" panose="02020603050405020304" pitchFamily="18" charset="0"/>
                <a:cs typeface="Times New Roman" panose="02020603050405020304" pitchFamily="18" charset="0"/>
              </a:rPr>
              <a:t>pointed bodies </a:t>
            </a:r>
            <a:r>
              <a:rPr lang="en-US" dirty="0">
                <a:latin typeface="Times New Roman" panose="02020603050405020304" pitchFamily="18" charset="0"/>
                <a:cs typeface="Times New Roman" panose="02020603050405020304" pitchFamily="18" charset="0"/>
              </a:rPr>
              <a:t>such as knives, daggers and spears or by more or less pointed instruments.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type of wound the </a:t>
            </a:r>
            <a:r>
              <a:rPr lang="en-US" i="1" dirty="0">
                <a:solidFill>
                  <a:srgbClr val="0070C0"/>
                </a:solidFill>
                <a:latin typeface="Times New Roman" panose="02020603050405020304" pitchFamily="18" charset="0"/>
                <a:cs typeface="Times New Roman" panose="02020603050405020304" pitchFamily="18" charset="0"/>
              </a:rPr>
              <a:t>external opening is small </a:t>
            </a:r>
            <a:r>
              <a:rPr lang="en-US" dirty="0">
                <a:latin typeface="Times New Roman" panose="02020603050405020304" pitchFamily="18" charset="0"/>
                <a:cs typeface="Times New Roman" panose="02020603050405020304" pitchFamily="18" charset="0"/>
              </a:rPr>
              <a:t>but the object may injure the important vital organs.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this type of wound, the </a:t>
            </a:r>
            <a:r>
              <a:rPr lang="en-US" i="1" dirty="0">
                <a:solidFill>
                  <a:srgbClr val="0070C0"/>
                </a:solidFill>
                <a:latin typeface="Times New Roman" panose="02020603050405020304" pitchFamily="18" charset="0"/>
                <a:cs typeface="Times New Roman" panose="02020603050405020304" pitchFamily="18" charset="0"/>
              </a:rPr>
              <a:t>external </a:t>
            </a:r>
            <a:r>
              <a:rPr lang="en-US" i="1" dirty="0" err="1">
                <a:solidFill>
                  <a:srgbClr val="0070C0"/>
                </a:solidFill>
                <a:latin typeface="Times New Roman" panose="02020603050405020304" pitchFamily="18" charset="0"/>
                <a:cs typeface="Times New Roman" panose="02020603050405020304" pitchFamily="18" charset="0"/>
              </a:rPr>
              <a:t>haemorrhage</a:t>
            </a:r>
            <a:r>
              <a:rPr lang="en-US" i="1" dirty="0">
                <a:solidFill>
                  <a:srgbClr val="0070C0"/>
                </a:solidFill>
                <a:latin typeface="Times New Roman" panose="02020603050405020304" pitchFamily="18" charset="0"/>
                <a:cs typeface="Times New Roman" panose="02020603050405020304" pitchFamily="18" charset="0"/>
              </a:rPr>
              <a:t> is less </a:t>
            </a:r>
            <a:r>
              <a:rPr lang="en-US" dirty="0">
                <a:latin typeface="Times New Roman" panose="02020603050405020304" pitchFamily="18" charset="0"/>
                <a:cs typeface="Times New Roman" panose="02020603050405020304" pitchFamily="18" charset="0"/>
              </a:rPr>
              <a:t>but internal </a:t>
            </a:r>
            <a:r>
              <a:rPr lang="en-US" dirty="0" err="1">
                <a:latin typeface="Times New Roman" panose="02020603050405020304" pitchFamily="18" charset="0"/>
                <a:cs typeface="Times New Roman" panose="02020603050405020304" pitchFamily="18" charset="0"/>
              </a:rPr>
              <a:t>haemorrhage</a:t>
            </a:r>
            <a:r>
              <a:rPr lang="en-US" dirty="0">
                <a:latin typeface="Times New Roman" panose="02020603050405020304" pitchFamily="18" charset="0"/>
                <a:cs typeface="Times New Roman" panose="02020603050405020304" pitchFamily="18" charset="0"/>
              </a:rPr>
              <a:t> may be </a:t>
            </a:r>
            <a:r>
              <a:rPr lang="en-US" dirty="0" smtClean="0">
                <a:latin typeface="Times New Roman" panose="02020603050405020304" pitchFamily="18" charset="0"/>
                <a:cs typeface="Times New Roman" panose="02020603050405020304" pitchFamily="18" charset="0"/>
              </a:rPr>
              <a:t>profuse, </a:t>
            </a:r>
            <a:r>
              <a:rPr lang="en-US" dirty="0">
                <a:latin typeface="Times New Roman" panose="02020603050405020304" pitchFamily="18" charset="0"/>
                <a:cs typeface="Times New Roman" panose="02020603050405020304" pitchFamily="18" charset="0"/>
              </a:rPr>
              <a:t>'causing death of the animal.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depth of the punctured wound is one of the most important points to note as it will give a </a:t>
            </a:r>
            <a:r>
              <a:rPr lang="en-US" i="1" dirty="0">
                <a:solidFill>
                  <a:srgbClr val="0070C0"/>
                </a:solidFill>
                <a:latin typeface="Times New Roman" panose="02020603050405020304" pitchFamily="18" charset="0"/>
                <a:cs typeface="Times New Roman" panose="02020603050405020304" pitchFamily="18" charset="0"/>
              </a:rPr>
              <a:t>clue to the length of the weapon used</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size of the wound does not necessarily correspond to the breadth of the blade, for in withdrawing the weapon the wound is commonly enlarged and in such cases a difference in the width of the stab may be observed in the deeper structures</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 </a:t>
            </a:r>
            <a:r>
              <a:rPr lang="en-US" i="1" dirty="0">
                <a:solidFill>
                  <a:srgbClr val="0070C0"/>
                </a:solidFill>
                <a:latin typeface="Times New Roman" panose="02020603050405020304" pitchFamily="18" charset="0"/>
                <a:cs typeface="Times New Roman" panose="02020603050405020304" pitchFamily="18" charset="0"/>
              </a:rPr>
              <a:t>More than one stab may be made in the deeper tissues through a single external wound</a:t>
            </a:r>
            <a:r>
              <a:rPr lang="en-US" dirty="0">
                <a:latin typeface="Times New Roman" panose="02020603050405020304" pitchFamily="18" charset="0"/>
                <a:cs typeface="Times New Roman" panose="02020603050405020304" pitchFamily="18" charset="0"/>
              </a:rPr>
              <a:t>, the weapon being only partially withdrawn and again thrust in.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wounds from arrows are similar to stab wounds from knives, but they are more liable to show tears at the two extremities and the head of the arrow will often be found in the tissues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7102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52400"/>
            <a:ext cx="8229600" cy="6400800"/>
          </a:xfrm>
        </p:spPr>
        <p:txBody>
          <a:bodyPr>
            <a:normAutofit/>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Gunshot Wounds (Firearm Wounds</a:t>
            </a:r>
            <a:r>
              <a:rPr lang="en-US" sz="2200" b="1" dirty="0" smtClean="0">
                <a:solidFill>
                  <a:srgbClr val="FF0000"/>
                </a:solidFill>
                <a:latin typeface="Times New Roman" panose="02020603050405020304" pitchFamily="18" charset="0"/>
                <a:cs typeface="Times New Roman" panose="02020603050405020304" pitchFamily="18" charset="0"/>
              </a:rPr>
              <a:t>):</a:t>
            </a:r>
          </a:p>
          <a:p>
            <a:pPr marL="0" indent="0">
              <a:buNone/>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gunshot wound is produced by various kinds of firearms. </a:t>
            </a:r>
            <a:endParaRPr lang="en-US" sz="2200" dirty="0" smtClean="0">
              <a:latin typeface="Times New Roman" panose="02020603050405020304" pitchFamily="18" charset="0"/>
              <a:cs typeface="Times New Roman" panose="02020603050405020304" pitchFamily="18" charset="0"/>
            </a:endParaRPr>
          </a:p>
          <a:p>
            <a:pPr marL="0" indent="0">
              <a:buNone/>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appearance of these wounds depend upon the following conditions of the individual case under examination</a:t>
            </a:r>
            <a:r>
              <a:rPr lang="en-US" sz="2200" dirty="0" smtClean="0">
                <a:latin typeface="Times New Roman" panose="02020603050405020304" pitchFamily="18" charset="0"/>
                <a:cs typeface="Times New Roman" panose="02020603050405020304" pitchFamily="18" charset="0"/>
              </a:rPr>
              <a:t>:</a:t>
            </a:r>
          </a:p>
          <a:p>
            <a:pPr marL="457200" indent="-457200">
              <a:buAutoNum type="alphaLcParen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kind of the weapon employed</a:t>
            </a:r>
            <a:r>
              <a:rPr lang="en-US" sz="2200" dirty="0" smtClean="0">
                <a:latin typeface="Times New Roman" panose="02020603050405020304" pitchFamily="18" charset="0"/>
                <a:cs typeface="Times New Roman" panose="02020603050405020304" pitchFamily="18" charset="0"/>
              </a:rPr>
              <a:t>.</a:t>
            </a:r>
          </a:p>
          <a:p>
            <a:pPr marL="457200" indent="-457200">
              <a:buAutoNum type="alphaLcParenR"/>
            </a:pP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The nature of the projectile</a:t>
            </a:r>
            <a:r>
              <a:rPr lang="en-US" sz="2200" dirty="0" smtClean="0">
                <a:latin typeface="Times New Roman" panose="02020603050405020304" pitchFamily="18" charset="0"/>
                <a:cs typeface="Times New Roman" panose="02020603050405020304" pitchFamily="18" charset="0"/>
              </a:rPr>
              <a:t>.</a:t>
            </a:r>
          </a:p>
          <a:p>
            <a:pPr marL="457200" indent="-457200">
              <a:buAutoNum type="alphaLcParen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velocity of the projectile</a:t>
            </a:r>
            <a:r>
              <a:rPr lang="en-US" sz="2200" dirty="0" smtClean="0">
                <a:latin typeface="Times New Roman" panose="02020603050405020304" pitchFamily="18" charset="0"/>
                <a:cs typeface="Times New Roman" panose="02020603050405020304" pitchFamily="18" charset="0"/>
              </a:rPr>
              <a:t>.</a:t>
            </a:r>
          </a:p>
          <a:p>
            <a:pPr marL="457200" indent="-457200">
              <a:buAutoNum type="alphaLcParen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nature of the powder used</a:t>
            </a:r>
            <a:r>
              <a:rPr lang="en-US" sz="2200" dirty="0" smtClean="0">
                <a:latin typeface="Times New Roman" panose="02020603050405020304" pitchFamily="18" charset="0"/>
                <a:cs typeface="Times New Roman" panose="02020603050405020304" pitchFamily="18" charset="0"/>
              </a:rPr>
              <a:t>.</a:t>
            </a:r>
          </a:p>
          <a:p>
            <a:pPr marL="457200" indent="-457200">
              <a:buAutoNum type="alphaLcParen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range at which the weapon was fired</a:t>
            </a:r>
            <a:r>
              <a:rPr lang="en-US" sz="2200" dirty="0" smtClean="0">
                <a:latin typeface="Times New Roman" panose="02020603050405020304" pitchFamily="18" charset="0"/>
                <a:cs typeface="Times New Roman" panose="02020603050405020304" pitchFamily="18" charset="0"/>
              </a:rPr>
              <a:t>.</a:t>
            </a:r>
          </a:p>
          <a:p>
            <a:pPr marL="457200" indent="-457200">
              <a:buAutoNum type="alphaLcParen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part of the body struck</a:t>
            </a:r>
            <a:r>
              <a:rPr lang="en-US" sz="2200" dirty="0" smtClean="0">
                <a:latin typeface="Times New Roman" panose="02020603050405020304" pitchFamily="18" charset="0"/>
                <a:cs typeface="Times New Roman" panose="02020603050405020304" pitchFamily="18" charset="0"/>
              </a:rPr>
              <a:t>.</a:t>
            </a:r>
          </a:p>
          <a:p>
            <a:pPr marL="457200" indent="-457200">
              <a:buAutoNum type="alphaLcParenR"/>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direction of fire.</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877794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990600"/>
            <a:ext cx="8458200" cy="5334000"/>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2" name="Rectangle 1"/>
          <p:cNvSpPr/>
          <p:nvPr/>
        </p:nvSpPr>
        <p:spPr>
          <a:xfrm>
            <a:off x="685800" y="228600"/>
            <a:ext cx="7848600" cy="461665"/>
          </a:xfrm>
          <a:prstGeom prst="rect">
            <a:avLst/>
          </a:prstGeom>
        </p:spPr>
        <p:txBody>
          <a:bodyPr wrap="square">
            <a:spAutoFit/>
          </a:bodyPr>
          <a:lstStyle/>
          <a:p>
            <a:r>
              <a:rPr lang="en-US" sz="2400" b="1" dirty="0">
                <a:solidFill>
                  <a:srgbClr val="FF0000"/>
                </a:solidFill>
                <a:latin typeface="Times New Roman" panose="02020603050405020304" pitchFamily="18" charset="0"/>
                <a:cs typeface="Times New Roman" panose="02020603050405020304" pitchFamily="18" charset="0"/>
              </a:rPr>
              <a:t>Difference between </a:t>
            </a:r>
            <a:r>
              <a:rPr lang="en-US" sz="2400" b="1" i="1" dirty="0">
                <a:solidFill>
                  <a:srgbClr val="FF0000"/>
                </a:solidFill>
                <a:latin typeface="Times New Roman" panose="02020603050405020304" pitchFamily="18" charset="0"/>
                <a:cs typeface="Times New Roman" panose="02020603050405020304" pitchFamily="18" charset="0"/>
              </a:rPr>
              <a:t>ante-mortem </a:t>
            </a:r>
            <a:r>
              <a:rPr lang="en-US" sz="2400" b="1" dirty="0">
                <a:solidFill>
                  <a:srgbClr val="FF0000"/>
                </a:solidFill>
                <a:latin typeface="Times New Roman" panose="02020603050405020304" pitchFamily="18" charset="0"/>
                <a:cs typeface="Times New Roman" panose="02020603050405020304" pitchFamily="18" charset="0"/>
              </a:rPr>
              <a:t>and </a:t>
            </a:r>
            <a:r>
              <a:rPr lang="en-US" sz="2400" b="1" i="1" dirty="0">
                <a:solidFill>
                  <a:srgbClr val="FF0000"/>
                </a:solidFill>
                <a:latin typeface="Times New Roman" panose="02020603050405020304" pitchFamily="18" charset="0"/>
                <a:cs typeface="Times New Roman" panose="02020603050405020304" pitchFamily="18" charset="0"/>
              </a:rPr>
              <a:t>post-mortem </a:t>
            </a:r>
            <a:r>
              <a:rPr lang="en-US" sz="2400" b="1" dirty="0">
                <a:solidFill>
                  <a:srgbClr val="FF0000"/>
                </a:solidFill>
                <a:latin typeface="Times New Roman" panose="02020603050405020304" pitchFamily="18" charset="0"/>
                <a:cs typeface="Times New Roman" panose="02020603050405020304" pitchFamily="18" charset="0"/>
              </a:rPr>
              <a:t>wounds</a:t>
            </a:r>
            <a:endParaRPr lang="en-US" sz="2400" dirty="0">
              <a:solidFill>
                <a:srgbClr val="FF000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689518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152400"/>
            <a:ext cx="8229600" cy="533400"/>
          </a:xfrm>
        </p:spPr>
        <p:txBody>
          <a:bodyPr>
            <a:normAutofit fontScale="90000"/>
          </a:bodyPr>
          <a:lstStyle/>
          <a:p>
            <a:r>
              <a:rPr lang="en-US" sz="2800" dirty="0" smtClean="0">
                <a:latin typeface="Times New Roman" panose="02020603050405020304" pitchFamily="18" charset="0"/>
                <a:cs typeface="Times New Roman" panose="02020603050405020304" pitchFamily="18" charset="0"/>
              </a:rPr>
              <a:t/>
            </a:r>
            <a:br>
              <a:rPr lang="en-US" sz="2800" dirty="0" smtClean="0">
                <a:latin typeface="Times New Roman" panose="02020603050405020304" pitchFamily="18" charset="0"/>
                <a:cs typeface="Times New Roman" panose="02020603050405020304" pitchFamily="18" charset="0"/>
              </a:rPr>
            </a:br>
            <a:r>
              <a:rPr lang="en-US" sz="2800" b="1" dirty="0" smtClean="0">
                <a:solidFill>
                  <a:srgbClr val="FF0000"/>
                </a:solidFill>
                <a:latin typeface="Times New Roman" panose="02020603050405020304" pitchFamily="18" charset="0"/>
                <a:cs typeface="Times New Roman" panose="02020603050405020304" pitchFamily="18" charset="0"/>
              </a:rPr>
              <a:t>Death </a:t>
            </a:r>
            <a:r>
              <a:rPr lang="en-US" sz="2800" b="1" dirty="0">
                <a:solidFill>
                  <a:srgbClr val="FF0000"/>
                </a:solidFill>
                <a:latin typeface="Times New Roman" panose="02020603050405020304" pitchFamily="18" charset="0"/>
                <a:cs typeface="Times New Roman" panose="02020603050405020304" pitchFamily="18" charset="0"/>
              </a:rPr>
              <a:t>and its </a:t>
            </a:r>
            <a:r>
              <a:rPr lang="en-US" sz="2800" b="1" dirty="0" err="1">
                <a:solidFill>
                  <a:srgbClr val="FF0000"/>
                </a:solidFill>
                <a:latin typeface="Times New Roman" panose="02020603050405020304" pitchFamily="18" charset="0"/>
                <a:cs typeface="Times New Roman" panose="02020603050405020304" pitchFamily="18" charset="0"/>
              </a:rPr>
              <a:t>Vetero</a:t>
            </a:r>
            <a:r>
              <a:rPr lang="en-US" sz="2800" b="1" dirty="0">
                <a:solidFill>
                  <a:srgbClr val="FF0000"/>
                </a:solidFill>
                <a:latin typeface="Times New Roman" panose="02020603050405020304" pitchFamily="18" charset="0"/>
                <a:cs typeface="Times New Roman" panose="02020603050405020304" pitchFamily="18" charset="0"/>
              </a:rPr>
              <a:t>-legal Aspects</a:t>
            </a:r>
            <a:br>
              <a:rPr lang="en-US" sz="2800" b="1" dirty="0">
                <a:solidFill>
                  <a:srgbClr val="FF0000"/>
                </a:solidFill>
                <a:latin typeface="Times New Roman" panose="02020603050405020304" pitchFamily="18" charset="0"/>
                <a:cs typeface="Times New Roman" panose="02020603050405020304" pitchFamily="18" charset="0"/>
              </a:rPr>
            </a:br>
            <a:endParaRPr lang="en-US" sz="28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685800"/>
            <a:ext cx="8686800" cy="5440363"/>
          </a:xfrm>
        </p:spPr>
        <p:txBody>
          <a:bodyPr>
            <a:normAutofit/>
          </a:bodyPr>
          <a:lstStyle/>
          <a:p>
            <a:pPr marL="0" indent="0" algn="just">
              <a:buNone/>
            </a:pPr>
            <a:r>
              <a:rPr lang="en-US" sz="2200" b="1" dirty="0">
                <a:solidFill>
                  <a:srgbClr val="FF0000"/>
                </a:solidFill>
                <a:latin typeface="Times New Roman" panose="02020603050405020304" pitchFamily="18" charset="0"/>
                <a:cs typeface="Times New Roman" panose="02020603050405020304" pitchFamily="18" charset="0"/>
              </a:rPr>
              <a:t>Definition</a:t>
            </a:r>
          </a:p>
          <a:p>
            <a:pPr algn="just">
              <a:lnSpc>
                <a:spcPct val="150000"/>
              </a:lnSpc>
            </a:pPr>
            <a:r>
              <a:rPr lang="en-US" sz="2200" dirty="0">
                <a:latin typeface="Times New Roman" panose="02020603050405020304" pitchFamily="18" charset="0"/>
                <a:cs typeface="Times New Roman" panose="02020603050405020304" pitchFamily="18" charset="0"/>
              </a:rPr>
              <a:t>Death is classified as somatic or systemic and molecular. </a:t>
            </a:r>
            <a:endParaRPr lang="en-US" sz="2200" dirty="0" smtClean="0">
              <a:latin typeface="Times New Roman" panose="02020603050405020304" pitchFamily="18" charset="0"/>
              <a:cs typeface="Times New Roman" panose="02020603050405020304" pitchFamily="18" charset="0"/>
            </a:endParaRPr>
          </a:p>
          <a:p>
            <a:pPr algn="just">
              <a:lnSpc>
                <a:spcPct val="150000"/>
              </a:lnSpc>
            </a:pPr>
            <a:r>
              <a:rPr lang="en-US" sz="2200" b="1" dirty="0" smtClean="0">
                <a:solidFill>
                  <a:srgbClr val="00B0F0"/>
                </a:solidFill>
                <a:latin typeface="Times New Roman" panose="02020603050405020304" pitchFamily="18" charset="0"/>
                <a:cs typeface="Times New Roman" panose="02020603050405020304" pitchFamily="18" charset="0"/>
              </a:rPr>
              <a:t>Somatic and systemic </a:t>
            </a:r>
            <a:r>
              <a:rPr lang="en-US" sz="2200" b="1" dirty="0">
                <a:solidFill>
                  <a:srgbClr val="00B0F0"/>
                </a:solidFill>
                <a:latin typeface="Times New Roman" panose="02020603050405020304" pitchFamily="18" charset="0"/>
                <a:cs typeface="Times New Roman" panose="02020603050405020304" pitchFamily="18" charset="0"/>
              </a:rPr>
              <a:t>death </a:t>
            </a:r>
            <a:r>
              <a:rPr lang="en-US" sz="2200" dirty="0">
                <a:latin typeface="Times New Roman" panose="02020603050405020304" pitchFamily="18" charset="0"/>
                <a:cs typeface="Times New Roman" panose="02020603050405020304" pitchFamily="18" charset="0"/>
              </a:rPr>
              <a:t>is that state of the body in which there is </a:t>
            </a:r>
            <a:r>
              <a:rPr lang="en-US" sz="2200" i="1" dirty="0">
                <a:solidFill>
                  <a:srgbClr val="00B0F0"/>
                </a:solidFill>
                <a:latin typeface="Times New Roman" panose="02020603050405020304" pitchFamily="18" charset="0"/>
                <a:cs typeface="Times New Roman" panose="02020603050405020304" pitchFamily="18" charset="0"/>
              </a:rPr>
              <a:t>complete loss </a:t>
            </a:r>
            <a:r>
              <a:rPr lang="en-US" sz="2200" i="1" dirty="0" smtClean="0">
                <a:solidFill>
                  <a:srgbClr val="00B0F0"/>
                </a:solidFill>
                <a:latin typeface="Times New Roman" panose="02020603050405020304" pitchFamily="18" charset="0"/>
                <a:cs typeface="Times New Roman" panose="02020603050405020304" pitchFamily="18" charset="0"/>
              </a:rPr>
              <a:t>of sensibility </a:t>
            </a:r>
            <a:r>
              <a:rPr lang="en-US" sz="2200" i="1" dirty="0">
                <a:solidFill>
                  <a:srgbClr val="00B0F0"/>
                </a:solidFill>
                <a:latin typeface="Times New Roman" panose="02020603050405020304" pitchFamily="18" charset="0"/>
                <a:cs typeface="Times New Roman" panose="02020603050405020304" pitchFamily="18" charset="0"/>
              </a:rPr>
              <a:t>and ability to move and complete cessation </a:t>
            </a:r>
            <a:r>
              <a:rPr lang="en-US" sz="2200" dirty="0">
                <a:latin typeface="Times New Roman" panose="02020603050405020304" pitchFamily="18" charset="0"/>
                <a:cs typeface="Times New Roman" panose="02020603050405020304" pitchFamily="18" charset="0"/>
              </a:rPr>
              <a:t>of the functions </a:t>
            </a:r>
            <a:r>
              <a:rPr lang="en-US" sz="2200" dirty="0" smtClean="0">
                <a:latin typeface="Times New Roman" panose="02020603050405020304" pitchFamily="18" charset="0"/>
                <a:cs typeface="Times New Roman" panose="02020603050405020304" pitchFamily="18" charset="0"/>
              </a:rPr>
              <a:t>of the </a:t>
            </a:r>
            <a:r>
              <a:rPr lang="en-US" sz="2200" dirty="0">
                <a:latin typeface="Times New Roman" panose="02020603050405020304" pitchFamily="18" charset="0"/>
                <a:cs typeface="Times New Roman" panose="02020603050405020304" pitchFamily="18" charset="0"/>
              </a:rPr>
              <a:t>brain, heart and lungs, the so-called ''tripod of life", which maintain </a:t>
            </a:r>
            <a:r>
              <a:rPr lang="en-US" sz="2200" dirty="0" smtClean="0">
                <a:latin typeface="Times New Roman" panose="02020603050405020304" pitchFamily="18" charset="0"/>
                <a:cs typeface="Times New Roman" panose="02020603050405020304" pitchFamily="18" charset="0"/>
              </a:rPr>
              <a:t>life and </a:t>
            </a:r>
            <a:r>
              <a:rPr lang="en-US" sz="2200" dirty="0">
                <a:latin typeface="Times New Roman" panose="02020603050405020304" pitchFamily="18" charset="0"/>
                <a:cs typeface="Times New Roman" panose="02020603050405020304" pitchFamily="18" charset="0"/>
              </a:rPr>
              <a:t>health</a:t>
            </a:r>
            <a:r>
              <a:rPr lang="en-US" sz="2200" dirty="0" smtClean="0">
                <a:latin typeface="Times New Roman" panose="02020603050405020304" pitchFamily="18" charset="0"/>
                <a:cs typeface="Times New Roman" panose="02020603050405020304" pitchFamily="18" charset="0"/>
              </a:rPr>
              <a:t>.</a:t>
            </a:r>
          </a:p>
          <a:p>
            <a:pPr algn="just">
              <a:lnSpc>
                <a:spcPct val="150000"/>
              </a:lnSpc>
            </a:pPr>
            <a:r>
              <a:rPr lang="en-US" sz="2200" b="1" dirty="0" smtClean="0">
                <a:latin typeface="Times New Roman" panose="02020603050405020304" pitchFamily="18" charset="0"/>
                <a:cs typeface="Times New Roman" panose="02020603050405020304" pitchFamily="18" charset="0"/>
              </a:rPr>
              <a:t> </a:t>
            </a:r>
            <a:r>
              <a:rPr lang="en-US" sz="2200" b="1" dirty="0">
                <a:latin typeface="Times New Roman" panose="02020603050405020304" pitchFamily="18" charset="0"/>
                <a:cs typeface="Times New Roman" panose="02020603050405020304" pitchFamily="18" charset="0"/>
              </a:rPr>
              <a:t>Molecular death </a:t>
            </a:r>
            <a:r>
              <a:rPr lang="en-US" sz="2200" dirty="0">
                <a:latin typeface="Times New Roman" panose="02020603050405020304" pitchFamily="18" charset="0"/>
                <a:cs typeface="Times New Roman" panose="02020603050405020304" pitchFamily="18" charset="0"/>
              </a:rPr>
              <a:t>means the </a:t>
            </a:r>
            <a:r>
              <a:rPr lang="en-US" sz="2200" i="1" dirty="0">
                <a:solidFill>
                  <a:srgbClr val="00B0F0"/>
                </a:solidFill>
                <a:latin typeface="Times New Roman" panose="02020603050405020304" pitchFamily="18" charset="0"/>
                <a:cs typeface="Times New Roman" panose="02020603050405020304" pitchFamily="18" charset="0"/>
              </a:rPr>
              <a:t>death of the tissues and </a:t>
            </a:r>
            <a:r>
              <a:rPr lang="en-US" sz="2200" i="1" dirty="0" smtClean="0">
                <a:solidFill>
                  <a:srgbClr val="00B0F0"/>
                </a:solidFill>
                <a:latin typeface="Times New Roman" panose="02020603050405020304" pitchFamily="18" charset="0"/>
                <a:cs typeface="Times New Roman" panose="02020603050405020304" pitchFamily="18" charset="0"/>
              </a:rPr>
              <a:t>cells </a:t>
            </a:r>
            <a:r>
              <a:rPr lang="en-US" sz="2200" dirty="0" smtClean="0">
                <a:latin typeface="Times New Roman" panose="02020603050405020304" pitchFamily="18" charset="0"/>
                <a:cs typeface="Times New Roman" panose="02020603050405020304" pitchFamily="18" charset="0"/>
              </a:rPr>
              <a:t>individually</a:t>
            </a:r>
            <a:r>
              <a:rPr lang="en-US" sz="2200" dirty="0">
                <a:latin typeface="Times New Roman" panose="02020603050405020304" pitchFamily="18" charset="0"/>
                <a:cs typeface="Times New Roman" panose="02020603050405020304" pitchFamily="18" charset="0"/>
              </a:rPr>
              <a:t>, which takes place </a:t>
            </a:r>
            <a:r>
              <a:rPr lang="en-US" sz="2200" b="1" dirty="0">
                <a:solidFill>
                  <a:srgbClr val="00B0F0"/>
                </a:solidFill>
                <a:latin typeface="Times New Roman" panose="02020603050405020304" pitchFamily="18" charset="0"/>
                <a:cs typeface="Times New Roman" panose="02020603050405020304" pitchFamily="18" charset="0"/>
              </a:rPr>
              <a:t>some time after the stoppage</a:t>
            </a:r>
            <a:r>
              <a:rPr lang="en-US" sz="2200" dirty="0">
                <a:latin typeface="Times New Roman" panose="02020603050405020304" pitchFamily="18" charset="0"/>
                <a:cs typeface="Times New Roman" panose="02020603050405020304" pitchFamily="18" charset="0"/>
              </a:rPr>
              <a:t> of the </a:t>
            </a:r>
            <a:r>
              <a:rPr lang="en-US" sz="2200" dirty="0" smtClean="0">
                <a:latin typeface="Times New Roman" panose="02020603050405020304" pitchFamily="18" charset="0"/>
                <a:cs typeface="Times New Roman" panose="02020603050405020304" pitchFamily="18" charset="0"/>
              </a:rPr>
              <a:t>vital functions</a:t>
            </a:r>
            <a:r>
              <a:rPr lang="en-US" sz="2200" dirty="0">
                <a:latin typeface="Times New Roman" panose="02020603050405020304" pitchFamily="18" charset="0"/>
                <a:cs typeface="Times New Roman" panose="02020603050405020304" pitchFamily="18" charset="0"/>
              </a:rPr>
              <a:t>, and is accompanied by cooling of the body, the temperature </a:t>
            </a:r>
            <a:r>
              <a:rPr lang="en-US" sz="2200" dirty="0" smtClean="0">
                <a:latin typeface="Times New Roman" panose="02020603050405020304" pitchFamily="18" charset="0"/>
                <a:cs typeface="Times New Roman" panose="02020603050405020304" pitchFamily="18" charset="0"/>
              </a:rPr>
              <a:t>of which </a:t>
            </a:r>
            <a:r>
              <a:rPr lang="en-US" sz="2200" dirty="0">
                <a:latin typeface="Times New Roman" panose="02020603050405020304" pitchFamily="18" charset="0"/>
                <a:cs typeface="Times New Roman" panose="02020603050405020304" pitchFamily="18" charset="0"/>
              </a:rPr>
              <a:t>is reduced to an equilibrium with the external world.</a:t>
            </a:r>
          </a:p>
        </p:txBody>
      </p:sp>
    </p:spTree>
    <p:extLst>
      <p:ext uri="{BB962C8B-B14F-4D97-AF65-F5344CB8AC3E}">
        <p14:creationId xmlns:p14="http://schemas.microsoft.com/office/powerpoint/2010/main" val="29109492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87362"/>
          </a:xfrm>
        </p:spPr>
        <p:txBody>
          <a:bodyPr>
            <a:normAutofit/>
          </a:bodyPr>
          <a:lstStyle/>
          <a:p>
            <a:r>
              <a:rPr lang="en-US" sz="2400" b="1" dirty="0">
                <a:solidFill>
                  <a:srgbClr val="FF0000"/>
                </a:solidFill>
                <a:latin typeface="Times New Roman" panose="02020603050405020304" pitchFamily="18" charset="0"/>
                <a:cs typeface="Times New Roman" panose="02020603050405020304" pitchFamily="18" charset="0"/>
              </a:rPr>
              <a:t>Manner of Death</a:t>
            </a:r>
          </a:p>
        </p:txBody>
      </p:sp>
      <p:sp>
        <p:nvSpPr>
          <p:cNvPr id="3" name="Content Placeholder 2"/>
          <p:cNvSpPr>
            <a:spLocks noGrp="1"/>
          </p:cNvSpPr>
          <p:nvPr>
            <p:ph idx="1"/>
          </p:nvPr>
        </p:nvSpPr>
        <p:spPr>
          <a:xfrm>
            <a:off x="228600" y="457200"/>
            <a:ext cx="8686800" cy="6248400"/>
          </a:xfrm>
        </p:spPr>
        <p:txBody>
          <a:bodyPr>
            <a:noAutofit/>
          </a:bodyPr>
          <a:lstStyle/>
          <a:p>
            <a:pPr marL="0" indent="0" algn="just">
              <a:buNone/>
            </a:pPr>
            <a:r>
              <a:rPr lang="en-US" sz="2200" dirty="0">
                <a:latin typeface="Times New Roman" panose="02020603050405020304" pitchFamily="18" charset="0"/>
                <a:cs typeface="Times New Roman" panose="02020603050405020304" pitchFamily="18" charset="0"/>
              </a:rPr>
              <a:t>All kinds of </a:t>
            </a:r>
            <a:r>
              <a:rPr lang="en-US" sz="2200" dirty="0" smtClean="0">
                <a:latin typeface="Times New Roman" panose="02020603050405020304" pitchFamily="18" charset="0"/>
                <a:cs typeface="Times New Roman" panose="02020603050405020304" pitchFamily="18" charset="0"/>
              </a:rPr>
              <a:t>deaths are </a:t>
            </a:r>
            <a:r>
              <a:rPr lang="en-US" sz="2200" dirty="0">
                <a:latin typeface="Times New Roman" panose="02020603050405020304" pitchFamily="18" charset="0"/>
                <a:cs typeface="Times New Roman" panose="02020603050405020304" pitchFamily="18" charset="0"/>
              </a:rPr>
              <a:t>due to three </a:t>
            </a:r>
            <a:r>
              <a:rPr lang="en-US" sz="2200" dirty="0" err="1" smtClean="0">
                <a:latin typeface="Times New Roman" panose="02020603050405020304" pitchFamily="18" charset="0"/>
                <a:cs typeface="Times New Roman" panose="02020603050405020304" pitchFamily="18" charset="0"/>
              </a:rPr>
              <a:t>primaIy</a:t>
            </a:r>
            <a:r>
              <a:rPr lang="en-US" sz="2200" dirty="0">
                <a:latin typeface="Times New Roman" panose="02020603050405020304" pitchFamily="18" charset="0"/>
                <a:cs typeface="Times New Roman" panose="02020603050405020304" pitchFamily="18" charset="0"/>
              </a:rPr>
              <a:t> </a:t>
            </a:r>
            <a:r>
              <a:rPr lang="en-US" sz="2200" dirty="0" smtClean="0">
                <a:latin typeface="Times New Roman" panose="02020603050405020304" pitchFamily="18" charset="0"/>
                <a:cs typeface="Times New Roman" panose="02020603050405020304" pitchFamily="18" charset="0"/>
              </a:rPr>
              <a:t>reasons</a:t>
            </a:r>
            <a:r>
              <a:rPr lang="en-US" sz="2200" dirty="0">
                <a:latin typeface="Times New Roman" panose="02020603050405020304" pitchFamily="18" charset="0"/>
                <a:cs typeface="Times New Roman" panose="02020603050405020304" pitchFamily="18" charset="0"/>
              </a:rPr>
              <a:t>, viz</a:t>
            </a:r>
            <a:r>
              <a:rPr lang="en-US" sz="2200" dirty="0" smtClean="0">
                <a:latin typeface="Times New Roman" panose="02020603050405020304" pitchFamily="18" charset="0"/>
                <a:cs typeface="Times New Roman" panose="02020603050405020304" pitchFamily="18" charset="0"/>
              </a:rPr>
              <a:t>.:</a:t>
            </a:r>
          </a:p>
          <a:p>
            <a:pPr marL="0" indent="0" algn="just">
              <a:buNone/>
            </a:pPr>
            <a:r>
              <a:rPr lang="en-US" sz="2200" dirty="0" smtClean="0">
                <a:latin typeface="Times New Roman" panose="02020603050405020304" pitchFamily="18" charset="0"/>
                <a:cs typeface="Times New Roman" panose="02020603050405020304" pitchFamily="18" charset="0"/>
              </a:rPr>
              <a:t>1.Coma</a:t>
            </a:r>
            <a:endParaRPr lang="en-US" sz="2200"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2. </a:t>
            </a:r>
            <a:r>
              <a:rPr lang="en-US" sz="2200" dirty="0" smtClean="0">
                <a:latin typeface="Times New Roman" panose="02020603050405020304" pitchFamily="18" charset="0"/>
                <a:cs typeface="Times New Roman" panose="02020603050405020304" pitchFamily="18" charset="0"/>
              </a:rPr>
              <a:t>Syncope</a:t>
            </a:r>
            <a:endParaRPr lang="en-US" sz="2200" dirty="0">
              <a:latin typeface="Times New Roman" panose="02020603050405020304" pitchFamily="18" charset="0"/>
              <a:cs typeface="Times New Roman" panose="02020603050405020304" pitchFamily="18" charset="0"/>
            </a:endParaRPr>
          </a:p>
          <a:p>
            <a:pPr marL="0" indent="0" algn="just">
              <a:buNone/>
            </a:pPr>
            <a:r>
              <a:rPr lang="en-US" sz="2200" dirty="0">
                <a:latin typeface="Times New Roman" panose="02020603050405020304" pitchFamily="18" charset="0"/>
                <a:cs typeface="Times New Roman" panose="02020603050405020304" pitchFamily="18" charset="0"/>
              </a:rPr>
              <a:t>3. </a:t>
            </a:r>
            <a:r>
              <a:rPr lang="en-US" sz="2200" dirty="0" smtClean="0">
                <a:latin typeface="Times New Roman" panose="02020603050405020304" pitchFamily="18" charset="0"/>
                <a:cs typeface="Times New Roman" panose="02020603050405020304" pitchFamily="18" charset="0"/>
              </a:rPr>
              <a:t>Asphyxia</a:t>
            </a:r>
          </a:p>
          <a:p>
            <a:pPr marL="0" indent="0" algn="just">
              <a:buNone/>
            </a:pPr>
            <a:r>
              <a:rPr lang="en-US" sz="2200" b="1" dirty="0">
                <a:solidFill>
                  <a:srgbClr val="00B0F0"/>
                </a:solidFill>
                <a:latin typeface="Times New Roman" panose="02020603050405020304" pitchFamily="18" charset="0"/>
                <a:cs typeface="Times New Roman" panose="02020603050405020304" pitchFamily="18" charset="0"/>
              </a:rPr>
              <a:t>Coma </a:t>
            </a:r>
            <a:r>
              <a:rPr lang="en-US" sz="2200" dirty="0">
                <a:latin typeface="Times New Roman" panose="02020603050405020304" pitchFamily="18" charset="0"/>
                <a:cs typeface="Times New Roman" panose="02020603050405020304" pitchFamily="18" charset="0"/>
              </a:rPr>
              <a:t>means </a:t>
            </a:r>
            <a:r>
              <a:rPr lang="en-US" sz="2200" dirty="0" smtClean="0">
                <a:latin typeface="Times New Roman" panose="02020603050405020304" pitchFamily="18" charset="0"/>
                <a:cs typeface="Times New Roman" panose="02020603050405020304" pitchFamily="18" charset="0"/>
              </a:rPr>
              <a:t>insensibility (a </a:t>
            </a:r>
            <a:r>
              <a:rPr lang="en-US" sz="2200" dirty="0">
                <a:latin typeface="Times New Roman" panose="02020603050405020304" pitchFamily="18" charset="0"/>
                <a:cs typeface="Times New Roman" panose="02020603050405020304" pitchFamily="18" charset="0"/>
              </a:rPr>
              <a:t>deep unconscious state) resulting in death, from different causes </a:t>
            </a:r>
            <a:r>
              <a:rPr lang="en-US" sz="2200" dirty="0" smtClean="0">
                <a:latin typeface="Times New Roman" panose="02020603050405020304" pitchFamily="18" charset="0"/>
                <a:cs typeface="Times New Roman" panose="02020603050405020304" pitchFamily="18" charset="0"/>
              </a:rPr>
              <a:t>which in </a:t>
            </a:r>
            <a:r>
              <a:rPr lang="en-US" sz="2200" dirty="0">
                <a:latin typeface="Times New Roman" panose="02020603050405020304" pitchFamily="18" charset="0"/>
                <a:cs typeface="Times New Roman" panose="02020603050405020304" pitchFamily="18" charset="0"/>
              </a:rPr>
              <a:t>some way involve the </a:t>
            </a:r>
            <a:r>
              <a:rPr lang="en-US" sz="2200" b="1" dirty="0">
                <a:solidFill>
                  <a:srgbClr val="00B0F0"/>
                </a:solidFill>
                <a:latin typeface="Times New Roman" panose="02020603050405020304" pitchFamily="18" charset="0"/>
                <a:cs typeface="Times New Roman" panose="02020603050405020304" pitchFamily="18" charset="0"/>
              </a:rPr>
              <a:t>central portion of the brain stem</a:t>
            </a:r>
            <a:r>
              <a:rPr lang="en-US" sz="2200" b="1" dirty="0" smtClean="0">
                <a:solidFill>
                  <a:srgbClr val="00B0F0"/>
                </a:solidFill>
                <a:latin typeface="Times New Roman" panose="02020603050405020304" pitchFamily="18" charset="0"/>
                <a:cs typeface="Times New Roman" panose="02020603050405020304" pitchFamily="18" charset="0"/>
              </a:rPr>
              <a:t>.</a:t>
            </a:r>
          </a:p>
          <a:p>
            <a:pPr marL="0" indent="0">
              <a:buNone/>
            </a:pPr>
            <a:r>
              <a:rPr lang="en-US" sz="2200" dirty="0">
                <a:solidFill>
                  <a:srgbClr val="FF0000"/>
                </a:solidFill>
                <a:latin typeface="Times New Roman" panose="02020603050405020304" pitchFamily="18" charset="0"/>
                <a:cs typeface="Times New Roman" panose="02020603050405020304" pitchFamily="18" charset="0"/>
              </a:rPr>
              <a:t>Causes</a:t>
            </a:r>
          </a:p>
          <a:p>
            <a:pPr algn="just"/>
            <a:r>
              <a:rPr lang="en-US" sz="2200" b="1" i="1" dirty="0" smtClean="0">
                <a:solidFill>
                  <a:srgbClr val="00B0F0"/>
                </a:solidFill>
                <a:latin typeface="Times New Roman" panose="02020603050405020304" pitchFamily="18" charset="0"/>
                <a:cs typeface="Times New Roman" panose="02020603050405020304" pitchFamily="18" charset="0"/>
              </a:rPr>
              <a:t>Compression </a:t>
            </a:r>
            <a:r>
              <a:rPr lang="en-US" sz="2200" b="1" i="1" dirty="0">
                <a:solidFill>
                  <a:srgbClr val="00B0F0"/>
                </a:solidFill>
                <a:latin typeface="Times New Roman" panose="02020603050405020304" pitchFamily="18" charset="0"/>
                <a:cs typeface="Times New Roman" panose="02020603050405020304" pitchFamily="18" charset="0"/>
              </a:rPr>
              <a:t>of the brain resulting from injuries or diseases </a:t>
            </a:r>
            <a:r>
              <a:rPr lang="en-US" sz="2200" dirty="0">
                <a:latin typeface="Times New Roman" panose="02020603050405020304" pitchFamily="18" charset="0"/>
                <a:cs typeface="Times New Roman" panose="02020603050405020304" pitchFamily="18" charset="0"/>
              </a:rPr>
              <a:t>of </a:t>
            </a:r>
            <a:r>
              <a:rPr lang="en-US" sz="2200" dirty="0" smtClean="0">
                <a:latin typeface="Times New Roman" panose="02020603050405020304" pitchFamily="18" charset="0"/>
                <a:cs typeface="Times New Roman" panose="02020603050405020304" pitchFamily="18" charset="0"/>
              </a:rPr>
              <a:t>the brain </a:t>
            </a:r>
            <a:r>
              <a:rPr lang="en-US" sz="2200" dirty="0">
                <a:latin typeface="Times New Roman" panose="02020603050405020304" pitchFamily="18" charset="0"/>
                <a:cs typeface="Times New Roman" panose="02020603050405020304" pitchFamily="18" charset="0"/>
              </a:rPr>
              <a:t>or its membranes, such as concussion, effusion </a:t>
            </a:r>
            <a:r>
              <a:rPr lang="en-US" sz="2200" dirty="0" smtClean="0">
                <a:latin typeface="Times New Roman" panose="02020603050405020304" pitchFamily="18" charset="0"/>
                <a:cs typeface="Times New Roman" panose="02020603050405020304" pitchFamily="18" charset="0"/>
              </a:rPr>
              <a:t>of blood </a:t>
            </a:r>
            <a:r>
              <a:rPr lang="en-US" sz="2200" dirty="0">
                <a:latin typeface="Times New Roman" panose="02020603050405020304" pitchFamily="18" charset="0"/>
                <a:cs typeface="Times New Roman" panose="02020603050405020304" pitchFamily="18" charset="0"/>
              </a:rPr>
              <a:t>on, </a:t>
            </a:r>
            <a:r>
              <a:rPr lang="en-US" sz="2200" dirty="0" smtClean="0">
                <a:latin typeface="Times New Roman" panose="02020603050405020304" pitchFamily="18" charset="0"/>
                <a:cs typeface="Times New Roman" panose="02020603050405020304" pitchFamily="18" charset="0"/>
              </a:rPr>
              <a:t>or in</a:t>
            </a:r>
            <a:r>
              <a:rPr lang="en-US" sz="2200" dirty="0">
                <a:latin typeface="Times New Roman" panose="02020603050405020304" pitchFamily="18" charset="0"/>
                <a:cs typeface="Times New Roman" panose="02020603050405020304" pitchFamily="18" charset="0"/>
              </a:rPr>
              <a:t>, the brain due to subarachnoid </a:t>
            </a:r>
            <a:r>
              <a:rPr lang="en-US" sz="2200" dirty="0" smtClean="0">
                <a:latin typeface="Times New Roman" panose="02020603050405020304" pitchFamily="18" charset="0"/>
                <a:cs typeface="Times New Roman" panose="02020603050405020304" pitchFamily="18" charset="0"/>
              </a:rPr>
              <a:t>hemorrhage, </a:t>
            </a:r>
            <a:r>
              <a:rPr lang="en-US" sz="2200" dirty="0">
                <a:latin typeface="Times New Roman" panose="02020603050405020304" pitchFamily="18" charset="0"/>
                <a:cs typeface="Times New Roman" panose="02020603050405020304" pitchFamily="18" charset="0"/>
              </a:rPr>
              <a:t>fracture of the </a:t>
            </a:r>
            <a:r>
              <a:rPr lang="en-US" sz="2200" dirty="0" smtClean="0">
                <a:latin typeface="Times New Roman" panose="02020603050405020304" pitchFamily="18" charset="0"/>
                <a:cs typeface="Times New Roman" panose="02020603050405020304" pitchFamily="18" charset="0"/>
              </a:rPr>
              <a:t>skull, inflammation</a:t>
            </a:r>
            <a:r>
              <a:rPr lang="en-US" sz="2200" dirty="0">
                <a:latin typeface="Times New Roman" panose="02020603050405020304" pitchFamily="18" charset="0"/>
                <a:cs typeface="Times New Roman" panose="02020603050405020304" pitchFamily="18" charset="0"/>
              </a:rPr>
              <a:t>, abscess or new growth in the brain, embolism </a:t>
            </a:r>
            <a:r>
              <a:rPr lang="en-US" sz="2200" dirty="0" smtClean="0">
                <a:latin typeface="Times New Roman" panose="02020603050405020304" pitchFamily="18" charset="0"/>
                <a:cs typeface="Times New Roman" panose="02020603050405020304" pitchFamily="18" charset="0"/>
              </a:rPr>
              <a:t>or thrombosis</a:t>
            </a:r>
            <a:r>
              <a:rPr lang="en-US" sz="2200" dirty="0">
                <a:latin typeface="Times New Roman" panose="02020603050405020304" pitchFamily="18" charset="0"/>
                <a:cs typeface="Times New Roman" panose="02020603050405020304" pitchFamily="18" charset="0"/>
              </a:rPr>
              <a:t>.</a:t>
            </a:r>
          </a:p>
          <a:p>
            <a:r>
              <a:rPr lang="en-US" sz="2200" b="1" i="1" dirty="0" smtClean="0">
                <a:solidFill>
                  <a:srgbClr val="00B0F0"/>
                </a:solidFill>
                <a:latin typeface="Times New Roman" panose="02020603050405020304" pitchFamily="18" charset="0"/>
                <a:cs typeface="Times New Roman" panose="02020603050405020304" pitchFamily="18" charset="0"/>
              </a:rPr>
              <a:t>Poisons</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having a specific action on the brain and nervous </a:t>
            </a:r>
            <a:r>
              <a:rPr lang="en-US" sz="2200" dirty="0" smtClean="0">
                <a:latin typeface="Times New Roman" panose="02020603050405020304" pitchFamily="18" charset="0"/>
                <a:cs typeface="Times New Roman" panose="02020603050405020304" pitchFamily="18" charset="0"/>
              </a:rPr>
              <a:t>system, such </a:t>
            </a:r>
            <a:r>
              <a:rPr lang="en-US" sz="2200" dirty="0">
                <a:latin typeface="Times New Roman" panose="02020603050405020304" pitchFamily="18" charset="0"/>
                <a:cs typeface="Times New Roman" panose="02020603050405020304" pitchFamily="18" charset="0"/>
              </a:rPr>
              <a:t>as opium, barbiturate, alcohol, carbolic acid, etc.</a:t>
            </a:r>
          </a:p>
          <a:p>
            <a:pPr algn="just"/>
            <a:r>
              <a:rPr lang="en-US" sz="2200" dirty="0" smtClean="0">
                <a:latin typeface="Times New Roman" panose="02020603050405020304" pitchFamily="18" charset="0"/>
                <a:cs typeface="Times New Roman" panose="02020603050405020304" pitchFamily="18" charset="0"/>
              </a:rPr>
              <a:t>Poisons </a:t>
            </a:r>
            <a:r>
              <a:rPr lang="en-US" sz="2200" dirty="0">
                <a:latin typeface="Times New Roman" panose="02020603050405020304" pitchFamily="18" charset="0"/>
                <a:cs typeface="Times New Roman" panose="02020603050405020304" pitchFamily="18" charset="0"/>
              </a:rPr>
              <a:t>that act on the brain after they are generated in the body </a:t>
            </a:r>
            <a:r>
              <a:rPr lang="en-US" sz="2200" dirty="0" smtClean="0">
                <a:latin typeface="Times New Roman" panose="02020603050405020304" pitchFamily="18" charset="0"/>
                <a:cs typeface="Times New Roman" panose="02020603050405020304" pitchFamily="18" charset="0"/>
              </a:rPr>
              <a:t>in certain </a:t>
            </a:r>
            <a:r>
              <a:rPr lang="en-US" sz="2200" dirty="0">
                <a:latin typeface="Times New Roman" panose="02020603050405020304" pitchFamily="18" charset="0"/>
                <a:cs typeface="Times New Roman" panose="02020603050405020304" pitchFamily="18" charset="0"/>
              </a:rPr>
              <a:t>diseases of the liver and kidneys, e.g. </a:t>
            </a:r>
            <a:r>
              <a:rPr lang="en-US" sz="2200" dirty="0" err="1">
                <a:latin typeface="Times New Roman" panose="02020603050405020304" pitchFamily="18" charset="0"/>
                <a:cs typeface="Times New Roman" panose="02020603050405020304" pitchFamily="18" charset="0"/>
              </a:rPr>
              <a:t>acetonaemia</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uraemia</a:t>
            </a:r>
            <a:r>
              <a:rPr lang="en-US" sz="2200" dirty="0" smtClean="0">
                <a:latin typeface="Times New Roman" panose="02020603050405020304" pitchFamily="18" charset="0"/>
                <a:cs typeface="Times New Roman" panose="02020603050405020304" pitchFamily="18" charset="0"/>
              </a:rPr>
              <a:t>, etc.</a:t>
            </a:r>
            <a:endParaRPr lang="en-US" sz="22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51815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6400800"/>
          </a:xfrm>
        </p:spPr>
        <p:txBody>
          <a:bodyPr>
            <a:normAutofit/>
          </a:bodyPr>
          <a:lstStyle/>
          <a:p>
            <a:pPr marL="0" indent="0">
              <a:buNone/>
            </a:pPr>
            <a:r>
              <a:rPr lang="en-IN" sz="2200" b="1" dirty="0" smtClean="0">
                <a:latin typeface="Times New Roman" panose="02020603050405020304" pitchFamily="18" charset="0"/>
                <a:cs typeface="Times New Roman" panose="02020603050405020304" pitchFamily="18" charset="0"/>
              </a:rPr>
              <a:t>Symptoms:</a:t>
            </a:r>
          </a:p>
          <a:p>
            <a:r>
              <a:rPr lang="en-US" sz="2200" dirty="0">
                <a:latin typeface="Times New Roman" panose="02020603050405020304" pitchFamily="18" charset="0"/>
                <a:cs typeface="Times New Roman" panose="02020603050405020304" pitchFamily="18" charset="0"/>
              </a:rPr>
              <a:t>First of all, there is a condition of stupor from which the animal may </a:t>
            </a:r>
            <a:r>
              <a:rPr lang="en-US" sz="2200" dirty="0" smtClean="0">
                <a:latin typeface="Times New Roman" panose="02020603050405020304" pitchFamily="18" charset="0"/>
                <a:cs typeface="Times New Roman" panose="02020603050405020304" pitchFamily="18" charset="0"/>
              </a:rPr>
              <a:t>be roused </a:t>
            </a:r>
            <a:r>
              <a:rPr lang="en-US" sz="2200" dirty="0">
                <a:latin typeface="Times New Roman" panose="02020603050405020304" pitchFamily="18" charset="0"/>
                <a:cs typeface="Times New Roman" panose="02020603050405020304" pitchFamily="18" charset="0"/>
              </a:rPr>
              <a:t>temporarily for a few seconds or more.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this condition the </a:t>
            </a:r>
            <a:r>
              <a:rPr lang="en-US" sz="2200" dirty="0" smtClean="0">
                <a:latin typeface="Times New Roman" panose="02020603050405020304" pitchFamily="18" charset="0"/>
                <a:cs typeface="Times New Roman" panose="02020603050405020304" pitchFamily="18" charset="0"/>
              </a:rPr>
              <a:t>reflexes are </a:t>
            </a:r>
            <a:r>
              <a:rPr lang="en-US" sz="2200" dirty="0">
                <a:latin typeface="Times New Roman" panose="02020603050405020304" pitchFamily="18" charset="0"/>
                <a:cs typeface="Times New Roman" panose="02020603050405020304" pitchFamily="18" charset="0"/>
              </a:rPr>
              <a:t>usually present, or are exaggerated, and the animal may be able </a:t>
            </a:r>
            <a:r>
              <a:rPr lang="en-US" sz="2200" dirty="0" smtClean="0">
                <a:latin typeface="Times New Roman" panose="02020603050405020304" pitchFamily="18" charset="0"/>
                <a:cs typeface="Times New Roman" panose="02020603050405020304" pitchFamily="18" charset="0"/>
              </a:rPr>
              <a:t>to swallow </a:t>
            </a:r>
            <a:r>
              <a:rPr lang="en-US" sz="2200" dirty="0">
                <a:latin typeface="Times New Roman" panose="02020603050405020304" pitchFamily="18" charset="0"/>
                <a:cs typeface="Times New Roman" panose="02020603050405020304" pitchFamily="18" charset="0"/>
              </a:rPr>
              <a:t>fluids</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This is followed by complete unconsciousness from </a:t>
            </a:r>
            <a:r>
              <a:rPr lang="en-US" sz="2200" dirty="0" smtClean="0">
                <a:latin typeface="Times New Roman" panose="02020603050405020304" pitchFamily="18" charset="0"/>
                <a:cs typeface="Times New Roman" panose="02020603050405020304" pitchFamily="18" charset="0"/>
              </a:rPr>
              <a:t>which the </a:t>
            </a:r>
            <a:r>
              <a:rPr lang="en-US" sz="2200" dirty="0">
                <a:latin typeface="Times New Roman" panose="02020603050405020304" pitchFamily="18" charset="0"/>
                <a:cs typeface="Times New Roman" panose="02020603050405020304" pitchFamily="18" charset="0"/>
              </a:rPr>
              <a:t>animal cannot be roused.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During </a:t>
            </a:r>
            <a:r>
              <a:rPr lang="en-US" sz="2200" dirty="0">
                <a:latin typeface="Times New Roman" panose="02020603050405020304" pitchFamily="18" charset="0"/>
                <a:cs typeface="Times New Roman" panose="02020603050405020304" pitchFamily="18" charset="0"/>
              </a:rPr>
              <a:t>the comatose condition the </a:t>
            </a:r>
            <a:r>
              <a:rPr lang="en-US" sz="2200" dirty="0" smtClean="0">
                <a:latin typeface="Times New Roman" panose="02020603050405020304" pitchFamily="18" charset="0"/>
                <a:cs typeface="Times New Roman" panose="02020603050405020304" pitchFamily="18" charset="0"/>
              </a:rPr>
              <a:t>reflexes are </a:t>
            </a:r>
            <a:r>
              <a:rPr lang="en-US" sz="2200" dirty="0">
                <a:latin typeface="Times New Roman" panose="02020603050405020304" pitchFamily="18" charset="0"/>
                <a:cs typeface="Times New Roman" panose="02020603050405020304" pitchFamily="18" charset="0"/>
              </a:rPr>
              <a:t>lost, the sphincters are relaxed and the pupils are dilated or </a:t>
            </a:r>
            <a:r>
              <a:rPr lang="en-US" sz="2200" dirty="0" smtClean="0">
                <a:latin typeface="Times New Roman" panose="02020603050405020304" pitchFamily="18" charset="0"/>
                <a:cs typeface="Times New Roman" panose="02020603050405020304" pitchFamily="18" charset="0"/>
              </a:rPr>
              <a:t>contracted and </a:t>
            </a:r>
            <a:r>
              <a:rPr lang="en-US" sz="2200" dirty="0">
                <a:latin typeface="Times New Roman" panose="02020603050405020304" pitchFamily="18" charset="0"/>
                <a:cs typeface="Times New Roman" panose="02020603050405020304" pitchFamily="18" charset="0"/>
              </a:rPr>
              <a:t>insensible to light.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skin is generally cold and the temperature </a:t>
            </a:r>
            <a:r>
              <a:rPr lang="en-US" sz="2200" dirty="0" smtClean="0">
                <a:latin typeface="Times New Roman" panose="02020603050405020304" pitchFamily="18" charset="0"/>
                <a:cs typeface="Times New Roman" panose="02020603050405020304" pitchFamily="18" charset="0"/>
              </a:rPr>
              <a:t>is </a:t>
            </a:r>
            <a:r>
              <a:rPr lang="en-US" sz="2200" dirty="0" err="1" smtClean="0">
                <a:latin typeface="Times New Roman" panose="02020603050405020304" pitchFamily="18" charset="0"/>
                <a:cs typeface="Times New Roman" panose="02020603050405020304" pitchFamily="18" charset="0"/>
              </a:rPr>
              <a:t>subnonnal</a:t>
            </a:r>
            <a:r>
              <a:rPr lang="en-US" sz="2200" dirty="0" smtClean="0">
                <a:latin typeface="Times New Roman" panose="02020603050405020304" pitchFamily="18" charset="0"/>
                <a:cs typeface="Times New Roman" panose="02020603050405020304" pitchFamily="18" charset="0"/>
              </a:rPr>
              <a:t> or </a:t>
            </a:r>
            <a:r>
              <a:rPr lang="en-US" sz="2200" dirty="0" err="1" smtClean="0">
                <a:latin typeface="Times New Roman" panose="02020603050405020304" pitchFamily="18" charset="0"/>
                <a:cs typeface="Times New Roman" panose="02020603050405020304" pitchFamily="18" charset="0"/>
              </a:rPr>
              <a:t>nonnal</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The pulse is usually full and bounding, but slow.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 breathing </a:t>
            </a:r>
            <a:r>
              <a:rPr lang="en-US" sz="2200" dirty="0">
                <a:latin typeface="Times New Roman" panose="02020603050405020304" pitchFamily="18" charset="0"/>
                <a:cs typeface="Times New Roman" panose="02020603050405020304" pitchFamily="18" charset="0"/>
              </a:rPr>
              <a:t>is slow, and irregular.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Mucus </a:t>
            </a:r>
            <a:r>
              <a:rPr lang="en-US" sz="2200" dirty="0">
                <a:latin typeface="Times New Roman" panose="02020603050405020304" pitchFamily="18" charset="0"/>
                <a:cs typeface="Times New Roman" panose="02020603050405020304" pitchFamily="18" charset="0"/>
              </a:rPr>
              <a:t>collecting in the air passages </a:t>
            </a:r>
            <a:r>
              <a:rPr lang="en-US" sz="2200" dirty="0" smtClean="0">
                <a:latin typeface="Times New Roman" panose="02020603050405020304" pitchFamily="18" charset="0"/>
                <a:cs typeface="Times New Roman" panose="02020603050405020304" pitchFamily="18" charset="0"/>
              </a:rPr>
              <a:t>causes the </a:t>
            </a:r>
            <a:r>
              <a:rPr lang="en-US" sz="2200" dirty="0">
                <a:latin typeface="Times New Roman" panose="02020603050405020304" pitchFamily="18" charset="0"/>
                <a:cs typeface="Times New Roman" panose="02020603050405020304" pitchFamily="18" charset="0"/>
              </a:rPr>
              <a:t>sound which is known as the death-rattle.</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16799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228600"/>
            <a:ext cx="8610600" cy="6400800"/>
          </a:xfrm>
        </p:spPr>
        <p:txBody>
          <a:bodyPr>
            <a:noAutofit/>
          </a:bodyPr>
          <a:lstStyle/>
          <a:p>
            <a:pPr marL="0" indent="0">
              <a:buNone/>
            </a:pPr>
            <a:r>
              <a:rPr lang="en-IN" sz="2200" b="1" dirty="0" smtClean="0">
                <a:solidFill>
                  <a:srgbClr val="FF0000"/>
                </a:solidFill>
                <a:latin typeface="Times New Roman" panose="02020603050405020304" pitchFamily="18" charset="0"/>
                <a:cs typeface="Times New Roman" panose="02020603050405020304" pitchFamily="18" charset="0"/>
              </a:rPr>
              <a:t>Syncope:</a:t>
            </a:r>
          </a:p>
          <a:p>
            <a:pPr algn="just"/>
            <a:r>
              <a:rPr lang="en-US" sz="2200" dirty="0">
                <a:latin typeface="Times New Roman" panose="02020603050405020304" pitchFamily="18" charset="0"/>
                <a:cs typeface="Times New Roman" panose="02020603050405020304" pitchFamily="18" charset="0"/>
              </a:rPr>
              <a:t>In this, death occurs due to stoppage </a:t>
            </a:r>
            <a:r>
              <a:rPr lang="en-US" sz="2200" dirty="0" smtClean="0">
                <a:latin typeface="Times New Roman" panose="02020603050405020304" pitchFamily="18" charset="0"/>
                <a:cs typeface="Times New Roman" panose="02020603050405020304" pitchFamily="18" charset="0"/>
              </a:rPr>
              <a:t>of the </a:t>
            </a:r>
            <a:r>
              <a:rPr lang="en-US" sz="2200" dirty="0">
                <a:latin typeface="Times New Roman" panose="02020603050405020304" pitchFamily="18" charset="0"/>
                <a:cs typeface="Times New Roman" panose="02020603050405020304" pitchFamily="18" charset="0"/>
              </a:rPr>
              <a:t>heart's action, the causes </a:t>
            </a:r>
            <a:r>
              <a:rPr lang="en-US" sz="2200" dirty="0" smtClean="0">
                <a:latin typeface="Times New Roman" panose="02020603050405020304" pitchFamily="18" charset="0"/>
                <a:cs typeface="Times New Roman" panose="02020603050405020304" pitchFamily="18" charset="0"/>
              </a:rPr>
              <a:t>of </a:t>
            </a:r>
            <a:r>
              <a:rPr lang="en-IN" sz="2200" dirty="0" smtClean="0">
                <a:latin typeface="Times New Roman" panose="02020603050405020304" pitchFamily="18" charset="0"/>
                <a:cs typeface="Times New Roman" panose="02020603050405020304" pitchFamily="18" charset="0"/>
              </a:rPr>
              <a:t>which </a:t>
            </a:r>
            <a:r>
              <a:rPr lang="en-IN" sz="2200" dirty="0">
                <a:latin typeface="Times New Roman" panose="02020603050405020304" pitchFamily="18" charset="0"/>
                <a:cs typeface="Times New Roman" panose="02020603050405020304" pitchFamily="18" charset="0"/>
              </a:rPr>
              <a:t>may be:</a:t>
            </a:r>
          </a:p>
          <a:p>
            <a:pPr algn="just"/>
            <a:r>
              <a:rPr lang="en-US" sz="2200" b="1" dirty="0" err="1" smtClean="0">
                <a:solidFill>
                  <a:srgbClr val="0070C0"/>
                </a:solidFill>
                <a:latin typeface="Times New Roman" panose="02020603050405020304" pitchFamily="18" charset="0"/>
                <a:cs typeface="Times New Roman" panose="02020603050405020304" pitchFamily="18" charset="0"/>
              </a:rPr>
              <a:t>Anaemia</a:t>
            </a:r>
            <a:r>
              <a:rPr lang="en-US" sz="2200" dirty="0">
                <a:latin typeface="Times New Roman" panose="02020603050405020304" pitchFamily="18" charset="0"/>
                <a:cs typeface="Times New Roman" panose="02020603050405020304" pitchFamily="18" charset="0"/>
              </a:rPr>
              <a:t>, due to sudden and excessive </a:t>
            </a:r>
            <a:r>
              <a:rPr lang="en-US" sz="2200" dirty="0" err="1">
                <a:latin typeface="Times New Roman" panose="02020603050405020304" pitchFamily="18" charset="0"/>
                <a:cs typeface="Times New Roman" panose="02020603050405020304" pitchFamily="18" charset="0"/>
              </a:rPr>
              <a:t>haemorrhage</a:t>
            </a:r>
            <a:r>
              <a:rPr lang="en-US" sz="2200" dirty="0">
                <a:latin typeface="Times New Roman" panose="02020603050405020304" pitchFamily="18" charset="0"/>
                <a:cs typeface="Times New Roman" panose="02020603050405020304" pitchFamily="18" charset="0"/>
              </a:rPr>
              <a:t> from </a:t>
            </a:r>
            <a:r>
              <a:rPr lang="en-US" sz="2200" dirty="0" smtClean="0">
                <a:latin typeface="Times New Roman" panose="02020603050405020304" pitchFamily="18" charset="0"/>
                <a:cs typeface="Times New Roman" panose="02020603050405020304" pitchFamily="18" charset="0"/>
              </a:rPr>
              <a:t>wounds of </a:t>
            </a:r>
            <a:r>
              <a:rPr lang="en-US" sz="2200" dirty="0">
                <a:latin typeface="Times New Roman" panose="02020603050405020304" pitchFamily="18" charset="0"/>
                <a:cs typeface="Times New Roman" panose="02020603050405020304" pitchFamily="18" charset="0"/>
              </a:rPr>
              <a:t>the large blood vessels, or internal organs, such as the lungs, </a:t>
            </a:r>
            <a:r>
              <a:rPr lang="en-US" sz="2200" dirty="0" smtClean="0">
                <a:latin typeface="Times New Roman" panose="02020603050405020304" pitchFamily="18" charset="0"/>
                <a:cs typeface="Times New Roman" panose="02020603050405020304" pitchFamily="18" charset="0"/>
              </a:rPr>
              <a:t>spleen, etc</a:t>
            </a:r>
            <a:r>
              <a:rPr lang="en-US" sz="2200" dirty="0">
                <a:latin typeface="Times New Roman" panose="02020603050405020304" pitchFamily="18" charset="0"/>
                <a:cs typeface="Times New Roman" panose="02020603050405020304" pitchFamily="18" charset="0"/>
              </a:rPr>
              <a:t>. or from bursting of an aneurysm or a varicose vein.</a:t>
            </a:r>
          </a:p>
          <a:p>
            <a:pPr algn="just"/>
            <a:r>
              <a:rPr lang="en-US" sz="2200" b="1" dirty="0" smtClean="0">
                <a:solidFill>
                  <a:srgbClr val="0070C0"/>
                </a:solidFill>
                <a:latin typeface="Times New Roman" panose="02020603050405020304" pitchFamily="18" charset="0"/>
                <a:cs typeface="Times New Roman" panose="02020603050405020304" pitchFamily="18" charset="0"/>
              </a:rPr>
              <a:t>Shock</a:t>
            </a:r>
            <a:r>
              <a:rPr lang="en-US" sz="2200" b="1" dirty="0">
                <a:solidFill>
                  <a:srgbClr val="0070C0"/>
                </a:solidFill>
                <a:latin typeface="Times New Roman" panose="02020603050405020304" pitchFamily="18" charset="0"/>
                <a:cs typeface="Times New Roman" panose="02020603050405020304" pitchFamily="18" charset="0"/>
              </a:rPr>
              <a:t>,</a:t>
            </a:r>
            <a:r>
              <a:rPr lang="en-US" sz="2200" dirty="0">
                <a:latin typeface="Times New Roman" panose="02020603050405020304" pitchFamily="18" charset="0"/>
                <a:cs typeface="Times New Roman" panose="02020603050405020304" pitchFamily="18" charset="0"/>
              </a:rPr>
              <a:t> resulting from sudden fright, blows on the heart or on </a:t>
            </a:r>
            <a:r>
              <a:rPr lang="en-US" sz="2200" dirty="0" smtClean="0">
                <a:latin typeface="Times New Roman" panose="02020603050405020304" pitchFamily="18" charset="0"/>
                <a:cs typeface="Times New Roman" panose="02020603050405020304" pitchFamily="18" charset="0"/>
              </a:rPr>
              <a:t>the epigastrium</a:t>
            </a:r>
            <a:r>
              <a:rPr lang="en-US" sz="2200" dirty="0">
                <a:latin typeface="Times New Roman" panose="02020603050405020304" pitchFamily="18" charset="0"/>
                <a:cs typeface="Times New Roman" panose="02020603050405020304" pitchFamily="18" charset="0"/>
              </a:rPr>
              <a:t>, drinking a large quantity of cold water when in a </a:t>
            </a:r>
            <a:r>
              <a:rPr lang="en-US" sz="2200" dirty="0" smtClean="0">
                <a:latin typeface="Times New Roman" panose="02020603050405020304" pitchFamily="18" charset="0"/>
                <a:cs typeface="Times New Roman" panose="02020603050405020304" pitchFamily="18" charset="0"/>
              </a:rPr>
              <a:t>heated condition</a:t>
            </a:r>
            <a:r>
              <a:rPr lang="en-US" sz="2200" dirty="0">
                <a:latin typeface="Times New Roman" panose="02020603050405020304" pitchFamily="18" charset="0"/>
                <a:cs typeface="Times New Roman" panose="02020603050405020304" pitchFamily="18" charset="0"/>
              </a:rPr>
              <a:t>, extensive injuries to the spine or other parts of the </a:t>
            </a:r>
            <a:r>
              <a:rPr lang="en-US" sz="2200" dirty="0" smtClean="0">
                <a:latin typeface="Times New Roman" panose="02020603050405020304" pitchFamily="18" charset="0"/>
                <a:cs typeface="Times New Roman" panose="02020603050405020304" pitchFamily="18" charset="0"/>
              </a:rPr>
              <a:t>body, the </a:t>
            </a:r>
            <a:r>
              <a:rPr lang="en-US" sz="2200" dirty="0">
                <a:latin typeface="Times New Roman" panose="02020603050405020304" pitchFamily="18" charset="0"/>
                <a:cs typeface="Times New Roman" panose="02020603050405020304" pitchFamily="18" charset="0"/>
              </a:rPr>
              <a:t>sudden evacuation of natural or pathological fluids from the </a:t>
            </a:r>
            <a:r>
              <a:rPr lang="en-US" sz="2200" dirty="0" smtClean="0">
                <a:latin typeface="Times New Roman" panose="02020603050405020304" pitchFamily="18" charset="0"/>
                <a:cs typeface="Times New Roman" panose="02020603050405020304" pitchFamily="18" charset="0"/>
              </a:rPr>
              <a:t>body or </a:t>
            </a:r>
            <a:r>
              <a:rPr lang="en-US" sz="2200" dirty="0">
                <a:latin typeface="Times New Roman" panose="02020603050405020304" pitchFamily="18" charset="0"/>
                <a:cs typeface="Times New Roman" panose="02020603050405020304" pitchFamily="18" charset="0"/>
              </a:rPr>
              <a:t>sudden pressure or severe exposure to cold.</a:t>
            </a:r>
          </a:p>
          <a:p>
            <a:pPr algn="just"/>
            <a:r>
              <a:rPr lang="en-US" sz="2200" b="1" dirty="0" smtClean="0">
                <a:solidFill>
                  <a:srgbClr val="0070C0"/>
                </a:solidFill>
                <a:latin typeface="Times New Roman" panose="02020603050405020304" pitchFamily="18" charset="0"/>
                <a:cs typeface="Times New Roman" panose="02020603050405020304" pitchFamily="18" charset="0"/>
              </a:rPr>
              <a:t>Asthenia</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due to deficient power of the heart muscle as in </a:t>
            </a:r>
            <a:r>
              <a:rPr lang="en-US" sz="2200" dirty="0" smtClean="0">
                <a:latin typeface="Times New Roman" panose="02020603050405020304" pitchFamily="18" charset="0"/>
                <a:cs typeface="Times New Roman" panose="02020603050405020304" pitchFamily="18" charset="0"/>
              </a:rPr>
              <a:t>fatty degeneration </a:t>
            </a:r>
            <a:r>
              <a:rPr lang="en-US" sz="2200" dirty="0">
                <a:latin typeface="Times New Roman" panose="02020603050405020304" pitchFamily="18" charset="0"/>
                <a:cs typeface="Times New Roman" panose="02020603050405020304" pitchFamily="18" charset="0"/>
              </a:rPr>
              <a:t>of the heart, aorta regurgitation and poisoning by </a:t>
            </a:r>
            <a:r>
              <a:rPr lang="en-US" sz="2200" dirty="0" smtClean="0">
                <a:latin typeface="Times New Roman" panose="02020603050405020304" pitchFamily="18" charset="0"/>
                <a:cs typeface="Times New Roman" panose="02020603050405020304" pitchFamily="18" charset="0"/>
              </a:rPr>
              <a:t>certain </a:t>
            </a:r>
            <a:r>
              <a:rPr lang="en-IN" sz="2200" dirty="0" smtClean="0">
                <a:latin typeface="Times New Roman" panose="02020603050405020304" pitchFamily="18" charset="0"/>
                <a:cs typeface="Times New Roman" panose="02020603050405020304" pitchFamily="18" charset="0"/>
              </a:rPr>
              <a:t>poisons.</a:t>
            </a:r>
            <a:endParaRPr lang="en-IN" sz="2200" dirty="0">
              <a:latin typeface="Times New Roman" panose="02020603050405020304" pitchFamily="18" charset="0"/>
              <a:cs typeface="Times New Roman" panose="02020603050405020304" pitchFamily="18" charset="0"/>
            </a:endParaRPr>
          </a:p>
          <a:p>
            <a:pPr algn="just"/>
            <a:r>
              <a:rPr lang="en-IN" sz="2200" b="1" dirty="0" smtClean="0">
                <a:solidFill>
                  <a:srgbClr val="0070C0"/>
                </a:solidFill>
                <a:latin typeface="Times New Roman" panose="02020603050405020304" pitchFamily="18" charset="0"/>
                <a:cs typeface="Times New Roman" panose="02020603050405020304" pitchFamily="18" charset="0"/>
              </a:rPr>
              <a:t>Exhausting diseases</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059439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00800"/>
          </a:xfrm>
        </p:spPr>
        <p:txBody>
          <a:bodyPr>
            <a:normAutofit/>
          </a:bodyPr>
          <a:lstStyle/>
          <a:p>
            <a:pPr marL="0" indent="0">
              <a:buNone/>
            </a:pPr>
            <a:r>
              <a:rPr lang="en-US" sz="2200" b="1" dirty="0" smtClean="0">
                <a:solidFill>
                  <a:srgbClr val="FF0000"/>
                </a:solidFill>
                <a:latin typeface="Times New Roman" panose="02020603050405020304" pitchFamily="18" charset="0"/>
                <a:cs typeface="Times New Roman" panose="02020603050405020304" pitchFamily="18" charset="0"/>
              </a:rPr>
              <a:t>Symptoms:</a:t>
            </a:r>
            <a:endParaRPr lang="en-US" sz="2200" b="1" dirty="0">
              <a:solidFill>
                <a:srgbClr val="FF0000"/>
              </a:solidFill>
              <a:latin typeface="Times New Roman" panose="02020603050405020304" pitchFamily="18" charset="0"/>
              <a:cs typeface="Times New Roman" panose="02020603050405020304" pitchFamily="18" charset="0"/>
            </a:endParaRPr>
          </a:p>
          <a:p>
            <a:r>
              <a:rPr lang="en-US" sz="2200" dirty="0">
                <a:latin typeface="Times New Roman" panose="02020603050405020304" pitchFamily="18" charset="0"/>
                <a:cs typeface="Times New Roman" panose="02020603050405020304" pitchFamily="18" charset="0"/>
              </a:rPr>
              <a:t>There is pallor of the mucous </a:t>
            </a:r>
            <a:r>
              <a:rPr lang="en-US" sz="2200" dirty="0" smtClean="0">
                <a:latin typeface="Times New Roman" panose="02020603050405020304" pitchFamily="18" charset="0"/>
                <a:cs typeface="Times New Roman" panose="02020603050405020304" pitchFamily="18" charset="0"/>
              </a:rPr>
              <a:t>membranes</a:t>
            </a:r>
          </a:p>
          <a:p>
            <a:r>
              <a:rPr lang="en-US" sz="2200" dirty="0" smtClean="0">
                <a:latin typeface="Times New Roman" panose="02020603050405020304" pitchFamily="18" charset="0"/>
                <a:cs typeface="Times New Roman" panose="02020603050405020304" pitchFamily="18" charset="0"/>
              </a:rPr>
              <a:t> Dimness </a:t>
            </a:r>
            <a:r>
              <a:rPr lang="en-US" sz="2200" dirty="0">
                <a:latin typeface="Times New Roman" panose="02020603050405020304" pitchFamily="18" charset="0"/>
                <a:cs typeface="Times New Roman" panose="02020603050405020304" pitchFamily="18" charset="0"/>
              </a:rPr>
              <a:t>of vision, dilated </a:t>
            </a:r>
            <a:r>
              <a:rPr lang="en-US" sz="2200" dirty="0" smtClean="0">
                <a:latin typeface="Times New Roman" panose="02020603050405020304" pitchFamily="18" charset="0"/>
                <a:cs typeface="Times New Roman" panose="02020603050405020304" pitchFamily="18" charset="0"/>
              </a:rPr>
              <a:t>pupils</a:t>
            </a:r>
          </a:p>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G</a:t>
            </a:r>
            <a:r>
              <a:rPr lang="en-US" sz="2200" dirty="0" smtClean="0">
                <a:latin typeface="Times New Roman" panose="02020603050405020304" pitchFamily="18" charset="0"/>
                <a:cs typeface="Times New Roman" panose="02020603050405020304" pitchFamily="18" charset="0"/>
              </a:rPr>
              <a:t>reat </a:t>
            </a:r>
            <a:r>
              <a:rPr lang="en-US" sz="2200" dirty="0">
                <a:latin typeface="Times New Roman" panose="02020603050405020304" pitchFamily="18" charset="0"/>
                <a:cs typeface="Times New Roman" panose="02020603050405020304" pitchFamily="18" charset="0"/>
              </a:rPr>
              <a:t>restlessness, air hunger, gasping respiration, nausea, and </a:t>
            </a:r>
            <a:r>
              <a:rPr lang="en-US" sz="2200" dirty="0" smtClean="0">
                <a:latin typeface="Times New Roman" panose="02020603050405020304" pitchFamily="18" charset="0"/>
                <a:cs typeface="Times New Roman" panose="02020603050405020304" pitchFamily="18" charset="0"/>
              </a:rPr>
              <a:t>possibly vomiting</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Reflex </a:t>
            </a:r>
            <a:r>
              <a:rPr lang="en-US" sz="2200" dirty="0">
                <a:latin typeface="Times New Roman" panose="02020603050405020304" pitchFamily="18" charset="0"/>
                <a:cs typeface="Times New Roman" panose="02020603050405020304" pitchFamily="18" charset="0"/>
              </a:rPr>
              <a:t>vasodilation causes marked fall in blood pressure. </a:t>
            </a:r>
            <a:r>
              <a:rPr lang="en-US" sz="2200" dirty="0" smtClean="0">
                <a:latin typeface="Times New Roman" panose="02020603050405020304" pitchFamily="18" charset="0"/>
                <a:cs typeface="Times New Roman" panose="02020603050405020304" pitchFamily="18" charset="0"/>
              </a:rPr>
              <a:t>The pulse </a:t>
            </a:r>
            <a:r>
              <a:rPr lang="en-US" sz="2200" dirty="0">
                <a:latin typeface="Times New Roman" panose="02020603050405020304" pitchFamily="18" charset="0"/>
                <a:cs typeface="Times New Roman" panose="02020603050405020304" pitchFamily="18" charset="0"/>
              </a:rPr>
              <a:t>is slow, weak and fluttering in </a:t>
            </a:r>
            <a:r>
              <a:rPr lang="en-US" sz="2200" dirty="0" err="1">
                <a:latin typeface="Times New Roman" panose="02020603050405020304" pitchFamily="18" charset="0"/>
                <a:cs typeface="Times New Roman" panose="02020603050405020304" pitchFamily="18" charset="0"/>
              </a:rPr>
              <a:t>anaemia</a:t>
            </a:r>
            <a:r>
              <a:rPr lang="en-US" sz="2200" dirty="0">
                <a:latin typeface="Times New Roman" panose="02020603050405020304" pitchFamily="18" charset="0"/>
                <a:cs typeface="Times New Roman" panose="02020603050405020304" pitchFamily="18" charset="0"/>
              </a:rPr>
              <a:t>, and rapid in </a:t>
            </a:r>
            <a:r>
              <a:rPr lang="en-US" sz="2200" dirty="0" smtClean="0">
                <a:latin typeface="Times New Roman" panose="02020603050405020304" pitchFamily="18" charset="0"/>
                <a:cs typeface="Times New Roman" panose="02020603050405020304" pitchFamily="18" charset="0"/>
              </a:rPr>
              <a:t>asthenia.</a:t>
            </a:r>
          </a:p>
          <a:p>
            <a:pPr algn="just"/>
            <a:r>
              <a:rPr lang="en-US" sz="2200" dirty="0">
                <a:latin typeface="Times New Roman" panose="02020603050405020304" pitchFamily="18" charset="0"/>
                <a:cs typeface="Times New Roman" panose="02020603050405020304" pitchFamily="18" charset="0"/>
              </a:rPr>
              <a:t>Slight </a:t>
            </a:r>
            <a:r>
              <a:rPr lang="en-US" sz="2200" dirty="0" smtClean="0">
                <a:latin typeface="Times New Roman" panose="02020603050405020304" pitchFamily="18" charset="0"/>
                <a:cs typeface="Times New Roman" panose="02020603050405020304" pitchFamily="18" charset="0"/>
              </a:rPr>
              <a:t>delirium, </a:t>
            </a:r>
            <a:r>
              <a:rPr lang="en-US" sz="2200" dirty="0">
                <a:latin typeface="Times New Roman" panose="02020603050405020304" pitchFamily="18" charset="0"/>
                <a:cs typeface="Times New Roman" panose="02020603050405020304" pitchFamily="18" charset="0"/>
              </a:rPr>
              <a:t>insensibility and convulsions precede death</a:t>
            </a:r>
            <a:r>
              <a:rPr lang="en-US" sz="2200" dirty="0" smtClean="0">
                <a:latin typeface="Times New Roman" panose="02020603050405020304" pitchFamily="18" charset="0"/>
                <a:cs typeface="Times New Roman" panose="02020603050405020304" pitchFamily="18" charset="0"/>
              </a:rPr>
              <a:t>.</a:t>
            </a:r>
          </a:p>
          <a:p>
            <a:pPr algn="just"/>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In collapse, the </a:t>
            </a:r>
            <a:r>
              <a:rPr lang="en-US" sz="2200" dirty="0" smtClean="0">
                <a:latin typeface="Times New Roman" panose="02020603050405020304" pitchFamily="18" charset="0"/>
                <a:cs typeface="Times New Roman" panose="02020603050405020304" pitchFamily="18" charset="0"/>
              </a:rPr>
              <a:t>animal retains </a:t>
            </a:r>
            <a:r>
              <a:rPr lang="en-US" sz="2200" dirty="0">
                <a:latin typeface="Times New Roman" panose="02020603050405020304" pitchFamily="18" charset="0"/>
                <a:cs typeface="Times New Roman" panose="02020603050405020304" pitchFamily="18" charset="0"/>
              </a:rPr>
              <a:t>consciousness, though the condition is attended with failure of </a:t>
            </a:r>
            <a:r>
              <a:rPr lang="en-US" sz="2200" dirty="0" smtClean="0">
                <a:latin typeface="Times New Roman" panose="02020603050405020304" pitchFamily="18" charset="0"/>
                <a:cs typeface="Times New Roman" panose="02020603050405020304" pitchFamily="18" charset="0"/>
              </a:rPr>
              <a:t>the heart's </a:t>
            </a:r>
            <a:r>
              <a:rPr lang="en-US" sz="2200" dirty="0">
                <a:latin typeface="Times New Roman" panose="02020603050405020304" pitchFamily="18" charset="0"/>
                <a:cs typeface="Times New Roman" panose="02020603050405020304" pitchFamily="18" charset="0"/>
              </a:rPr>
              <a:t>action</a:t>
            </a:r>
            <a:r>
              <a:rPr lang="en-US" sz="2200" dirty="0" smtClean="0">
                <a:latin typeface="Times New Roman" panose="02020603050405020304" pitchFamily="18" charset="0"/>
                <a:cs typeface="Times New Roman" panose="02020603050405020304" pitchFamily="18" charset="0"/>
              </a:rPr>
              <a:t>.</a:t>
            </a:r>
          </a:p>
          <a:p>
            <a:pPr marL="0" indent="0" algn="just">
              <a:buNone/>
            </a:pPr>
            <a:r>
              <a:rPr lang="en-US" sz="2200" b="1" dirty="0">
                <a:solidFill>
                  <a:srgbClr val="FF0000"/>
                </a:solidFill>
                <a:latin typeface="Times New Roman" panose="02020603050405020304" pitchFamily="18" charset="0"/>
                <a:cs typeface="Times New Roman" panose="02020603050405020304" pitchFamily="18" charset="0"/>
              </a:rPr>
              <a:t>Post-mortem </a:t>
            </a:r>
            <a:r>
              <a:rPr lang="en-US" sz="2200" b="1" dirty="0" smtClean="0">
                <a:solidFill>
                  <a:srgbClr val="FF0000"/>
                </a:solidFill>
                <a:latin typeface="Times New Roman" panose="02020603050405020304" pitchFamily="18" charset="0"/>
                <a:cs typeface="Times New Roman" panose="02020603050405020304" pitchFamily="18" charset="0"/>
              </a:rPr>
              <a:t>appearance:</a:t>
            </a:r>
            <a:endParaRPr lang="en-US" sz="2200" b="1" dirty="0">
              <a:solidFill>
                <a:srgbClr val="FF0000"/>
              </a:solidFill>
              <a:latin typeface="Times New Roman" panose="02020603050405020304" pitchFamily="18" charset="0"/>
              <a:cs typeface="Times New Roman" panose="02020603050405020304" pitchFamily="18" charset="0"/>
            </a:endParaRPr>
          </a:p>
          <a:p>
            <a:pPr algn="just"/>
            <a:r>
              <a:rPr lang="en-US" sz="2200" dirty="0">
                <a:latin typeface="Times New Roman" panose="02020603050405020304" pitchFamily="18" charset="0"/>
                <a:cs typeface="Times New Roman" panose="02020603050405020304" pitchFamily="18" charset="0"/>
              </a:rPr>
              <a:t>The heart is found to be </a:t>
            </a:r>
            <a:r>
              <a:rPr lang="en-US" sz="2200" b="1" i="1" dirty="0">
                <a:solidFill>
                  <a:srgbClr val="00B0F0"/>
                </a:solidFill>
                <a:latin typeface="Times New Roman" panose="02020603050405020304" pitchFamily="18" charset="0"/>
                <a:cs typeface="Times New Roman" panose="02020603050405020304" pitchFamily="18" charset="0"/>
              </a:rPr>
              <a:t>contracted and the chambers empty when death</a:t>
            </a:r>
          </a:p>
          <a:p>
            <a:pPr marL="0" indent="0" algn="just">
              <a:buNone/>
            </a:pPr>
            <a:r>
              <a:rPr lang="en-US" sz="2200" b="1" i="1" dirty="0">
                <a:solidFill>
                  <a:srgbClr val="00B0F0"/>
                </a:solidFill>
                <a:latin typeface="Times New Roman" panose="02020603050405020304" pitchFamily="18" charset="0"/>
                <a:cs typeface="Times New Roman" panose="02020603050405020304" pitchFamily="18" charset="0"/>
              </a:rPr>
              <a:t>occurs from </a:t>
            </a:r>
            <a:r>
              <a:rPr lang="en-US" sz="2200" b="1" i="1" dirty="0" err="1">
                <a:solidFill>
                  <a:srgbClr val="00B0F0"/>
                </a:solidFill>
                <a:latin typeface="Times New Roman" panose="02020603050405020304" pitchFamily="18" charset="0"/>
                <a:cs typeface="Times New Roman" panose="02020603050405020304" pitchFamily="18" charset="0"/>
              </a:rPr>
              <a:t>anaemia</a:t>
            </a:r>
            <a:r>
              <a:rPr lang="en-US" sz="2200" dirty="0">
                <a:latin typeface="Times New Roman" panose="02020603050405020304" pitchFamily="18" charset="0"/>
                <a:cs typeface="Times New Roman" panose="02020603050405020304" pitchFamily="18" charset="0"/>
              </a:rPr>
              <a:t>, but </a:t>
            </a:r>
            <a:r>
              <a:rPr lang="en-US" sz="2200" b="1" i="1" dirty="0">
                <a:solidFill>
                  <a:srgbClr val="00B0F0"/>
                </a:solidFill>
                <a:latin typeface="Times New Roman" panose="02020603050405020304" pitchFamily="18" charset="0"/>
                <a:cs typeface="Times New Roman" panose="02020603050405020304" pitchFamily="18" charset="0"/>
              </a:rPr>
              <a:t>both the chambers contain blood </a:t>
            </a:r>
            <a:r>
              <a:rPr lang="en-US" sz="2200" dirty="0">
                <a:latin typeface="Times New Roman" panose="02020603050405020304" pitchFamily="18" charset="0"/>
                <a:cs typeface="Times New Roman" panose="02020603050405020304" pitchFamily="18" charset="0"/>
              </a:rPr>
              <a:t>in the case of</a:t>
            </a:r>
          </a:p>
          <a:p>
            <a:pPr marL="0" indent="0" algn="just">
              <a:buNone/>
            </a:pPr>
            <a:r>
              <a:rPr lang="en-US" sz="2200" dirty="0">
                <a:latin typeface="Times New Roman" panose="02020603050405020304" pitchFamily="18" charset="0"/>
                <a:cs typeface="Times New Roman" panose="02020603050405020304" pitchFamily="18" charset="0"/>
              </a:rPr>
              <a:t>death resulting from </a:t>
            </a:r>
            <a:r>
              <a:rPr lang="en-US" sz="2200" b="1" i="1" dirty="0">
                <a:solidFill>
                  <a:srgbClr val="00B0F0"/>
                </a:solidFill>
                <a:latin typeface="Times New Roman" panose="02020603050405020304" pitchFamily="18" charset="0"/>
                <a:cs typeface="Times New Roman" panose="02020603050405020304" pitchFamily="18" charset="0"/>
              </a:rPr>
              <a:t>asthenia</a:t>
            </a:r>
            <a:r>
              <a:rPr lang="en-US" sz="2200" dirty="0">
                <a:latin typeface="Times New Roman" panose="02020603050405020304" pitchFamily="18" charset="0"/>
                <a:cs typeface="Times New Roman" panose="02020603050405020304" pitchFamily="18" charset="0"/>
              </a:rPr>
              <a:t>. </a:t>
            </a:r>
            <a:endParaRPr lang="en-US" sz="2200" dirty="0" smtClean="0">
              <a:latin typeface="Times New Roman" panose="02020603050405020304" pitchFamily="18" charset="0"/>
              <a:cs typeface="Times New Roman" panose="02020603050405020304" pitchFamily="18" charset="0"/>
            </a:endParaRPr>
          </a:p>
          <a:p>
            <a:pPr algn="just"/>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lungs, brain and abdominal organs </a:t>
            </a:r>
            <a:r>
              <a:rPr lang="en-US" sz="2200" dirty="0" smtClean="0">
                <a:latin typeface="Times New Roman" panose="02020603050405020304" pitchFamily="18" charset="0"/>
                <a:cs typeface="Times New Roman" panose="02020603050405020304" pitchFamily="18" charset="0"/>
              </a:rPr>
              <a:t>are </a:t>
            </a:r>
            <a:r>
              <a:rPr lang="en-US" sz="2200" b="1" i="1" dirty="0" smtClean="0">
                <a:solidFill>
                  <a:srgbClr val="00B0F0"/>
                </a:solidFill>
                <a:latin typeface="Times New Roman" panose="02020603050405020304" pitchFamily="18" charset="0"/>
                <a:cs typeface="Times New Roman" panose="02020603050405020304" pitchFamily="18" charset="0"/>
              </a:rPr>
              <a:t>usually </a:t>
            </a:r>
            <a:r>
              <a:rPr lang="en-US" sz="2200" b="1" i="1" dirty="0">
                <a:solidFill>
                  <a:srgbClr val="00B0F0"/>
                </a:solidFill>
                <a:latin typeface="Times New Roman" panose="02020603050405020304" pitchFamily="18" charset="0"/>
                <a:cs typeface="Times New Roman" panose="02020603050405020304" pitchFamily="18" charset="0"/>
              </a:rPr>
              <a:t>found pale</a:t>
            </a:r>
            <a:r>
              <a:rPr lang="en-US" sz="2200" dirty="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0842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232" y="76200"/>
            <a:ext cx="8229600" cy="411162"/>
          </a:xfrm>
        </p:spPr>
        <p:txBody>
          <a:bodyPr>
            <a:noAutofit/>
          </a:bodyPr>
          <a:lstStyle/>
          <a:p>
            <a:r>
              <a:rPr lang="en-IN" sz="2400" b="1" dirty="0">
                <a:solidFill>
                  <a:srgbClr val="FF0000"/>
                </a:solidFill>
                <a:latin typeface="Times New Roman" panose="02020603050405020304" pitchFamily="18" charset="0"/>
                <a:cs typeface="Times New Roman" panose="02020603050405020304" pitchFamily="18" charset="0"/>
              </a:rPr>
              <a:t>Mechanical Injuries</a:t>
            </a:r>
          </a:p>
        </p:txBody>
      </p:sp>
      <p:sp>
        <p:nvSpPr>
          <p:cNvPr id="3" name="Content Placeholder 2"/>
          <p:cNvSpPr>
            <a:spLocks noGrp="1"/>
          </p:cNvSpPr>
          <p:nvPr>
            <p:ph idx="1"/>
          </p:nvPr>
        </p:nvSpPr>
        <p:spPr>
          <a:xfrm>
            <a:off x="228600" y="487362"/>
            <a:ext cx="8763000" cy="6294438"/>
          </a:xfrm>
        </p:spPr>
        <p:txBody>
          <a:bodyPr>
            <a:noAutofit/>
          </a:bodyPr>
          <a:lstStyle/>
          <a:p>
            <a:pPr algn="just"/>
            <a:r>
              <a:rPr lang="en-US" sz="2400" dirty="0" smtClean="0">
                <a:latin typeface="Times New Roman" panose="02020603050405020304" pitchFamily="18" charset="0"/>
                <a:cs typeface="Times New Roman" panose="02020603050405020304" pitchFamily="18" charset="0"/>
              </a:rPr>
              <a:t>From </a:t>
            </a:r>
            <a:r>
              <a:rPr lang="en-US" sz="2400" dirty="0" err="1" smtClean="0">
                <a:latin typeface="Times New Roman" panose="02020603050405020304" pitchFamily="18" charset="0"/>
                <a:cs typeface="Times New Roman" panose="02020603050405020304" pitchFamily="18" charset="0"/>
              </a:rPr>
              <a:t>vetero</a:t>
            </a:r>
            <a:r>
              <a:rPr lang="en-US" sz="2400" dirty="0" smtClean="0">
                <a:latin typeface="Times New Roman" panose="02020603050405020304" pitchFamily="18" charset="0"/>
                <a:cs typeface="Times New Roman" panose="02020603050405020304" pitchFamily="18" charset="0"/>
              </a:rPr>
              <a:t>-legal </a:t>
            </a:r>
            <a:r>
              <a:rPr lang="en-US" sz="2400" dirty="0">
                <a:latin typeface="Times New Roman" panose="02020603050405020304" pitchFamily="18" charset="0"/>
                <a:cs typeface="Times New Roman" panose="02020603050405020304" pitchFamily="18" charset="0"/>
              </a:rPr>
              <a:t>point of </a:t>
            </a:r>
            <a:r>
              <a:rPr lang="en-US" sz="2400" dirty="0" smtClean="0">
                <a:latin typeface="Times New Roman" panose="02020603050405020304" pitchFamily="18" charset="0"/>
                <a:cs typeface="Times New Roman" panose="02020603050405020304" pitchFamily="18" charset="0"/>
              </a:rPr>
              <a:t>view mechanical </a:t>
            </a:r>
            <a:r>
              <a:rPr lang="en-US" sz="2400" dirty="0">
                <a:latin typeface="Times New Roman" panose="02020603050405020304" pitchFamily="18" charset="0"/>
                <a:cs typeface="Times New Roman" panose="02020603050405020304" pitchFamily="18" charset="0"/>
              </a:rPr>
              <a:t>injuries are divided </a:t>
            </a:r>
            <a:r>
              <a:rPr lang="en-US" sz="2400" dirty="0" smtClean="0">
                <a:latin typeface="Times New Roman" panose="02020603050405020304" pitchFamily="18" charset="0"/>
                <a:cs typeface="Times New Roman" panose="02020603050405020304" pitchFamily="18" charset="0"/>
              </a:rPr>
              <a:t>into:</a:t>
            </a:r>
            <a:endParaRPr lang="en-US" sz="24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Bruises or Contusions</a:t>
            </a:r>
          </a:p>
          <a:p>
            <a:pPr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Abrasions </a:t>
            </a:r>
          </a:p>
          <a:p>
            <a:pPr algn="just">
              <a:buFont typeface="Wingdings" panose="05000000000000000000" pitchFamily="2" charset="2"/>
              <a:buChar char="ü"/>
            </a:pPr>
            <a:r>
              <a:rPr lang="en-US" sz="2400" dirty="0" smtClean="0">
                <a:latin typeface="Times New Roman" panose="02020603050405020304" pitchFamily="18" charset="0"/>
                <a:cs typeface="Times New Roman" panose="02020603050405020304" pitchFamily="18" charset="0"/>
              </a:rPr>
              <a:t>Wounds                        </a:t>
            </a:r>
          </a:p>
          <a:p>
            <a:pPr marL="0" indent="0" algn="ctr">
              <a:buNone/>
            </a:pPr>
            <a:r>
              <a:rPr lang="en-US" sz="2400" dirty="0" smtClean="0">
                <a:latin typeface="Times New Roman" panose="02020603050405020304" pitchFamily="18" charset="0"/>
                <a:cs typeface="Times New Roman" panose="02020603050405020304" pitchFamily="18" charset="0"/>
              </a:rPr>
              <a:t> </a:t>
            </a:r>
            <a:r>
              <a:rPr lang="en-US" sz="2400" b="1" dirty="0" smtClean="0">
                <a:solidFill>
                  <a:srgbClr val="FF0000"/>
                </a:solidFill>
                <a:latin typeface="Times New Roman" panose="02020603050405020304" pitchFamily="18" charset="0"/>
                <a:cs typeface="Times New Roman" panose="02020603050405020304" pitchFamily="18" charset="0"/>
              </a:rPr>
              <a:t>Bruises </a:t>
            </a:r>
            <a:r>
              <a:rPr lang="en-US" sz="2400" b="1" dirty="0">
                <a:solidFill>
                  <a:srgbClr val="FF0000"/>
                </a:solidFill>
                <a:latin typeface="Times New Roman" panose="02020603050405020304" pitchFamily="18" charset="0"/>
                <a:cs typeface="Times New Roman" panose="02020603050405020304" pitchFamily="18" charset="0"/>
              </a:rPr>
              <a:t>or Contusions</a:t>
            </a:r>
          </a:p>
          <a:p>
            <a:pPr algn="just"/>
            <a:r>
              <a:rPr lang="en-US" sz="2200" dirty="0">
                <a:latin typeface="Times New Roman" panose="02020603050405020304" pitchFamily="18" charset="0"/>
                <a:cs typeface="Times New Roman" panose="02020603050405020304" pitchFamily="18" charset="0"/>
              </a:rPr>
              <a:t>Bruises or contusions are injuries which are </a:t>
            </a:r>
            <a:r>
              <a:rPr lang="en-US" sz="2200" b="1" i="1" dirty="0">
                <a:solidFill>
                  <a:srgbClr val="0070C0"/>
                </a:solidFill>
                <a:latin typeface="Times New Roman" panose="02020603050405020304" pitchFamily="18" charset="0"/>
                <a:cs typeface="Times New Roman" panose="02020603050405020304" pitchFamily="18" charset="0"/>
              </a:rPr>
              <a:t>caused by a blow from </a:t>
            </a:r>
            <a:r>
              <a:rPr lang="en-US" sz="2200" b="1" i="1" dirty="0" smtClean="0">
                <a:solidFill>
                  <a:srgbClr val="0070C0"/>
                </a:solidFill>
                <a:latin typeface="Times New Roman" panose="02020603050405020304" pitchFamily="18" charset="0"/>
                <a:cs typeface="Times New Roman" panose="02020603050405020304" pitchFamily="18" charset="0"/>
              </a:rPr>
              <a:t>a blunt weapon</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such as club (</a:t>
            </a:r>
            <a:r>
              <a:rPr lang="en-US" sz="2200" dirty="0" err="1">
                <a:latin typeface="Times New Roman" panose="02020603050405020304" pitchFamily="18" charset="0"/>
                <a:cs typeface="Times New Roman" panose="02020603050405020304" pitchFamily="18" charset="0"/>
              </a:rPr>
              <a:t>lathi</a:t>
            </a:r>
            <a:r>
              <a:rPr lang="en-US" sz="2200" dirty="0">
                <a:latin typeface="Times New Roman" panose="02020603050405020304" pitchFamily="18" charset="0"/>
                <a:cs typeface="Times New Roman" panose="02020603050405020304" pitchFamily="18" charset="0"/>
              </a:rPr>
              <a:t>), whip, iron bar, stone, ball, fist, </a:t>
            </a:r>
            <a:r>
              <a:rPr lang="en-US" sz="2200" dirty="0" smtClean="0">
                <a:latin typeface="Times New Roman" panose="02020603050405020304" pitchFamily="18" charset="0"/>
                <a:cs typeface="Times New Roman" panose="02020603050405020304" pitchFamily="18" charset="0"/>
              </a:rPr>
              <a:t>boots, etc</a:t>
            </a:r>
            <a:r>
              <a:rPr lang="en-US" sz="2200" dirty="0">
                <a:latin typeface="Times New Roman" panose="02020603050405020304" pitchFamily="18" charset="0"/>
                <a:cs typeface="Times New Roman" panose="02020603050405020304" pitchFamily="18" charset="0"/>
              </a:rPr>
              <a:t>. or by a fall, or by crushing or compression</a:t>
            </a:r>
            <a:r>
              <a:rPr lang="en-US" sz="2200" dirty="0" smtClean="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These are </a:t>
            </a:r>
            <a:r>
              <a:rPr lang="en-US" sz="2200" dirty="0" smtClean="0">
                <a:latin typeface="Times New Roman" panose="02020603050405020304" pitchFamily="18" charset="0"/>
                <a:cs typeface="Times New Roman" panose="02020603050405020304" pitchFamily="18" charset="0"/>
              </a:rPr>
              <a:t>accompanied by:</a:t>
            </a: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 A </a:t>
            </a:r>
            <a:r>
              <a:rPr lang="en-US" sz="2200" dirty="0">
                <a:latin typeface="Times New Roman" panose="02020603050405020304" pitchFamily="18" charset="0"/>
                <a:cs typeface="Times New Roman" panose="02020603050405020304" pitchFamily="18" charset="0"/>
              </a:rPr>
              <a:t>painful swelling and crushing or tearing of the subcutaneous </a:t>
            </a:r>
            <a:r>
              <a:rPr lang="en-US" sz="2200" dirty="0" smtClean="0">
                <a:latin typeface="Times New Roman" panose="02020603050405020304" pitchFamily="18" charset="0"/>
                <a:cs typeface="Times New Roman" panose="02020603050405020304" pitchFamily="18" charset="0"/>
              </a:rPr>
              <a:t>tissues without </a:t>
            </a:r>
            <a:r>
              <a:rPr lang="en-US" sz="2200" dirty="0">
                <a:latin typeface="Times New Roman" panose="02020603050405020304" pitchFamily="18" charset="0"/>
                <a:cs typeface="Times New Roman" panose="02020603050405020304" pitchFamily="18" charset="0"/>
              </a:rPr>
              <a:t>dissolution of continuity of the skin. </a:t>
            </a: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Swelling </a:t>
            </a:r>
            <a:r>
              <a:rPr lang="en-US" sz="2200" dirty="0">
                <a:latin typeface="Times New Roman" panose="02020603050405020304" pitchFamily="18" charset="0"/>
                <a:cs typeface="Times New Roman" panose="02020603050405020304" pitchFamily="18" charset="0"/>
              </a:rPr>
              <a:t>is due to rupture </a:t>
            </a:r>
            <a:r>
              <a:rPr lang="en-US" sz="2200" dirty="0" smtClean="0">
                <a:latin typeface="Times New Roman" panose="02020603050405020304" pitchFamily="18" charset="0"/>
                <a:cs typeface="Times New Roman" panose="02020603050405020304" pitchFamily="18" charset="0"/>
              </a:rPr>
              <a:t>of the </a:t>
            </a:r>
            <a:r>
              <a:rPr lang="en-US" sz="2200" dirty="0">
                <a:latin typeface="Times New Roman" panose="02020603050405020304" pitchFamily="18" charset="0"/>
                <a:cs typeface="Times New Roman" panose="02020603050405020304" pitchFamily="18" charset="0"/>
              </a:rPr>
              <a:t>small subcutaneous blood vessels producing in the cellular </a:t>
            </a:r>
            <a:r>
              <a:rPr lang="en-US" sz="2200" dirty="0" smtClean="0">
                <a:latin typeface="Times New Roman" panose="02020603050405020304" pitchFamily="18" charset="0"/>
                <a:cs typeface="Times New Roman" panose="02020603050405020304" pitchFamily="18" charset="0"/>
              </a:rPr>
              <a:t>tissues extravasation of blood</a:t>
            </a:r>
            <a:r>
              <a:rPr lang="en-US" sz="2200" dirty="0">
                <a:latin typeface="Times New Roman" panose="02020603050405020304" pitchFamily="18" charset="0"/>
                <a:cs typeface="Times New Roman" panose="02020603050405020304" pitchFamily="18" charset="0"/>
              </a:rPr>
              <a:t>, which is known as ecchymosis or effusion </a:t>
            </a:r>
            <a:r>
              <a:rPr lang="en-US" sz="2200" dirty="0" smtClean="0">
                <a:latin typeface="Times New Roman" panose="02020603050405020304" pitchFamily="18" charset="0"/>
                <a:cs typeface="Times New Roman" panose="02020603050405020304" pitchFamily="18" charset="0"/>
              </a:rPr>
              <a:t>of blood.</a:t>
            </a:r>
          </a:p>
          <a:p>
            <a:pPr algn="just">
              <a:buFont typeface="Wingdings" panose="05000000000000000000" pitchFamily="2" charset="2"/>
              <a:buChar char="ü"/>
            </a:pPr>
            <a:r>
              <a:rPr lang="en-US" sz="2200" dirty="0" err="1" smtClean="0">
                <a:latin typeface="Times New Roman" panose="02020603050405020304" pitchFamily="18" charset="0"/>
                <a:cs typeface="Times New Roman" panose="02020603050405020304" pitchFamily="18" charset="0"/>
              </a:rPr>
              <a:t>Haematomas</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are formed when large blood vessels are injured.</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1191518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6477000"/>
          </a:xfrm>
        </p:spPr>
        <p:txBody>
          <a:bodyPr>
            <a:noAutofit/>
          </a:bodyPr>
          <a:lstStyle/>
          <a:p>
            <a:pPr marL="0" indent="0">
              <a:buNone/>
            </a:pPr>
            <a:r>
              <a:rPr lang="en-US" sz="2200" b="1" dirty="0">
                <a:solidFill>
                  <a:srgbClr val="FF0000"/>
                </a:solidFill>
                <a:latin typeface="Times New Roman" panose="02020603050405020304" pitchFamily="18" charset="0"/>
                <a:cs typeface="Times New Roman" panose="02020603050405020304" pitchFamily="18" charset="0"/>
              </a:rPr>
              <a:t>Asphyxia</a:t>
            </a:r>
          </a:p>
          <a:p>
            <a:r>
              <a:rPr lang="en-US" sz="2200" dirty="0">
                <a:latin typeface="Times New Roman" panose="02020603050405020304" pitchFamily="18" charset="0"/>
                <a:cs typeface="Times New Roman" panose="02020603050405020304" pitchFamily="18" charset="0"/>
              </a:rPr>
              <a:t>Death from asphyxia is said to take place when the respiratory </a:t>
            </a:r>
            <a:r>
              <a:rPr lang="en-US" sz="2200" dirty="0" smtClean="0">
                <a:latin typeface="Times New Roman" panose="02020603050405020304" pitchFamily="18" charset="0"/>
                <a:cs typeface="Times New Roman" panose="02020603050405020304" pitchFamily="18" charset="0"/>
              </a:rPr>
              <a:t>function stops </a:t>
            </a:r>
            <a:r>
              <a:rPr lang="en-US" sz="2200" dirty="0">
                <a:latin typeface="Times New Roman" panose="02020603050405020304" pitchFamily="18" charset="0"/>
                <a:cs typeface="Times New Roman" panose="02020603050405020304" pitchFamily="18" charset="0"/>
              </a:rPr>
              <a:t>due to lack of oxygen, before the heart ceases to act.</a:t>
            </a:r>
          </a:p>
          <a:p>
            <a:pPr marL="0" indent="0">
              <a:buNone/>
            </a:pPr>
            <a:r>
              <a:rPr lang="en-US" sz="2200" b="1" dirty="0">
                <a:latin typeface="Times New Roman" panose="02020603050405020304" pitchFamily="18" charset="0"/>
                <a:cs typeface="Times New Roman" panose="02020603050405020304" pitchFamily="18" charset="0"/>
              </a:rPr>
              <a:t>Causes</a:t>
            </a:r>
          </a:p>
          <a:p>
            <a:pPr marL="0" indent="0" algn="just">
              <a:buNone/>
            </a:pPr>
            <a:r>
              <a:rPr lang="en-US" sz="2200" dirty="0">
                <a:latin typeface="Times New Roman" panose="02020603050405020304" pitchFamily="18" charset="0"/>
                <a:cs typeface="Times New Roman" panose="02020603050405020304" pitchFamily="18" charset="0"/>
              </a:rPr>
              <a:t>1. </a:t>
            </a:r>
            <a:r>
              <a:rPr lang="en-US" sz="2200" b="1" dirty="0">
                <a:solidFill>
                  <a:srgbClr val="00B0F0"/>
                </a:solidFill>
                <a:latin typeface="Times New Roman" panose="02020603050405020304" pitchFamily="18" charset="0"/>
                <a:cs typeface="Times New Roman" panose="02020603050405020304" pitchFamily="18" charset="0"/>
              </a:rPr>
              <a:t>Mechanical obstruction of the air passages </a:t>
            </a:r>
            <a:r>
              <a:rPr lang="en-US" sz="2200" dirty="0">
                <a:latin typeface="Times New Roman" panose="02020603050405020304" pitchFamily="18" charset="0"/>
                <a:cs typeface="Times New Roman" panose="02020603050405020304" pitchFamily="18" charset="0"/>
              </a:rPr>
              <a:t>by foreign </a:t>
            </a:r>
            <a:r>
              <a:rPr lang="en-US" sz="2200" dirty="0" smtClean="0">
                <a:latin typeface="Times New Roman" panose="02020603050405020304" pitchFamily="18" charset="0"/>
                <a:cs typeface="Times New Roman" panose="02020603050405020304" pitchFamily="18" charset="0"/>
              </a:rPr>
              <a:t>bodies, exudations</a:t>
            </a:r>
            <a:r>
              <a:rPr lang="en-US" sz="2200" dirty="0">
                <a:latin typeface="Times New Roman" panose="02020603050405020304" pitchFamily="18" charset="0"/>
                <a:cs typeface="Times New Roman" panose="02020603050405020304" pitchFamily="18" charset="0"/>
              </a:rPr>
              <a:t>, </a:t>
            </a:r>
            <a:r>
              <a:rPr lang="en-US" sz="2200" dirty="0" err="1">
                <a:latin typeface="Times New Roman" panose="02020603050405020304" pitchFamily="18" charset="0"/>
                <a:cs typeface="Times New Roman" panose="02020603050405020304" pitchFamily="18" charset="0"/>
              </a:rPr>
              <a:t>tumours</a:t>
            </a:r>
            <a:r>
              <a:rPr lang="en-US" sz="2200" dirty="0">
                <a:latin typeface="Times New Roman" panose="02020603050405020304" pitchFamily="18" charset="0"/>
                <a:cs typeface="Times New Roman" panose="02020603050405020304" pitchFamily="18" charset="0"/>
              </a:rPr>
              <a:t>, anaphylactic bronchospasm, suffocation </a:t>
            </a:r>
            <a:r>
              <a:rPr lang="en-US" sz="2200" dirty="0" smtClean="0">
                <a:latin typeface="Times New Roman" panose="02020603050405020304" pitchFamily="18" charset="0"/>
                <a:cs typeface="Times New Roman" panose="02020603050405020304" pitchFamily="18" charset="0"/>
              </a:rPr>
              <a:t>or drowning </a:t>
            </a:r>
            <a:r>
              <a:rPr lang="en-US" sz="2200" dirty="0">
                <a:latin typeface="Times New Roman" panose="02020603050405020304" pitchFamily="18" charset="0"/>
                <a:cs typeface="Times New Roman" panose="02020603050405020304" pitchFamily="18" charset="0"/>
              </a:rPr>
              <a:t>by blocking of their lumen from within; and spasm of </a:t>
            </a:r>
            <a:r>
              <a:rPr lang="en-US" sz="2200" dirty="0" smtClean="0">
                <a:latin typeface="Times New Roman" panose="02020603050405020304" pitchFamily="18" charset="0"/>
                <a:cs typeface="Times New Roman" panose="02020603050405020304" pitchFamily="18" charset="0"/>
              </a:rPr>
              <a:t>the glottis </a:t>
            </a:r>
            <a:r>
              <a:rPr lang="en-US" sz="2200" dirty="0">
                <a:latin typeface="Times New Roman" panose="02020603050405020304" pitchFamily="18" charset="0"/>
                <a:cs typeface="Times New Roman" panose="02020603050405020304" pitchFamily="18" charset="0"/>
              </a:rPr>
              <a:t>because of mechanical irritation and irritant gases, </a:t>
            </a:r>
            <a:r>
              <a:rPr lang="en-US" sz="2200" dirty="0" smtClean="0">
                <a:latin typeface="Times New Roman" panose="02020603050405020304" pitchFamily="18" charset="0"/>
                <a:cs typeface="Times New Roman" panose="02020603050405020304" pitchFamily="18" charset="0"/>
              </a:rPr>
              <a:t>forcible closure </a:t>
            </a:r>
            <a:r>
              <a:rPr lang="en-US" sz="2200" dirty="0">
                <a:latin typeface="Times New Roman" panose="02020603050405020304" pitchFamily="18" charset="0"/>
                <a:cs typeface="Times New Roman" panose="02020603050405020304" pitchFamily="18" charset="0"/>
              </a:rPr>
              <a:t>of mouth and nose by any means.</a:t>
            </a:r>
          </a:p>
          <a:p>
            <a:pPr marL="0" indent="0" algn="just">
              <a:buNone/>
            </a:pPr>
            <a:r>
              <a:rPr lang="en-US" sz="2200" dirty="0">
                <a:latin typeface="Times New Roman" panose="02020603050405020304" pitchFamily="18" charset="0"/>
                <a:cs typeface="Times New Roman" panose="02020603050405020304" pitchFamily="18" charset="0"/>
              </a:rPr>
              <a:t>2. </a:t>
            </a:r>
            <a:r>
              <a:rPr lang="en-US" sz="2200" b="1" dirty="0">
                <a:solidFill>
                  <a:srgbClr val="00B0F0"/>
                </a:solidFill>
                <a:latin typeface="Times New Roman" panose="02020603050405020304" pitchFamily="18" charset="0"/>
                <a:cs typeface="Times New Roman" panose="02020603050405020304" pitchFamily="18" charset="0"/>
              </a:rPr>
              <a:t>Absence of sufficient oxygen </a:t>
            </a:r>
            <a:r>
              <a:rPr lang="en-US" sz="2200" dirty="0">
                <a:latin typeface="Times New Roman" panose="02020603050405020304" pitchFamily="18" charset="0"/>
                <a:cs typeface="Times New Roman" panose="02020603050405020304" pitchFamily="18" charset="0"/>
              </a:rPr>
              <a:t>as at high altitudes or presence of </a:t>
            </a:r>
            <a:r>
              <a:rPr lang="en-US" sz="2200" dirty="0" smtClean="0">
                <a:latin typeface="Times New Roman" panose="02020603050405020304" pitchFamily="18" charset="0"/>
                <a:cs typeface="Times New Roman" panose="02020603050405020304" pitchFamily="18" charset="0"/>
              </a:rPr>
              <a:t>inert gases</a:t>
            </a:r>
            <a:r>
              <a:rPr lang="en-US" sz="2200" dirty="0">
                <a:latin typeface="Times New Roman" panose="02020603050405020304" pitchFamily="18" charset="0"/>
                <a:cs typeface="Times New Roman" panose="02020603050405020304" pitchFamily="18" charset="0"/>
              </a:rPr>
              <a:t>, such as carbon monoxide, in the atmosphere.</a:t>
            </a:r>
          </a:p>
          <a:p>
            <a:pPr marL="0" indent="0" algn="just">
              <a:buNone/>
            </a:pPr>
            <a:r>
              <a:rPr lang="en-US" sz="2200" dirty="0">
                <a:latin typeface="Times New Roman" panose="02020603050405020304" pitchFamily="18" charset="0"/>
                <a:cs typeface="Times New Roman" panose="02020603050405020304" pitchFamily="18" charset="0"/>
              </a:rPr>
              <a:t>3</a:t>
            </a:r>
            <a:r>
              <a:rPr lang="en-US" sz="2200" b="1" dirty="0">
                <a:solidFill>
                  <a:srgbClr val="00B0F0"/>
                </a:solidFill>
                <a:latin typeface="Times New Roman" panose="02020603050405020304" pitchFamily="18" charset="0"/>
                <a:cs typeface="Times New Roman" panose="02020603050405020304" pitchFamily="18" charset="0"/>
              </a:rPr>
              <a:t>. Stoppage of movements of the chest </a:t>
            </a:r>
            <a:r>
              <a:rPr lang="en-US" sz="2200" dirty="0">
                <a:latin typeface="Times New Roman" panose="02020603050405020304" pitchFamily="18" charset="0"/>
                <a:cs typeface="Times New Roman" panose="02020603050405020304" pitchFamily="18" charset="0"/>
              </a:rPr>
              <a:t>resulting from exhaustion of </a:t>
            </a:r>
            <a:r>
              <a:rPr lang="en-US" sz="2200" dirty="0" smtClean="0">
                <a:latin typeface="Times New Roman" panose="02020603050405020304" pitchFamily="18" charset="0"/>
                <a:cs typeface="Times New Roman" panose="02020603050405020304" pitchFamily="18" charset="0"/>
              </a:rPr>
              <a:t>the respiratory muscles. (paralysis </a:t>
            </a:r>
            <a:r>
              <a:rPr lang="en-US" sz="2200" dirty="0">
                <a:latin typeface="Times New Roman" panose="02020603050405020304" pitchFamily="18" charset="0"/>
                <a:cs typeface="Times New Roman" panose="02020603050405020304" pitchFamily="18" charset="0"/>
              </a:rPr>
              <a:t>of the </a:t>
            </a:r>
            <a:r>
              <a:rPr lang="en-US" sz="2200" dirty="0" smtClean="0">
                <a:latin typeface="Times New Roman" panose="02020603050405020304" pitchFamily="18" charset="0"/>
                <a:cs typeface="Times New Roman" panose="02020603050405020304" pitchFamily="18" charset="0"/>
              </a:rPr>
              <a:t>respiratory muscles </a:t>
            </a:r>
            <a:r>
              <a:rPr lang="en-US" sz="2200" dirty="0">
                <a:latin typeface="Times New Roman" panose="02020603050405020304" pitchFamily="18" charset="0"/>
                <a:cs typeface="Times New Roman" panose="02020603050405020304" pitchFamily="18" charset="0"/>
              </a:rPr>
              <a:t>due to disease or injury of the </a:t>
            </a:r>
            <a:r>
              <a:rPr lang="en-US" sz="2200" dirty="0" smtClean="0">
                <a:latin typeface="Times New Roman" panose="02020603050405020304" pitchFamily="18" charset="0"/>
                <a:cs typeface="Times New Roman" panose="02020603050405020304" pitchFamily="18" charset="0"/>
              </a:rPr>
              <a:t>medulla </a:t>
            </a:r>
            <a:r>
              <a:rPr lang="en-US" sz="2200" dirty="0">
                <a:latin typeface="Times New Roman" panose="02020603050405020304" pitchFamily="18" charset="0"/>
                <a:cs typeface="Times New Roman" panose="02020603050405020304" pitchFamily="18" charset="0"/>
              </a:rPr>
              <a:t>or phrenic </a:t>
            </a:r>
            <a:r>
              <a:rPr lang="en-US" sz="2200" dirty="0" smtClean="0">
                <a:latin typeface="Times New Roman" panose="02020603050405020304" pitchFamily="18" charset="0"/>
                <a:cs typeface="Times New Roman" panose="02020603050405020304" pitchFamily="18" charset="0"/>
              </a:rPr>
              <a:t>or </a:t>
            </a:r>
            <a:r>
              <a:rPr lang="en-US" sz="2200" dirty="0" err="1" smtClean="0">
                <a:latin typeface="Times New Roman" panose="02020603050405020304" pitchFamily="18" charset="0"/>
                <a:cs typeface="Times New Roman" panose="02020603050405020304" pitchFamily="18" charset="0"/>
              </a:rPr>
              <a:t>Pneumo</a:t>
            </a:r>
            <a:r>
              <a:rPr lang="en-US" sz="2200" dirty="0" smtClean="0">
                <a:latin typeface="Times New Roman" panose="02020603050405020304" pitchFamily="18" charset="0"/>
                <a:cs typeface="Times New Roman" panose="02020603050405020304" pitchFamily="18" charset="0"/>
              </a:rPr>
              <a:t>-gastric </a:t>
            </a:r>
            <a:r>
              <a:rPr lang="en-US" sz="2200" dirty="0">
                <a:latin typeface="Times New Roman" panose="02020603050405020304" pitchFamily="18" charset="0"/>
                <a:cs typeface="Times New Roman" panose="02020603050405020304" pitchFamily="18" charset="0"/>
              </a:rPr>
              <a:t>nerves, mechanical pressure </a:t>
            </a:r>
            <a:r>
              <a:rPr lang="en-US" sz="2200" dirty="0" smtClean="0">
                <a:latin typeface="Times New Roman" panose="02020603050405020304" pitchFamily="18" charset="0"/>
                <a:cs typeface="Times New Roman" panose="02020603050405020304" pitchFamily="18" charset="0"/>
              </a:rPr>
              <a:t>in </a:t>
            </a:r>
            <a:r>
              <a:rPr lang="en-US" sz="2200" dirty="0">
                <a:latin typeface="Times New Roman" panose="02020603050405020304" pitchFamily="18" charset="0"/>
                <a:cs typeface="Times New Roman" panose="02020603050405020304" pitchFamily="18" charset="0"/>
              </a:rPr>
              <a:t>the chest or </a:t>
            </a:r>
            <a:r>
              <a:rPr lang="en-US" sz="2200" dirty="0" smtClean="0">
                <a:latin typeface="Times New Roman" panose="02020603050405020304" pitchFamily="18" charset="0"/>
                <a:cs typeface="Times New Roman" panose="02020603050405020304" pitchFamily="18" charset="0"/>
              </a:rPr>
              <a:t>abdomen, and </a:t>
            </a:r>
            <a:r>
              <a:rPr lang="en-US" sz="2200" dirty="0">
                <a:latin typeface="Times New Roman" panose="02020603050405020304" pitchFamily="18" charset="0"/>
                <a:cs typeface="Times New Roman" panose="02020603050405020304" pitchFamily="18" charset="0"/>
              </a:rPr>
              <a:t>tonic spasm due to tetanus or poisoning by </a:t>
            </a:r>
            <a:r>
              <a:rPr lang="en-US" sz="2200" dirty="0" err="1" smtClean="0">
                <a:latin typeface="Times New Roman" panose="02020603050405020304" pitchFamily="18" charset="0"/>
                <a:cs typeface="Times New Roman" panose="02020603050405020304" pitchFamily="18" charset="0"/>
              </a:rPr>
              <a:t>strychnin</a:t>
            </a:r>
            <a:r>
              <a:rPr lang="en-US" sz="2200" dirty="0" smtClean="0">
                <a:latin typeface="Times New Roman" panose="02020603050405020304" pitchFamily="18" charset="0"/>
                <a:cs typeface="Times New Roman" panose="02020603050405020304" pitchFamily="18" charset="0"/>
              </a:rPr>
              <a:t>.</a:t>
            </a:r>
            <a:endParaRPr lang="en-US" sz="2200" dirty="0">
              <a:latin typeface="Times New Roman" panose="02020603050405020304" pitchFamily="18" charset="0"/>
              <a:cs typeface="Times New Roman" panose="02020603050405020304" pitchFamily="18" charset="0"/>
            </a:endParaRPr>
          </a:p>
          <a:p>
            <a:pPr marL="0" indent="0">
              <a:buNone/>
            </a:pPr>
            <a:r>
              <a:rPr lang="en-US" sz="2200" dirty="0">
                <a:latin typeface="Times New Roman" panose="02020603050405020304" pitchFamily="18" charset="0"/>
                <a:cs typeface="Times New Roman" panose="02020603050405020304" pitchFamily="18" charset="0"/>
              </a:rPr>
              <a:t>4. </a:t>
            </a:r>
            <a:r>
              <a:rPr lang="en-US" sz="2200" b="1" dirty="0">
                <a:solidFill>
                  <a:srgbClr val="00B0F0"/>
                </a:solidFill>
                <a:latin typeface="Times New Roman" panose="02020603050405020304" pitchFamily="18" charset="0"/>
                <a:cs typeface="Times New Roman" panose="02020603050405020304" pitchFamily="18" charset="0"/>
              </a:rPr>
              <a:t>Collapse </a:t>
            </a:r>
            <a:r>
              <a:rPr lang="en-US" sz="2200" b="1" dirty="0" smtClean="0">
                <a:solidFill>
                  <a:srgbClr val="00B0F0"/>
                </a:solidFill>
                <a:latin typeface="Times New Roman" panose="02020603050405020304" pitchFamily="18" charset="0"/>
                <a:cs typeface="Times New Roman" panose="02020603050405020304" pitchFamily="18" charset="0"/>
              </a:rPr>
              <a:t>of the </a:t>
            </a:r>
            <a:r>
              <a:rPr lang="en-US" sz="2200" b="1" dirty="0">
                <a:solidFill>
                  <a:srgbClr val="00B0F0"/>
                </a:solidFill>
                <a:latin typeface="Times New Roman" panose="02020603050405020304" pitchFamily="18" charset="0"/>
                <a:cs typeface="Times New Roman" panose="02020603050405020304" pitchFamily="18" charset="0"/>
              </a:rPr>
              <a:t>lungs </a:t>
            </a:r>
            <a:r>
              <a:rPr lang="en-US" sz="2200" dirty="0">
                <a:latin typeface="Times New Roman" panose="02020603050405020304" pitchFamily="18" charset="0"/>
                <a:cs typeface="Times New Roman" panose="02020603050405020304" pitchFamily="18" charset="0"/>
              </a:rPr>
              <a:t>from penetrating wounds </a:t>
            </a:r>
            <a:r>
              <a:rPr lang="en-US" sz="2200" dirty="0" err="1">
                <a:latin typeface="Times New Roman" panose="02020603050405020304" pitchFamily="18" charset="0"/>
                <a:cs typeface="Times New Roman" panose="02020603050405020304" pitchFamily="18" charset="0"/>
              </a:rPr>
              <a:t>ofthe</a:t>
            </a:r>
            <a:r>
              <a:rPr lang="en-US" sz="2200" dirty="0">
                <a:latin typeface="Times New Roman" panose="02020603050405020304" pitchFamily="18" charset="0"/>
                <a:cs typeface="Times New Roman" panose="02020603050405020304" pitchFamily="18" charset="0"/>
              </a:rPr>
              <a:t> thorax or</a:t>
            </a:r>
          </a:p>
          <a:p>
            <a:pPr marL="0" indent="0">
              <a:buNone/>
            </a:pPr>
            <a:r>
              <a:rPr lang="en-US" sz="2200" dirty="0">
                <a:latin typeface="Times New Roman" panose="02020603050405020304" pitchFamily="18" charset="0"/>
                <a:cs typeface="Times New Roman" panose="02020603050405020304" pitchFamily="18" charset="0"/>
              </a:rPr>
              <a:t>diseases such as pleurisy with effusion, empyema, or pneumothorax.</a:t>
            </a:r>
          </a:p>
          <a:p>
            <a:pPr marL="0" indent="0">
              <a:buNone/>
            </a:pP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25991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9655" y="76200"/>
            <a:ext cx="8229600" cy="533400"/>
          </a:xfrm>
        </p:spPr>
        <p:txBody>
          <a:bodyPr>
            <a:normAutofit fontScale="90000"/>
          </a:bodyPr>
          <a:lstStyle/>
          <a:p>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b="1" dirty="0" smtClean="0">
                <a:solidFill>
                  <a:srgbClr val="FF0000"/>
                </a:solidFill>
                <a:latin typeface="Times New Roman" panose="02020603050405020304" pitchFamily="18" charset="0"/>
                <a:cs typeface="Times New Roman" panose="02020603050405020304" pitchFamily="18" charset="0"/>
              </a:rPr>
              <a:t>CLASSIFICATION </a:t>
            </a:r>
            <a:r>
              <a:rPr lang="en-US" sz="2400" b="1" dirty="0">
                <a:solidFill>
                  <a:srgbClr val="FF0000"/>
                </a:solidFill>
                <a:latin typeface="Times New Roman" panose="02020603050405020304" pitchFamily="18" charset="0"/>
                <a:cs typeface="Times New Roman" panose="02020603050405020304" pitchFamily="18" charset="0"/>
              </a:rPr>
              <a:t>OF DEATH</a:t>
            </a:r>
            <a:br>
              <a:rPr lang="en-US" sz="2400" b="1" dirty="0">
                <a:solidFill>
                  <a:srgbClr val="FF0000"/>
                </a:solidFill>
                <a:latin typeface="Times New Roman" panose="02020603050405020304" pitchFamily="18" charset="0"/>
                <a:cs typeface="Times New Roman" panose="02020603050405020304" pitchFamily="18" charset="0"/>
              </a:rPr>
            </a:br>
            <a:endParaRPr lang="en-IN" sz="2400" b="1" dirty="0">
              <a:solidFill>
                <a:srgbClr val="FF0000"/>
              </a:solidFill>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228600" y="609600"/>
            <a:ext cx="8686800" cy="5516563"/>
          </a:xfrm>
        </p:spPr>
        <p:txBody>
          <a:bodyPr>
            <a:normAutofit/>
          </a:bodyPr>
          <a:lstStyle/>
          <a:p>
            <a:pPr marL="0" indent="0" algn="just">
              <a:buNone/>
            </a:pPr>
            <a:r>
              <a:rPr lang="en-US" sz="2200" dirty="0" smtClean="0">
                <a:latin typeface="Times New Roman" panose="02020603050405020304" pitchFamily="18" charset="0"/>
                <a:cs typeface="Times New Roman" panose="02020603050405020304" pitchFamily="18" charset="0"/>
              </a:rPr>
              <a:t>A </a:t>
            </a:r>
            <a:r>
              <a:rPr lang="en-US" sz="2200" dirty="0">
                <a:latin typeface="Times New Roman" panose="02020603050405020304" pitchFamily="18" charset="0"/>
                <a:cs typeface="Times New Roman" panose="02020603050405020304" pitchFamily="18" charset="0"/>
              </a:rPr>
              <a:t>classification of </a:t>
            </a:r>
            <a:r>
              <a:rPr lang="en-US" sz="2200" dirty="0" err="1" smtClean="0">
                <a:latin typeface="Times New Roman" panose="02020603050405020304" pitchFamily="18" charset="0"/>
                <a:cs typeface="Times New Roman" panose="02020603050405020304" pitchFamily="18" charset="0"/>
              </a:rPr>
              <a:t>vetero</a:t>
            </a:r>
            <a:r>
              <a:rPr lang="en-US" sz="2200" dirty="0" smtClean="0">
                <a:latin typeface="Times New Roman" panose="02020603050405020304" pitchFamily="18" charset="0"/>
                <a:cs typeface="Times New Roman" panose="02020603050405020304" pitchFamily="18" charset="0"/>
              </a:rPr>
              <a:t>-legal </a:t>
            </a:r>
            <a:r>
              <a:rPr lang="en-US" sz="2200" dirty="0">
                <a:latin typeface="Times New Roman" panose="02020603050405020304" pitchFamily="18" charset="0"/>
                <a:cs typeface="Times New Roman" panose="02020603050405020304" pitchFamily="18" charset="0"/>
              </a:rPr>
              <a:t>deaths is based upon the concept that </a:t>
            </a:r>
            <a:r>
              <a:rPr lang="en-US" sz="2200" dirty="0" smtClean="0">
                <a:latin typeface="Times New Roman" panose="02020603050405020304" pitchFamily="18" charset="0"/>
                <a:cs typeface="Times New Roman" panose="02020603050405020304" pitchFamily="18" charset="0"/>
              </a:rPr>
              <a:t>the cessation of the </a:t>
            </a:r>
            <a:r>
              <a:rPr lang="en-US" sz="2200" dirty="0">
                <a:latin typeface="Times New Roman" panose="02020603050405020304" pitchFamily="18" charset="0"/>
                <a:cs typeface="Times New Roman" panose="02020603050405020304" pitchFamily="18" charset="0"/>
              </a:rPr>
              <a:t>vital functions depends upon tissue anoxia, which </a:t>
            </a:r>
            <a:r>
              <a:rPr lang="en-US" sz="2200" dirty="0" smtClean="0">
                <a:latin typeface="Times New Roman" panose="02020603050405020304" pitchFamily="18" charset="0"/>
                <a:cs typeface="Times New Roman" panose="02020603050405020304" pitchFamily="18" charset="0"/>
              </a:rPr>
              <a:t>is brought </a:t>
            </a:r>
            <a:r>
              <a:rPr lang="en-US" sz="2200" dirty="0">
                <a:latin typeface="Times New Roman" panose="02020603050405020304" pitchFamily="18" charset="0"/>
                <a:cs typeface="Times New Roman" panose="02020603050405020304" pitchFamily="18" charset="0"/>
              </a:rPr>
              <a:t>about in the following 4</a:t>
            </a:r>
            <a:r>
              <a:rPr lang="en-US" sz="2200" dirty="0" smtClean="0">
                <a:latin typeface="Times New Roman" panose="02020603050405020304" pitchFamily="18" charset="0"/>
                <a:cs typeface="Times New Roman" panose="02020603050405020304" pitchFamily="18" charset="0"/>
              </a:rPr>
              <a:t> </a:t>
            </a:r>
            <a:r>
              <a:rPr lang="en-US" sz="2200" dirty="0">
                <a:latin typeface="Times New Roman" panose="02020603050405020304" pitchFamily="18" charset="0"/>
                <a:cs typeface="Times New Roman" panose="02020603050405020304" pitchFamily="18" charset="0"/>
              </a:rPr>
              <a:t>ways:</a:t>
            </a:r>
          </a:p>
          <a:p>
            <a:pPr marL="457200" indent="-457200">
              <a:buAutoNum type="arabicPeriod"/>
            </a:pPr>
            <a:r>
              <a:rPr lang="en-US" sz="2200" b="1" dirty="0" smtClean="0">
                <a:solidFill>
                  <a:srgbClr val="00B0F0"/>
                </a:solidFill>
                <a:latin typeface="Times New Roman" panose="02020603050405020304" pitchFamily="18" charset="0"/>
                <a:cs typeface="Times New Roman" panose="02020603050405020304" pitchFamily="18" charset="0"/>
              </a:rPr>
              <a:t>Defective </a:t>
            </a:r>
            <a:r>
              <a:rPr lang="en-US" sz="2200" b="1" dirty="0">
                <a:solidFill>
                  <a:srgbClr val="00B0F0"/>
                </a:solidFill>
                <a:latin typeface="Times New Roman" panose="02020603050405020304" pitchFamily="18" charset="0"/>
                <a:cs typeface="Times New Roman" panose="02020603050405020304" pitchFamily="18" charset="0"/>
              </a:rPr>
              <a:t>oxygenation of the blood in the lungs </a:t>
            </a:r>
            <a:r>
              <a:rPr lang="en-US" sz="2200" dirty="0">
                <a:latin typeface="Times New Roman" panose="02020603050405020304" pitchFamily="18" charset="0"/>
                <a:cs typeface="Times New Roman" panose="02020603050405020304" pitchFamily="18" charset="0"/>
              </a:rPr>
              <a:t>or </a:t>
            </a:r>
            <a:r>
              <a:rPr lang="en-US" sz="2200" b="1" i="1" dirty="0">
                <a:solidFill>
                  <a:srgbClr val="00B0F0"/>
                </a:solidFill>
                <a:latin typeface="Times New Roman" panose="02020603050405020304" pitchFamily="18" charset="0"/>
                <a:cs typeface="Times New Roman" panose="02020603050405020304" pitchFamily="18" charset="0"/>
              </a:rPr>
              <a:t>anoxic anoxia </a:t>
            </a:r>
            <a:endParaRPr lang="en-US" sz="2200" b="1" i="1" dirty="0" smtClean="0">
              <a:solidFill>
                <a:srgbClr val="00B0F0"/>
              </a:solidFill>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en-US" sz="2200" dirty="0">
                <a:latin typeface="Times New Roman" panose="02020603050405020304" pitchFamily="18" charset="0"/>
                <a:cs typeface="Times New Roman" panose="02020603050405020304" pitchFamily="18" charset="0"/>
              </a:rPr>
              <a:t>O</a:t>
            </a:r>
            <a:r>
              <a:rPr lang="en-US" sz="2200" dirty="0" smtClean="0">
                <a:latin typeface="Times New Roman" panose="02020603050405020304" pitchFamily="18" charset="0"/>
                <a:cs typeface="Times New Roman" panose="02020603050405020304" pitchFamily="18" charset="0"/>
              </a:rPr>
              <a:t>bstruction </a:t>
            </a:r>
            <a:r>
              <a:rPr lang="en-US" sz="2200" dirty="0">
                <a:latin typeface="Times New Roman" panose="02020603050405020304" pitchFamily="18" charset="0"/>
                <a:cs typeface="Times New Roman" panose="02020603050405020304" pitchFamily="18" charset="0"/>
              </a:rPr>
              <a:t>to the passage of air into the </a:t>
            </a:r>
            <a:r>
              <a:rPr lang="en-US" sz="2200" dirty="0" smtClean="0">
                <a:latin typeface="Times New Roman" panose="02020603050405020304" pitchFamily="18" charset="0"/>
                <a:cs typeface="Times New Roman" panose="02020603050405020304" pitchFamily="18" charset="0"/>
              </a:rPr>
              <a:t>respiratory tract </a:t>
            </a:r>
            <a:r>
              <a:rPr lang="en-US" sz="2200" dirty="0">
                <a:latin typeface="Times New Roman" panose="02020603050405020304" pitchFamily="18" charset="0"/>
                <a:cs typeface="Times New Roman" panose="02020603050405020304" pitchFamily="18" charset="0"/>
              </a:rPr>
              <a:t>as in suffocation, smothering and </a:t>
            </a:r>
            <a:r>
              <a:rPr lang="en-US" sz="2200" dirty="0" smtClean="0">
                <a:latin typeface="Times New Roman" panose="02020603050405020304" pitchFamily="18" charset="0"/>
                <a:cs typeface="Times New Roman" panose="02020603050405020304" pitchFamily="18" charset="0"/>
              </a:rPr>
              <a:t>overlaying</a:t>
            </a: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 Obstruction in the </a:t>
            </a:r>
            <a:r>
              <a:rPr lang="en-US" sz="2200" dirty="0">
                <a:latin typeface="Times New Roman" panose="02020603050405020304" pitchFamily="18" charset="0"/>
                <a:cs typeface="Times New Roman" panose="02020603050405020304" pitchFamily="18" charset="0"/>
              </a:rPr>
              <a:t>passage of air down the respiratory tract as in drowning, </a:t>
            </a:r>
            <a:r>
              <a:rPr lang="en-US" sz="2200" dirty="0" smtClean="0">
                <a:latin typeface="Times New Roman" panose="02020603050405020304" pitchFamily="18" charset="0"/>
                <a:cs typeface="Times New Roman" panose="02020603050405020304" pitchFamily="18" charset="0"/>
              </a:rPr>
              <a:t>choking from </a:t>
            </a:r>
            <a:r>
              <a:rPr lang="en-US" sz="2200" dirty="0">
                <a:latin typeface="Times New Roman" panose="02020603050405020304" pitchFamily="18" charset="0"/>
                <a:cs typeface="Times New Roman" panose="02020603050405020304" pitchFamily="18" charset="0"/>
              </a:rPr>
              <a:t>impaction of a foreign body, </a:t>
            </a:r>
            <a:r>
              <a:rPr lang="en-US" sz="2200" dirty="0" smtClean="0">
                <a:latin typeface="Times New Roman" panose="02020603050405020304" pitchFamily="18" charset="0"/>
                <a:cs typeface="Times New Roman" panose="02020603050405020304" pitchFamily="18" charset="0"/>
              </a:rPr>
              <a:t>strangulation</a:t>
            </a: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External compression </a:t>
            </a:r>
            <a:r>
              <a:rPr lang="en-US" sz="2200" dirty="0">
                <a:latin typeface="Times New Roman" panose="02020603050405020304" pitchFamily="18" charset="0"/>
                <a:cs typeface="Times New Roman" panose="02020603050405020304" pitchFamily="18" charset="0"/>
              </a:rPr>
              <a:t>of the chest and abdominal walls, e.g. on being </a:t>
            </a:r>
            <a:r>
              <a:rPr lang="en-US" sz="2200" dirty="0" smtClean="0">
                <a:latin typeface="Times New Roman" panose="02020603050405020304" pitchFamily="18" charset="0"/>
                <a:cs typeface="Times New Roman" panose="02020603050405020304" pitchFamily="18" charset="0"/>
              </a:rPr>
              <a:t>buried under </a:t>
            </a:r>
            <a:r>
              <a:rPr lang="en-US" sz="2200" dirty="0">
                <a:latin typeface="Times New Roman" panose="02020603050405020304" pitchFamily="18" charset="0"/>
                <a:cs typeface="Times New Roman" panose="02020603050405020304" pitchFamily="18" charset="0"/>
              </a:rPr>
              <a:t>earth or debris; </a:t>
            </a: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 Primary </a:t>
            </a:r>
            <a:r>
              <a:rPr lang="en-US" sz="2200" dirty="0">
                <a:latin typeface="Times New Roman" panose="02020603050405020304" pitchFamily="18" charset="0"/>
                <a:cs typeface="Times New Roman" panose="02020603050405020304" pitchFamily="18" charset="0"/>
              </a:rPr>
              <a:t>cessation of respiratory </a:t>
            </a:r>
            <a:r>
              <a:rPr lang="en-US" sz="2200" dirty="0" smtClean="0">
                <a:latin typeface="Times New Roman" panose="02020603050405020304" pitchFamily="18" charset="0"/>
                <a:cs typeface="Times New Roman" panose="02020603050405020304" pitchFamily="18" charset="0"/>
              </a:rPr>
              <a:t>movements causing </a:t>
            </a:r>
            <a:r>
              <a:rPr lang="en-US" sz="2200" dirty="0">
                <a:latin typeface="Times New Roman" panose="02020603050405020304" pitchFamily="18" charset="0"/>
                <a:cs typeface="Times New Roman" panose="02020603050405020304" pitchFamily="18" charset="0"/>
              </a:rPr>
              <a:t>respiratory failure, e.g. from narcotic poisoning and </a:t>
            </a:r>
            <a:r>
              <a:rPr lang="en-US" sz="2200" dirty="0" smtClean="0">
                <a:latin typeface="Times New Roman" panose="02020603050405020304" pitchFamily="18" charset="0"/>
                <a:cs typeface="Times New Roman" panose="02020603050405020304" pitchFamily="18" charset="0"/>
              </a:rPr>
              <a:t>electrical shock </a:t>
            </a:r>
          </a:p>
          <a:p>
            <a:pPr algn="just">
              <a:buFont typeface="Wingdings" panose="05000000000000000000" pitchFamily="2" charset="2"/>
              <a:buChar char="ü"/>
            </a:pPr>
            <a:r>
              <a:rPr lang="en-US" sz="2200" dirty="0" smtClean="0">
                <a:latin typeface="Times New Roman" panose="02020603050405020304" pitchFamily="18" charset="0"/>
                <a:cs typeface="Times New Roman" panose="02020603050405020304" pitchFamily="18" charset="0"/>
              </a:rPr>
              <a:t>Breathing </a:t>
            </a:r>
            <a:r>
              <a:rPr lang="en-US" sz="2200" dirty="0">
                <a:latin typeface="Times New Roman" panose="02020603050405020304" pitchFamily="18" charset="0"/>
                <a:cs typeface="Times New Roman" panose="02020603050405020304" pitchFamily="18" charset="0"/>
              </a:rPr>
              <a:t>in a vitiated atmosphere in which there is </a:t>
            </a:r>
            <a:r>
              <a:rPr lang="en-US" sz="2200" dirty="0" smtClean="0">
                <a:latin typeface="Times New Roman" panose="02020603050405020304" pitchFamily="18" charset="0"/>
                <a:cs typeface="Times New Roman" panose="02020603050405020304" pitchFamily="18" charset="0"/>
              </a:rPr>
              <a:t>an excess </a:t>
            </a:r>
            <a:r>
              <a:rPr lang="en-US" sz="2200" dirty="0">
                <a:latin typeface="Times New Roman" panose="02020603050405020304" pitchFamily="18" charset="0"/>
                <a:cs typeface="Times New Roman" panose="02020603050405020304" pitchFamily="18" charset="0"/>
              </a:rPr>
              <a:t>of carbon dioxide or inert gases.</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8905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86800" cy="6248400"/>
          </a:xfrm>
        </p:spPr>
        <p:txBody>
          <a:bodyPr>
            <a:normAutofit/>
          </a:bodyPr>
          <a:lstStyle/>
          <a:p>
            <a:pPr algn="just"/>
            <a:r>
              <a:rPr lang="en-US" sz="2200" dirty="0">
                <a:latin typeface="Times New Roman" panose="02020603050405020304" pitchFamily="18" charset="0"/>
                <a:cs typeface="Times New Roman" panose="02020603050405020304" pitchFamily="18" charset="0"/>
              </a:rPr>
              <a:t>Reduced oxygen-carrying capacity </a:t>
            </a:r>
            <a:r>
              <a:rPr lang="en-US" sz="2200" dirty="0" smtClean="0">
                <a:latin typeface="Times New Roman" panose="02020603050405020304" pitchFamily="18" charset="0"/>
                <a:cs typeface="Times New Roman" panose="02020603050405020304" pitchFamily="18" charset="0"/>
              </a:rPr>
              <a:t>of the </a:t>
            </a:r>
            <a:r>
              <a:rPr lang="en-US" sz="2200" dirty="0">
                <a:latin typeface="Times New Roman" panose="02020603050405020304" pitchFamily="18" charset="0"/>
                <a:cs typeface="Times New Roman" panose="02020603050405020304" pitchFamily="18" charset="0"/>
              </a:rPr>
              <a:t>blood - </a:t>
            </a:r>
            <a:r>
              <a:rPr lang="en-US" sz="2200" b="1" dirty="0" err="1">
                <a:solidFill>
                  <a:srgbClr val="00B0F0"/>
                </a:solidFill>
                <a:latin typeface="Times New Roman" panose="02020603050405020304" pitchFamily="18" charset="0"/>
                <a:cs typeface="Times New Roman" panose="02020603050405020304" pitchFamily="18" charset="0"/>
              </a:rPr>
              <a:t>anaemic</a:t>
            </a:r>
            <a:r>
              <a:rPr lang="en-US" sz="2200" b="1" dirty="0">
                <a:solidFill>
                  <a:srgbClr val="00B0F0"/>
                </a:solidFill>
                <a:latin typeface="Times New Roman" panose="02020603050405020304" pitchFamily="18" charset="0"/>
                <a:cs typeface="Times New Roman" panose="02020603050405020304" pitchFamily="18" charset="0"/>
              </a:rPr>
              <a:t> </a:t>
            </a:r>
            <a:r>
              <a:rPr lang="en-US" sz="2200" b="1" dirty="0" smtClean="0">
                <a:solidFill>
                  <a:srgbClr val="00B0F0"/>
                </a:solidFill>
                <a:latin typeface="Times New Roman" panose="02020603050405020304" pitchFamily="18" charset="0"/>
                <a:cs typeface="Times New Roman" panose="02020603050405020304" pitchFamily="18" charset="0"/>
              </a:rPr>
              <a:t>anoxia </a:t>
            </a:r>
            <a:r>
              <a:rPr lang="en-US" sz="2200" dirty="0" smtClean="0">
                <a:latin typeface="Times New Roman" panose="02020603050405020304" pitchFamily="18" charset="0"/>
                <a:cs typeface="Times New Roman" panose="02020603050405020304" pitchFamily="18" charset="0"/>
              </a:rPr>
              <a:t>occurring </a:t>
            </a:r>
            <a:r>
              <a:rPr lang="en-US" sz="2200" dirty="0">
                <a:latin typeface="Times New Roman" panose="02020603050405020304" pitchFamily="18" charset="0"/>
                <a:cs typeface="Times New Roman" panose="02020603050405020304" pitchFamily="18" charset="0"/>
              </a:rPr>
              <a:t>in acute poisoning by carbon monoxide, chlorates, </a:t>
            </a:r>
            <a:r>
              <a:rPr lang="en-US" sz="2200" dirty="0" smtClean="0">
                <a:latin typeface="Times New Roman" panose="02020603050405020304" pitchFamily="18" charset="0"/>
                <a:cs typeface="Times New Roman" panose="02020603050405020304" pitchFamily="18" charset="0"/>
              </a:rPr>
              <a:t>nitrites and </a:t>
            </a:r>
            <a:r>
              <a:rPr lang="en-US" sz="2200" dirty="0">
                <a:latin typeface="Times New Roman" panose="02020603050405020304" pitchFamily="18" charset="0"/>
                <a:cs typeface="Times New Roman" panose="02020603050405020304" pitchFamily="18" charset="0"/>
              </a:rPr>
              <a:t>coal-tar </a:t>
            </a:r>
            <a:r>
              <a:rPr lang="en-US" sz="2200" dirty="0" smtClean="0">
                <a:latin typeface="Times New Roman" panose="02020603050405020304" pitchFamily="18" charset="0"/>
                <a:cs typeface="Times New Roman" panose="02020603050405020304" pitchFamily="18" charset="0"/>
              </a:rPr>
              <a:t>derivatives.</a:t>
            </a:r>
          </a:p>
          <a:p>
            <a:pPr algn="just">
              <a:lnSpc>
                <a:spcPct val="150000"/>
              </a:lnSpc>
            </a:pPr>
            <a:r>
              <a:rPr lang="en-US" sz="2200" dirty="0" smtClean="0">
                <a:latin typeface="Times New Roman" panose="02020603050405020304" pitchFamily="18" charset="0"/>
                <a:cs typeface="Times New Roman" panose="02020603050405020304" pitchFamily="18" charset="0"/>
              </a:rPr>
              <a:t>Depression </a:t>
            </a:r>
            <a:r>
              <a:rPr lang="en-US" sz="2200" dirty="0">
                <a:latin typeface="Times New Roman" panose="02020603050405020304" pitchFamily="18" charset="0"/>
                <a:cs typeface="Times New Roman" panose="02020603050405020304" pitchFamily="18" charset="0"/>
              </a:rPr>
              <a:t>of the oxidative processes in the tissues </a:t>
            </a:r>
            <a:r>
              <a:rPr lang="en-US" sz="2200" dirty="0" smtClean="0">
                <a:latin typeface="Times New Roman" panose="02020603050405020304" pitchFamily="18" charset="0"/>
                <a:cs typeface="Times New Roman" panose="02020603050405020304" pitchFamily="18" charset="0"/>
              </a:rPr>
              <a:t>– </a:t>
            </a:r>
            <a:r>
              <a:rPr lang="en-US" sz="2200" b="1" dirty="0" err="1" smtClean="0">
                <a:solidFill>
                  <a:srgbClr val="00B0F0"/>
                </a:solidFill>
                <a:latin typeface="Times New Roman" panose="02020603050405020304" pitchFamily="18" charset="0"/>
                <a:cs typeface="Times New Roman" panose="02020603050405020304" pitchFamily="18" charset="0"/>
              </a:rPr>
              <a:t>histotoxic</a:t>
            </a:r>
            <a:r>
              <a:rPr lang="en-US" sz="2200" b="1" dirty="0" smtClean="0">
                <a:solidFill>
                  <a:srgbClr val="00B0F0"/>
                </a:solidFill>
                <a:latin typeface="Times New Roman" panose="02020603050405020304" pitchFamily="18" charset="0"/>
                <a:cs typeface="Times New Roman" panose="02020603050405020304" pitchFamily="18" charset="0"/>
              </a:rPr>
              <a:t> anoxia </a:t>
            </a:r>
            <a:r>
              <a:rPr lang="en-US" sz="2200" dirty="0">
                <a:latin typeface="Times New Roman" panose="02020603050405020304" pitchFamily="18" charset="0"/>
                <a:cs typeface="Times New Roman" panose="02020603050405020304" pitchFamily="18" charset="0"/>
              </a:rPr>
              <a:t>seen in acute cyanide </a:t>
            </a:r>
            <a:r>
              <a:rPr lang="en-US" sz="2200" dirty="0" smtClean="0">
                <a:latin typeface="Times New Roman" panose="02020603050405020304" pitchFamily="18" charset="0"/>
                <a:cs typeface="Times New Roman" panose="02020603050405020304" pitchFamily="18" charset="0"/>
              </a:rPr>
              <a:t>poisoning.</a:t>
            </a:r>
          </a:p>
          <a:p>
            <a:pPr algn="just"/>
            <a:r>
              <a:rPr lang="en-US" sz="2200" dirty="0" smtClean="0">
                <a:latin typeface="Times New Roman" panose="02020603050405020304" pitchFamily="18" charset="0"/>
                <a:cs typeface="Times New Roman" panose="02020603050405020304" pitchFamily="18" charset="0"/>
              </a:rPr>
              <a:t>Inefficient </a:t>
            </a:r>
            <a:r>
              <a:rPr lang="en-US" sz="2200" dirty="0">
                <a:latin typeface="Times New Roman" panose="02020603050405020304" pitchFamily="18" charset="0"/>
                <a:cs typeface="Times New Roman" panose="02020603050405020304" pitchFamily="18" charset="0"/>
              </a:rPr>
              <a:t>circulation of the blood through the </a:t>
            </a:r>
            <a:r>
              <a:rPr lang="en-US" sz="2200" dirty="0" smtClean="0">
                <a:latin typeface="Times New Roman" panose="02020603050405020304" pitchFamily="18" charset="0"/>
                <a:cs typeface="Times New Roman" panose="02020603050405020304" pitchFamily="18" charset="0"/>
              </a:rPr>
              <a:t>tissues-</a:t>
            </a:r>
            <a:r>
              <a:rPr lang="en-US" sz="2200" b="1" dirty="0" smtClean="0">
                <a:solidFill>
                  <a:srgbClr val="00B0F0"/>
                </a:solidFill>
                <a:latin typeface="Times New Roman" panose="02020603050405020304" pitchFamily="18" charset="0"/>
                <a:cs typeface="Times New Roman" panose="02020603050405020304" pitchFamily="18" charset="0"/>
              </a:rPr>
              <a:t>stagnant anoxia </a:t>
            </a:r>
            <a:r>
              <a:rPr lang="en-US" sz="2200" dirty="0" smtClean="0">
                <a:latin typeface="Times New Roman" panose="02020603050405020304" pitchFamily="18" charset="0"/>
                <a:cs typeface="Times New Roman" panose="02020603050405020304" pitchFamily="18" charset="0"/>
              </a:rPr>
              <a:t>occurring </a:t>
            </a:r>
            <a:r>
              <a:rPr lang="en-US" sz="2200" dirty="0">
                <a:latin typeface="Times New Roman" panose="02020603050405020304" pitchFamily="18" charset="0"/>
                <a:cs typeface="Times New Roman" panose="02020603050405020304" pitchFamily="18" charset="0"/>
              </a:rPr>
              <a:t>in </a:t>
            </a:r>
            <a:r>
              <a:rPr lang="en-US" sz="2200" dirty="0" smtClean="0">
                <a:latin typeface="Times New Roman" panose="02020603050405020304" pitchFamily="18" charset="0"/>
                <a:cs typeface="Times New Roman" panose="02020603050405020304" pitchFamily="18" charset="0"/>
              </a:rPr>
              <a:t>deaths </a:t>
            </a:r>
            <a:r>
              <a:rPr lang="en-US" sz="2200" dirty="0">
                <a:latin typeface="Times New Roman" panose="02020603050405020304" pitchFamily="18" charset="0"/>
                <a:cs typeface="Times New Roman" panose="02020603050405020304" pitchFamily="18" charset="0"/>
              </a:rPr>
              <a:t>from traumatic shock, heatstroke, and acute and . </a:t>
            </a:r>
            <a:r>
              <a:rPr lang="en-US" sz="2200" dirty="0" smtClean="0">
                <a:latin typeface="Times New Roman" panose="02020603050405020304" pitchFamily="18" charset="0"/>
                <a:cs typeface="Times New Roman" panose="02020603050405020304" pitchFamily="18" charset="0"/>
              </a:rPr>
              <a:t> corrosive </a:t>
            </a:r>
            <a:r>
              <a:rPr lang="en-US" sz="2200" dirty="0" err="1" smtClean="0">
                <a:latin typeface="Times New Roman" panose="02020603050405020304" pitchFamily="18" charset="0"/>
                <a:cs typeface="Times New Roman" panose="02020603050405020304" pitchFamily="18" charset="0"/>
              </a:rPr>
              <a:t>poisomng</a:t>
            </a:r>
            <a:r>
              <a:rPr lang="en-US" sz="2200" dirty="0">
                <a:latin typeface="Times New Roman" panose="02020603050405020304" pitchFamily="18" charset="0"/>
                <a:cs typeface="Times New Roman" panose="02020603050405020304" pitchFamily="18" charset="0"/>
              </a:rPr>
              <a:t>.</a:t>
            </a:r>
          </a:p>
          <a:p>
            <a:pPr marL="0" indent="0" algn="just">
              <a:buNone/>
            </a:pPr>
            <a:r>
              <a:rPr lang="en-US" sz="2200" dirty="0">
                <a:latin typeface="Times New Roman" panose="02020603050405020304" pitchFamily="18" charset="0"/>
                <a:cs typeface="Times New Roman" panose="02020603050405020304" pitchFamily="18" charset="0"/>
              </a:rPr>
              <a:t>All these types of </a:t>
            </a:r>
            <a:r>
              <a:rPr lang="en-US" sz="2200" i="1" dirty="0">
                <a:solidFill>
                  <a:srgbClr val="00B0F0"/>
                </a:solidFill>
                <a:latin typeface="Times New Roman" panose="02020603050405020304" pitchFamily="18" charset="0"/>
                <a:cs typeface="Times New Roman" panose="02020603050405020304" pitchFamily="18" charset="0"/>
              </a:rPr>
              <a:t>anoxia produce </a:t>
            </a:r>
            <a:r>
              <a:rPr lang="en-US" sz="2200" i="1" dirty="0" smtClean="0">
                <a:solidFill>
                  <a:srgbClr val="00B0F0"/>
                </a:solidFill>
                <a:latin typeface="Times New Roman" panose="02020603050405020304" pitchFamily="18" charset="0"/>
                <a:cs typeface="Times New Roman" panose="02020603050405020304" pitchFamily="18" charset="0"/>
              </a:rPr>
              <a:t>circulatory failure</a:t>
            </a:r>
            <a:r>
              <a:rPr lang="en-US" sz="2200" dirty="0">
                <a:latin typeface="Times New Roman" panose="02020603050405020304" pitchFamily="18" charset="0"/>
                <a:cs typeface="Times New Roman" panose="02020603050405020304" pitchFamily="18" charset="0"/>
              </a:rPr>
              <a:t>, which may lead </a:t>
            </a:r>
            <a:r>
              <a:rPr lang="en-US" sz="2200" dirty="0" smtClean="0">
                <a:latin typeface="Times New Roman" panose="02020603050405020304" pitchFamily="18" charset="0"/>
                <a:cs typeface="Times New Roman" panose="02020603050405020304" pitchFamily="18" charset="0"/>
              </a:rPr>
              <a:t>to death</a:t>
            </a:r>
            <a:r>
              <a:rPr lang="en-US" sz="2200" dirty="0">
                <a:latin typeface="Times New Roman" panose="02020603050405020304" pitchFamily="18" charset="0"/>
                <a:cs typeface="Times New Roman" panose="02020603050405020304" pitchFamily="18" charset="0"/>
              </a:rPr>
              <a:t>.</a:t>
            </a:r>
            <a:endParaRPr lang="en-IN"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18761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914400"/>
            <a:ext cx="8001000" cy="5486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228600" y="272143"/>
            <a:ext cx="8763000" cy="461665"/>
          </a:xfrm>
          <a:prstGeom prst="rect">
            <a:avLst/>
          </a:prstGeom>
          <a:noFill/>
        </p:spPr>
        <p:txBody>
          <a:bodyPr wrap="square" rtlCol="0">
            <a:spAutoFit/>
          </a:bodyPr>
          <a:lstStyle/>
          <a:p>
            <a:pPr algn="ctr"/>
            <a:r>
              <a:rPr lang="en-US" sz="2400" b="1" dirty="0" smtClean="0">
                <a:latin typeface="Times New Roman" panose="02020603050405020304" pitchFamily="18" charset="0"/>
                <a:cs typeface="Times New Roman" panose="02020603050405020304" pitchFamily="18" charset="0"/>
              </a:rPr>
              <a:t>Causes of Sudden Death in Animals</a:t>
            </a:r>
            <a:endParaRPr lang="en-US"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99330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685800"/>
            <a:ext cx="7543799" cy="50292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1892508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457200"/>
            <a:ext cx="8458200" cy="5410199"/>
          </a:xfrm>
          <a:prstGeom prst="rect">
            <a:avLst/>
          </a:prstGeom>
          <a:noFill/>
          <a:ln w="2857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19481724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457200" y="762000"/>
            <a:ext cx="8458200" cy="5048250"/>
          </a:xfrm>
          <a:prstGeom prst="rect">
            <a:avLst/>
          </a:prstGeom>
          <a:ln w="28575">
            <a:solidFill>
              <a:srgbClr val="002060"/>
            </a:solidFill>
          </a:ln>
        </p:spPr>
      </p:pic>
    </p:spTree>
    <p:extLst>
      <p:ext uri="{BB962C8B-B14F-4D97-AF65-F5344CB8AC3E}">
        <p14:creationId xmlns:p14="http://schemas.microsoft.com/office/powerpoint/2010/main" val="125332735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763000" cy="6324600"/>
          </a:xfrm>
        </p:spPr>
        <p:txBody>
          <a:bodyPr>
            <a:normAutofit fontScale="77500" lnSpcReduction="20000"/>
          </a:bodyPr>
          <a:lstStyle/>
          <a:p>
            <a:pPr marL="0" indent="0">
              <a:buNone/>
            </a:pPr>
            <a:r>
              <a:rPr lang="en-IN" b="1" dirty="0">
                <a:latin typeface="Times New Roman" panose="02020603050405020304" pitchFamily="18" charset="0"/>
                <a:cs typeface="Times New Roman" panose="02020603050405020304" pitchFamily="18" charset="0"/>
              </a:rPr>
              <a:t>Age of </a:t>
            </a:r>
            <a:r>
              <a:rPr lang="en-IN" b="1" dirty="0" smtClean="0">
                <a:latin typeface="Times New Roman" panose="02020603050405020304" pitchFamily="18" charset="0"/>
                <a:cs typeface="Times New Roman" panose="02020603050405020304" pitchFamily="18" charset="0"/>
              </a:rPr>
              <a:t>Bruise:</a:t>
            </a:r>
          </a:p>
          <a:p>
            <a:pPr algn="just"/>
            <a:r>
              <a:rPr lang="en-US"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changes which </a:t>
            </a:r>
            <a:r>
              <a:rPr lang="en-US" dirty="0" smtClean="0">
                <a:latin typeface="Times New Roman" panose="02020603050405020304" pitchFamily="18" charset="0"/>
                <a:cs typeface="Times New Roman" panose="02020603050405020304" pitchFamily="18" charset="0"/>
              </a:rPr>
              <a:t>its ecchymosis </a:t>
            </a:r>
            <a:r>
              <a:rPr lang="en-US" dirty="0">
                <a:latin typeface="Times New Roman" panose="02020603050405020304" pitchFamily="18" charset="0"/>
                <a:cs typeface="Times New Roman" panose="02020603050405020304" pitchFamily="18" charset="0"/>
              </a:rPr>
              <a:t>undergoes during absorption.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It is due to </a:t>
            </a:r>
            <a:r>
              <a:rPr lang="en-US" dirty="0">
                <a:latin typeface="Times New Roman" panose="02020603050405020304" pitchFamily="18" charset="0"/>
                <a:cs typeface="Times New Roman" panose="02020603050405020304" pitchFamily="18" charset="0"/>
              </a:rPr>
              <a:t>the disintegration of the red blood cells and staining of the </a:t>
            </a:r>
            <a:r>
              <a:rPr lang="en-US" dirty="0" err="1" smtClean="0">
                <a:latin typeface="Times New Roman" panose="02020603050405020304" pitchFamily="18" charset="0"/>
                <a:cs typeface="Times New Roman" panose="02020603050405020304" pitchFamily="18" charset="0"/>
              </a:rPr>
              <a:t>haemoglobin</a:t>
            </a:r>
            <a:r>
              <a:rPr lang="en-US" dirty="0" smtClean="0">
                <a:latin typeface="Times New Roman" panose="02020603050405020304" pitchFamily="18" charset="0"/>
                <a:cs typeface="Times New Roman" panose="02020603050405020304" pitchFamily="18" charset="0"/>
              </a:rPr>
              <a:t> thus </a:t>
            </a:r>
            <a:r>
              <a:rPr lang="en-US" dirty="0">
                <a:latin typeface="Times New Roman" panose="02020603050405020304" pitchFamily="18" charset="0"/>
                <a:cs typeface="Times New Roman" panose="02020603050405020304" pitchFamily="18" charset="0"/>
              </a:rPr>
              <a:t>set free by the action </a:t>
            </a:r>
            <a:r>
              <a:rPr lang="en-US" dirty="0" smtClean="0">
                <a:latin typeface="Times New Roman" panose="02020603050405020304" pitchFamily="18" charset="0"/>
                <a:cs typeface="Times New Roman" panose="02020603050405020304" pitchFamily="18" charset="0"/>
              </a:rPr>
              <a:t>of tissue </a:t>
            </a:r>
            <a:r>
              <a:rPr lang="en-US" dirty="0">
                <a:latin typeface="Times New Roman" panose="02020603050405020304" pitchFamily="18" charset="0"/>
                <a:cs typeface="Times New Roman" panose="02020603050405020304" pitchFamily="18" charset="0"/>
              </a:rPr>
              <a:t>enzymes.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changes commence </a:t>
            </a:r>
            <a:r>
              <a:rPr lang="en-US" dirty="0" smtClean="0">
                <a:latin typeface="Times New Roman" panose="02020603050405020304" pitchFamily="18" charset="0"/>
                <a:cs typeface="Times New Roman" panose="02020603050405020304" pitchFamily="18" charset="0"/>
              </a:rPr>
              <a:t>at the </a:t>
            </a:r>
            <a:r>
              <a:rPr lang="en-US" dirty="0">
                <a:latin typeface="Times New Roman" panose="02020603050405020304" pitchFamily="18" charset="0"/>
                <a:cs typeface="Times New Roman" panose="02020603050405020304" pitchFamily="18" charset="0"/>
              </a:rPr>
              <a:t>periphery and extend inwards to the </a:t>
            </a:r>
            <a:r>
              <a:rPr lang="en-US" dirty="0" err="1">
                <a:latin typeface="Times New Roman" panose="02020603050405020304" pitchFamily="18" charset="0"/>
                <a:cs typeface="Times New Roman" panose="02020603050405020304" pitchFamily="18" charset="0"/>
              </a:rPr>
              <a:t>centre</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i="1" dirty="0" smtClean="0">
                <a:solidFill>
                  <a:srgbClr val="0070C0"/>
                </a:solidFill>
                <a:latin typeface="Times New Roman" panose="02020603050405020304" pitchFamily="18" charset="0"/>
                <a:cs typeface="Times New Roman" panose="02020603050405020304" pitchFamily="18" charset="0"/>
              </a:rPr>
              <a:t>The </a:t>
            </a:r>
            <a:r>
              <a:rPr lang="en-US" i="1" dirty="0" err="1">
                <a:solidFill>
                  <a:srgbClr val="0070C0"/>
                </a:solidFill>
                <a:latin typeface="Times New Roman" panose="02020603050405020304" pitchFamily="18" charset="0"/>
                <a:cs typeface="Times New Roman" panose="02020603050405020304" pitchFamily="18" charset="0"/>
              </a:rPr>
              <a:t>colour</a:t>
            </a:r>
            <a:r>
              <a:rPr lang="en-US" i="1" dirty="0">
                <a:solidFill>
                  <a:srgbClr val="0070C0"/>
                </a:solidFill>
                <a:latin typeface="Times New Roman" panose="02020603050405020304" pitchFamily="18" charset="0"/>
                <a:cs typeface="Times New Roman" panose="02020603050405020304" pitchFamily="18" charset="0"/>
              </a:rPr>
              <a:t> is red at </a:t>
            </a:r>
            <a:r>
              <a:rPr lang="en-US" i="1" dirty="0" smtClean="0">
                <a:solidFill>
                  <a:srgbClr val="0070C0"/>
                </a:solidFill>
                <a:latin typeface="Times New Roman" panose="02020603050405020304" pitchFamily="18" charset="0"/>
                <a:cs typeface="Times New Roman" panose="02020603050405020304" pitchFamily="18" charset="0"/>
              </a:rPr>
              <a:t>first but </a:t>
            </a:r>
            <a:r>
              <a:rPr lang="en-US" i="1" dirty="0">
                <a:solidFill>
                  <a:srgbClr val="0070C0"/>
                </a:solidFill>
                <a:latin typeface="Times New Roman" panose="02020603050405020304" pitchFamily="18" charset="0"/>
                <a:cs typeface="Times New Roman" panose="02020603050405020304" pitchFamily="18" charset="0"/>
              </a:rPr>
              <a:t>during the next </a:t>
            </a:r>
            <a:r>
              <a:rPr lang="en-US" i="1" dirty="0" smtClean="0">
                <a:solidFill>
                  <a:srgbClr val="0070C0"/>
                </a:solidFill>
                <a:latin typeface="Times New Roman" panose="02020603050405020304" pitchFamily="18" charset="0"/>
                <a:cs typeface="Times New Roman" panose="02020603050405020304" pitchFamily="18" charset="0"/>
              </a:rPr>
              <a:t>3 days </a:t>
            </a:r>
            <a:r>
              <a:rPr lang="en-US" i="1" dirty="0">
                <a:solidFill>
                  <a:srgbClr val="0070C0"/>
                </a:solidFill>
                <a:latin typeface="Times New Roman" panose="02020603050405020304" pitchFamily="18" charset="0"/>
                <a:cs typeface="Times New Roman" panose="02020603050405020304" pitchFamily="18" charset="0"/>
              </a:rPr>
              <a:t>appears blue, bluish-black, brown or </a:t>
            </a:r>
            <a:r>
              <a:rPr lang="en-US" i="1" dirty="0" smtClean="0">
                <a:solidFill>
                  <a:srgbClr val="0070C0"/>
                </a:solidFill>
                <a:latin typeface="Times New Roman" panose="02020603050405020304" pitchFamily="18" charset="0"/>
                <a:cs typeface="Times New Roman" panose="02020603050405020304" pitchFamily="18" charset="0"/>
              </a:rPr>
              <a:t>livid red</a:t>
            </a:r>
            <a:r>
              <a:rPr lang="en-US" i="1" dirty="0">
                <a:solidFill>
                  <a:srgbClr val="0070C0"/>
                </a:solidFill>
                <a:latin typeface="Times New Roman" panose="02020603050405020304" pitchFamily="18" charset="0"/>
                <a:cs typeface="Times New Roman" panose="02020603050405020304" pitchFamily="18" charset="0"/>
              </a:rPr>
              <a:t>, and becomes greenish on </a:t>
            </a:r>
            <a:r>
              <a:rPr lang="en-US" i="1" dirty="0" smtClean="0">
                <a:solidFill>
                  <a:srgbClr val="0070C0"/>
                </a:solidFill>
                <a:latin typeface="Times New Roman" panose="02020603050405020304" pitchFamily="18" charset="0"/>
                <a:cs typeface="Times New Roman" panose="02020603050405020304" pitchFamily="18" charset="0"/>
              </a:rPr>
              <a:t>5-6</a:t>
            </a:r>
            <a:r>
              <a:rPr lang="en-US" i="1" baseline="30000" dirty="0" smtClean="0">
                <a:solidFill>
                  <a:srgbClr val="0070C0"/>
                </a:solidFill>
                <a:latin typeface="Times New Roman" panose="02020603050405020304" pitchFamily="18" charset="0"/>
                <a:cs typeface="Times New Roman" panose="02020603050405020304" pitchFamily="18" charset="0"/>
              </a:rPr>
              <a:t>th</a:t>
            </a:r>
            <a:r>
              <a:rPr lang="en-US" i="1" dirty="0" smtClean="0">
                <a:solidFill>
                  <a:srgbClr val="0070C0"/>
                </a:solidFill>
                <a:latin typeface="Times New Roman" panose="02020603050405020304" pitchFamily="18" charset="0"/>
                <a:cs typeface="Times New Roman" panose="02020603050405020304" pitchFamily="18" charset="0"/>
              </a:rPr>
              <a:t>  day</a:t>
            </a:r>
            <a:r>
              <a:rPr lang="en-US" i="1" dirty="0">
                <a:solidFill>
                  <a:srgbClr val="0070C0"/>
                </a:solidFill>
                <a:latin typeface="Times New Roman" panose="02020603050405020304" pitchFamily="18" charset="0"/>
                <a:cs typeface="Times New Roman" panose="02020603050405020304" pitchFamily="18" charset="0"/>
              </a:rPr>
              <a:t>, and yellow </a:t>
            </a:r>
            <a:r>
              <a:rPr lang="en-US" i="1" dirty="0" smtClean="0">
                <a:solidFill>
                  <a:srgbClr val="0070C0"/>
                </a:solidFill>
                <a:latin typeface="Times New Roman" panose="02020603050405020304" pitchFamily="18" charset="0"/>
                <a:cs typeface="Times New Roman" panose="02020603050405020304" pitchFamily="18" charset="0"/>
              </a:rPr>
              <a:t>from the 7-12</a:t>
            </a:r>
            <a:r>
              <a:rPr lang="en-US" i="1" baseline="30000" dirty="0" smtClean="0">
                <a:solidFill>
                  <a:srgbClr val="0070C0"/>
                </a:solidFill>
                <a:latin typeface="Times New Roman" panose="02020603050405020304" pitchFamily="18" charset="0"/>
                <a:cs typeface="Times New Roman" panose="02020603050405020304" pitchFamily="18" charset="0"/>
              </a:rPr>
              <a:t>th</a:t>
            </a:r>
            <a:r>
              <a:rPr lang="en-US" i="1" dirty="0" smtClean="0">
                <a:solidFill>
                  <a:srgbClr val="0070C0"/>
                </a:solidFill>
                <a:latin typeface="Times New Roman" panose="02020603050405020304" pitchFamily="18" charset="0"/>
                <a:cs typeface="Times New Roman" panose="02020603050405020304" pitchFamily="18" charset="0"/>
              </a:rPr>
              <a:t> day</a:t>
            </a:r>
            <a:r>
              <a:rPr lang="en-US" i="1" dirty="0">
                <a:solidFill>
                  <a:srgbClr val="0070C0"/>
                </a:solidFill>
                <a:latin typeface="Times New Roman" panose="02020603050405020304" pitchFamily="18" charset="0"/>
                <a:cs typeface="Times New Roman" panose="02020603050405020304" pitchFamily="18" charset="0"/>
              </a:rPr>
              <a:t>. </a:t>
            </a:r>
            <a:endParaRPr lang="en-US" i="1" dirty="0" smtClean="0">
              <a:solidFill>
                <a:srgbClr val="0070C0"/>
              </a:solidFill>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yellow </a:t>
            </a:r>
            <a:r>
              <a:rPr lang="en-US" dirty="0" err="1">
                <a:latin typeface="Times New Roman" panose="02020603050405020304" pitchFamily="18" charset="0"/>
                <a:cs typeface="Times New Roman" panose="02020603050405020304" pitchFamily="18" charset="0"/>
              </a:rPr>
              <a:t>colour</a:t>
            </a:r>
            <a:r>
              <a:rPr lang="en-US" dirty="0">
                <a:latin typeface="Times New Roman" panose="02020603050405020304" pitchFamily="18" charset="0"/>
                <a:cs typeface="Times New Roman" panose="02020603050405020304" pitchFamily="18" charset="0"/>
              </a:rPr>
              <a:t> slowly fades till or </a:t>
            </a:r>
            <a:r>
              <a:rPr lang="en-US" dirty="0" smtClean="0">
                <a:latin typeface="Times New Roman" panose="02020603050405020304" pitchFamily="18" charset="0"/>
                <a:cs typeface="Times New Roman" panose="02020603050405020304" pitchFamily="18" charset="0"/>
              </a:rPr>
              <a:t>the fourteenth </a:t>
            </a:r>
            <a:r>
              <a:rPr lang="en-US" dirty="0">
                <a:latin typeface="Times New Roman" panose="02020603050405020304" pitchFamily="18" charset="0"/>
                <a:cs typeface="Times New Roman" panose="02020603050405020304" pitchFamily="18" charset="0"/>
              </a:rPr>
              <a:t>or fifteenth day when the skin regains its normal appearance.</a:t>
            </a:r>
          </a:p>
          <a:p>
            <a:pPr algn="just"/>
            <a:r>
              <a:rPr lang="en-US" dirty="0">
                <a:latin typeface="Times New Roman" panose="02020603050405020304" pitchFamily="18" charset="0"/>
                <a:cs typeface="Times New Roman" panose="02020603050405020304" pitchFamily="18" charset="0"/>
              </a:rPr>
              <a:t>Moreover, its disappearance is more rapid in healthy animals than in </a:t>
            </a:r>
            <a:r>
              <a:rPr lang="en-US" dirty="0" smtClean="0">
                <a:latin typeface="Times New Roman" panose="02020603050405020304" pitchFamily="18" charset="0"/>
                <a:cs typeface="Times New Roman" panose="02020603050405020304" pitchFamily="18" charset="0"/>
              </a:rPr>
              <a:t>sickly and </a:t>
            </a:r>
            <a:r>
              <a:rPr lang="en-US" dirty="0">
                <a:latin typeface="Times New Roman" panose="02020603050405020304" pitchFamily="18" charset="0"/>
                <a:cs typeface="Times New Roman" panose="02020603050405020304" pitchFamily="18" charset="0"/>
              </a:rPr>
              <a:t>aged animals whose circulation is feeble. It also depends on the </a:t>
            </a:r>
            <a:r>
              <a:rPr lang="en-US" dirty="0" smtClean="0">
                <a:latin typeface="Times New Roman" panose="02020603050405020304" pitchFamily="18" charset="0"/>
                <a:cs typeface="Times New Roman" panose="02020603050405020304" pitchFamily="18" charset="0"/>
              </a:rPr>
              <a:t>nature of </a:t>
            </a:r>
            <a:r>
              <a:rPr lang="en-US" dirty="0">
                <a:latin typeface="Times New Roman" panose="02020603050405020304" pitchFamily="18" charset="0"/>
                <a:cs typeface="Times New Roman" panose="02020603050405020304" pitchFamily="18" charset="0"/>
              </a:rPr>
              <a:t>the violence used. These </a:t>
            </a:r>
            <a:r>
              <a:rPr lang="en-US" dirty="0" smtClean="0">
                <a:latin typeface="Times New Roman" panose="02020603050405020304" pitchFamily="18" charset="0"/>
                <a:cs typeface="Times New Roman" panose="02020603050405020304" pitchFamily="18" charset="0"/>
              </a:rPr>
              <a:t>changes </a:t>
            </a:r>
            <a:r>
              <a:rPr lang="en-US" dirty="0">
                <a:latin typeface="Times New Roman" panose="02020603050405020304" pitchFamily="18" charset="0"/>
                <a:cs typeface="Times New Roman" panose="02020603050405020304" pitchFamily="18" charset="0"/>
              </a:rPr>
              <a:t>are well-marked and better </a:t>
            </a:r>
            <a:r>
              <a:rPr lang="en-US" dirty="0" smtClean="0">
                <a:latin typeface="Times New Roman" panose="02020603050405020304" pitchFamily="18" charset="0"/>
                <a:cs typeface="Times New Roman" panose="02020603050405020304" pitchFamily="18" charset="0"/>
              </a:rPr>
              <a:t>observed in </a:t>
            </a:r>
            <a:r>
              <a:rPr lang="en-US" dirty="0">
                <a:latin typeface="Times New Roman" panose="02020603050405020304" pitchFamily="18" charset="0"/>
                <a:cs typeface="Times New Roman" panose="02020603050405020304" pitchFamily="18" charset="0"/>
              </a:rPr>
              <a:t>skinned animals.</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94928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228600"/>
            <a:ext cx="8763000" cy="5897563"/>
          </a:xfrm>
        </p:spPr>
        <p:txBody>
          <a:bodyPr>
            <a:normAutofit/>
          </a:bodyPr>
          <a:lstStyle/>
          <a:p>
            <a:pPr marL="0" indent="0">
              <a:buNone/>
            </a:pPr>
            <a:r>
              <a:rPr lang="en-US" sz="2400" b="1" dirty="0">
                <a:solidFill>
                  <a:srgbClr val="FF0000"/>
                </a:solidFill>
                <a:latin typeface="Times New Roman" panose="02020603050405020304" pitchFamily="18" charset="0"/>
                <a:cs typeface="Times New Roman" panose="02020603050405020304" pitchFamily="18" charset="0"/>
              </a:rPr>
              <a:t>Difference between ante-mortem and post-mortem bruises</a:t>
            </a:r>
          </a:p>
          <a:p>
            <a:pPr algn="just"/>
            <a:r>
              <a:rPr lang="en-US" sz="2400" dirty="0">
                <a:latin typeface="Times New Roman" panose="02020603050405020304" pitchFamily="18" charset="0"/>
                <a:cs typeface="Times New Roman" panose="02020603050405020304" pitchFamily="18" charset="0"/>
              </a:rPr>
              <a:t>A certain amount of </a:t>
            </a:r>
            <a:r>
              <a:rPr lang="en-US" sz="2400" b="1" i="1" dirty="0">
                <a:solidFill>
                  <a:srgbClr val="00B0F0"/>
                </a:solidFill>
                <a:latin typeface="Times New Roman" panose="02020603050405020304" pitchFamily="18" charset="0"/>
                <a:cs typeface="Times New Roman" panose="02020603050405020304" pitchFamily="18" charset="0"/>
              </a:rPr>
              <a:t>swelling and </a:t>
            </a:r>
            <a:r>
              <a:rPr lang="en-US" sz="2400" b="1" i="1" dirty="0" err="1">
                <a:solidFill>
                  <a:srgbClr val="00B0F0"/>
                </a:solidFill>
                <a:latin typeface="Times New Roman" panose="02020603050405020304" pitchFamily="18" charset="0"/>
                <a:cs typeface="Times New Roman" panose="02020603050405020304" pitchFamily="18" charset="0"/>
              </a:rPr>
              <a:t>colour</a:t>
            </a:r>
            <a:r>
              <a:rPr lang="en-US" sz="2400" b="1" i="1" dirty="0">
                <a:solidFill>
                  <a:srgbClr val="00B0F0"/>
                </a:solidFill>
                <a:latin typeface="Times New Roman" panose="02020603050405020304" pitchFamily="18" charset="0"/>
                <a:cs typeface="Times New Roman" panose="02020603050405020304" pitchFamily="18" charset="0"/>
              </a:rPr>
              <a:t> changes </a:t>
            </a:r>
            <a:r>
              <a:rPr lang="en-US" sz="2400" dirty="0">
                <a:latin typeface="Times New Roman" panose="02020603050405020304" pitchFamily="18" charset="0"/>
                <a:cs typeface="Times New Roman" panose="02020603050405020304" pitchFamily="18" charset="0"/>
              </a:rPr>
              <a:t>are found in a </a:t>
            </a:r>
            <a:r>
              <a:rPr lang="en-US" sz="2400" dirty="0" smtClean="0">
                <a:latin typeface="Times New Roman" panose="02020603050405020304" pitchFamily="18" charset="0"/>
                <a:cs typeface="Times New Roman" panose="02020603050405020304" pitchFamily="18" charset="0"/>
              </a:rPr>
              <a:t>bruise caused </a:t>
            </a:r>
            <a:r>
              <a:rPr lang="en-US" sz="2400" dirty="0">
                <a:latin typeface="Times New Roman" panose="02020603050405020304" pitchFamily="18" charset="0"/>
                <a:cs typeface="Times New Roman" panose="02020603050405020304" pitchFamily="18" charset="0"/>
              </a:rPr>
              <a:t>during life.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There </a:t>
            </a:r>
            <a:r>
              <a:rPr lang="en-US" sz="2400" dirty="0">
                <a:latin typeface="Times New Roman" panose="02020603050405020304" pitchFamily="18" charset="0"/>
                <a:cs typeface="Times New Roman" panose="02020603050405020304" pitchFamily="18" charset="0"/>
              </a:rPr>
              <a:t>is usually coagulation of the effused blood in </a:t>
            </a:r>
            <a:r>
              <a:rPr lang="en-US" sz="2400" dirty="0" smtClean="0">
                <a:latin typeface="Times New Roman" panose="02020603050405020304" pitchFamily="18" charset="0"/>
                <a:cs typeface="Times New Roman" panose="02020603050405020304" pitchFamily="18" charset="0"/>
              </a:rPr>
              <a:t>the subcutaneous </a:t>
            </a:r>
            <a:r>
              <a:rPr lang="en-US" sz="2400" dirty="0">
                <a:latin typeface="Times New Roman" panose="02020603050405020304" pitchFamily="18" charset="0"/>
                <a:cs typeface="Times New Roman" panose="02020603050405020304" pitchFamily="18" charset="0"/>
              </a:rPr>
              <a:t>tissues and infiltration </a:t>
            </a:r>
            <a:r>
              <a:rPr lang="en-US" sz="2400" dirty="0" smtClean="0">
                <a:latin typeface="Times New Roman" panose="02020603050405020304" pitchFamily="18" charset="0"/>
                <a:cs typeface="Times New Roman" panose="02020603050405020304" pitchFamily="18" charset="0"/>
              </a:rPr>
              <a:t>of blood </a:t>
            </a:r>
            <a:r>
              <a:rPr lang="en-US" sz="2400" dirty="0">
                <a:latin typeface="Times New Roman" panose="02020603050405020304" pitchFamily="18" charset="0"/>
                <a:cs typeface="Times New Roman" panose="02020603050405020304" pitchFamily="18" charset="0"/>
              </a:rPr>
              <a:t>into the muscle </a:t>
            </a:r>
            <a:r>
              <a:rPr lang="en-US" sz="2400" dirty="0" err="1">
                <a:latin typeface="Times New Roman" panose="02020603050405020304" pitchFamily="18" charset="0"/>
                <a:cs typeface="Times New Roman" panose="02020603050405020304" pitchFamily="18" charset="0"/>
              </a:rPr>
              <a:t>fibres</a:t>
            </a:r>
            <a:r>
              <a:rPr lang="en-US" sz="2400" dirty="0">
                <a:latin typeface="Times New Roman" panose="02020603050405020304" pitchFamily="18" charset="0"/>
                <a:cs typeface="Times New Roman" panose="02020603050405020304" pitchFamily="18" charset="0"/>
              </a:rPr>
              <a:t>. </a:t>
            </a:r>
            <a:endParaRPr lang="en-US" sz="2400" dirty="0" smtClean="0">
              <a:latin typeface="Times New Roman" panose="02020603050405020304" pitchFamily="18" charset="0"/>
              <a:cs typeface="Times New Roman" panose="02020603050405020304" pitchFamily="18" charset="0"/>
            </a:endParaRPr>
          </a:p>
          <a:p>
            <a:pPr algn="just"/>
            <a:r>
              <a:rPr lang="en-US" sz="2400" dirty="0" smtClean="0">
                <a:latin typeface="Times New Roman" panose="02020603050405020304" pitchFamily="18" charset="0"/>
                <a:cs typeface="Times New Roman" panose="02020603050405020304" pitchFamily="18" charset="0"/>
              </a:rPr>
              <a:t>In </a:t>
            </a:r>
            <a:r>
              <a:rPr lang="en-US" sz="2400" dirty="0">
                <a:latin typeface="Times New Roman" panose="02020603050405020304" pitchFamily="18" charset="0"/>
                <a:cs typeface="Times New Roman" panose="02020603050405020304" pitchFamily="18" charset="0"/>
              </a:rPr>
              <a:t>a doubtful case it </a:t>
            </a:r>
            <a:r>
              <a:rPr lang="en-US" sz="2400" dirty="0" smtClean="0">
                <a:latin typeface="Times New Roman" panose="02020603050405020304" pitchFamily="18" charset="0"/>
                <a:cs typeface="Times New Roman" panose="02020603050405020304" pitchFamily="18" charset="0"/>
              </a:rPr>
              <a:t>is advisable </a:t>
            </a:r>
            <a:r>
              <a:rPr lang="en-US" sz="2400" dirty="0">
                <a:latin typeface="Times New Roman" panose="02020603050405020304" pitchFamily="18" charset="0"/>
                <a:cs typeface="Times New Roman" panose="02020603050405020304" pitchFamily="18" charset="0"/>
              </a:rPr>
              <a:t>to make a microscopic examination of the affected tissue </a:t>
            </a:r>
            <a:r>
              <a:rPr lang="en-US" sz="2400" dirty="0" smtClean="0">
                <a:latin typeface="Times New Roman" panose="02020603050405020304" pitchFamily="18" charset="0"/>
                <a:cs typeface="Times New Roman" panose="02020603050405020304" pitchFamily="18" charset="0"/>
              </a:rPr>
              <a:t>for evidence </a:t>
            </a:r>
            <a:r>
              <a:rPr lang="en-US" sz="2400" dirty="0">
                <a:latin typeface="Times New Roman" panose="02020603050405020304" pitchFamily="18" charset="0"/>
                <a:cs typeface="Times New Roman" panose="02020603050405020304" pitchFamily="18" charset="0"/>
              </a:rPr>
              <a:t>of infiltration of blood</a:t>
            </a:r>
            <a:r>
              <a:rPr lang="en-US" sz="2400" dirty="0" smtClean="0">
                <a:latin typeface="Times New Roman" panose="02020603050405020304" pitchFamily="18" charset="0"/>
                <a:cs typeface="Times New Roman" panose="02020603050405020304" pitchFamily="18" charset="0"/>
              </a:rPr>
              <a:t>.</a:t>
            </a:r>
          </a:p>
          <a:p>
            <a:pPr algn="just"/>
            <a:r>
              <a:rPr lang="en-US" sz="2400" dirty="0" smtClean="0">
                <a:latin typeface="Times New Roman" panose="02020603050405020304" pitchFamily="18" charset="0"/>
                <a:cs typeface="Times New Roman" panose="02020603050405020304" pitchFamily="18" charset="0"/>
              </a:rPr>
              <a:t> </a:t>
            </a:r>
            <a:r>
              <a:rPr lang="en-US" sz="2400" dirty="0">
                <a:latin typeface="Times New Roman" panose="02020603050405020304" pitchFamily="18" charset="0"/>
                <a:cs typeface="Times New Roman" panose="02020603050405020304" pitchFamily="18" charset="0"/>
              </a:rPr>
              <a:t>A bruise is likely to be disfigured </a:t>
            </a:r>
            <a:r>
              <a:rPr lang="en-US" sz="2400" dirty="0" smtClean="0">
                <a:latin typeface="Times New Roman" panose="02020603050405020304" pitchFamily="18" charset="0"/>
                <a:cs typeface="Times New Roman" panose="02020603050405020304" pitchFamily="18" charset="0"/>
              </a:rPr>
              <a:t>by putrefaction</a:t>
            </a:r>
            <a:r>
              <a:rPr lang="en-US" sz="2400" dirty="0">
                <a:latin typeface="Times New Roman" panose="02020603050405020304" pitchFamily="18" charset="0"/>
                <a:cs typeface="Times New Roman" panose="02020603050405020304" pitchFamily="18" charset="0"/>
              </a:rPr>
              <a:t>, and it is difficult to differentiate between a bruise </a:t>
            </a:r>
            <a:r>
              <a:rPr lang="en-US" sz="2400" dirty="0" smtClean="0">
                <a:latin typeface="Times New Roman" panose="02020603050405020304" pitchFamily="18" charset="0"/>
                <a:cs typeface="Times New Roman" panose="02020603050405020304" pitchFamily="18" charset="0"/>
              </a:rPr>
              <a:t>caused during </a:t>
            </a:r>
            <a:r>
              <a:rPr lang="en-US" sz="2400" dirty="0">
                <a:latin typeface="Times New Roman" panose="02020603050405020304" pitchFamily="18" charset="0"/>
                <a:cs typeface="Times New Roman" panose="02020603050405020304" pitchFamily="18" charset="0"/>
              </a:rPr>
              <a:t>life and that caused immediately after death.</a:t>
            </a:r>
            <a:endParaRPr lang="en-IN"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98492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Autofit/>
          </a:bodyPr>
          <a:lstStyle/>
          <a:p>
            <a:r>
              <a:rPr lang="en-US" sz="2800" b="1" dirty="0">
                <a:solidFill>
                  <a:srgbClr val="FF0000"/>
                </a:solidFill>
                <a:latin typeface="Times New Roman" panose="02020603050405020304" pitchFamily="18" charset="0"/>
                <a:cs typeface="Times New Roman" panose="02020603050405020304" pitchFamily="18" charset="0"/>
              </a:rPr>
              <a:t>Abrasions</a:t>
            </a:r>
          </a:p>
        </p:txBody>
      </p:sp>
      <p:sp>
        <p:nvSpPr>
          <p:cNvPr id="3" name="Content Placeholder 2"/>
          <p:cNvSpPr>
            <a:spLocks noGrp="1"/>
          </p:cNvSpPr>
          <p:nvPr>
            <p:ph idx="1"/>
          </p:nvPr>
        </p:nvSpPr>
        <p:spPr>
          <a:xfrm>
            <a:off x="457200" y="762000"/>
            <a:ext cx="8229600" cy="5715000"/>
          </a:xfrm>
        </p:spPr>
        <p:txBody>
          <a:bodyPr>
            <a:normAutofit/>
          </a:bodyPr>
          <a:lstStyle/>
          <a:p>
            <a:pPr algn="just">
              <a:lnSpc>
                <a:spcPct val="150000"/>
              </a:lnSpc>
            </a:pPr>
            <a:r>
              <a:rPr lang="en-US" sz="2400" dirty="0" smtClean="0">
                <a:latin typeface="Times New Roman" panose="02020603050405020304" pitchFamily="18" charset="0"/>
                <a:cs typeface="Times New Roman" panose="02020603050405020304" pitchFamily="18" charset="0"/>
              </a:rPr>
              <a:t>Loss </a:t>
            </a:r>
            <a:r>
              <a:rPr lang="en-US" sz="2400" dirty="0">
                <a:latin typeface="Times New Roman" panose="02020603050405020304" pitchFamily="18" charset="0"/>
                <a:cs typeface="Times New Roman" panose="02020603050405020304" pitchFamily="18" charset="0"/>
              </a:rPr>
              <a:t>of the </a:t>
            </a:r>
            <a:r>
              <a:rPr lang="en-US" sz="2400" i="1" dirty="0">
                <a:solidFill>
                  <a:srgbClr val="0070C0"/>
                </a:solidFill>
                <a:latin typeface="Times New Roman" panose="02020603050405020304" pitchFamily="18" charset="0"/>
                <a:cs typeface="Times New Roman" panose="02020603050405020304" pitchFamily="18" charset="0"/>
              </a:rPr>
              <a:t>superficial epithelial layer </a:t>
            </a:r>
            <a:r>
              <a:rPr lang="en-US" sz="2400" dirty="0" smtClean="0">
                <a:latin typeface="Times New Roman" panose="02020603050405020304" pitchFamily="18" charset="0"/>
                <a:cs typeface="Times New Roman" panose="02020603050405020304" pitchFamily="18" charset="0"/>
              </a:rPr>
              <a:t>of the </a:t>
            </a:r>
            <a:r>
              <a:rPr lang="en-US" sz="2400" dirty="0">
                <a:latin typeface="Times New Roman" panose="02020603050405020304" pitchFamily="18" charset="0"/>
                <a:cs typeface="Times New Roman" panose="02020603050405020304" pitchFamily="18" charset="0"/>
              </a:rPr>
              <a:t>skin, and are produced by a blow or a fall on a rough surface, </a:t>
            </a:r>
            <a:r>
              <a:rPr lang="en-US" sz="2400" dirty="0" smtClean="0">
                <a:latin typeface="Times New Roman" panose="02020603050405020304" pitchFamily="18" charset="0"/>
                <a:cs typeface="Times New Roman" panose="02020603050405020304" pitchFamily="18" charset="0"/>
              </a:rPr>
              <a:t>scratching and </a:t>
            </a:r>
            <a:r>
              <a:rPr lang="en-US" sz="2400" dirty="0">
                <a:latin typeface="Times New Roman" panose="02020603050405020304" pitchFamily="18" charset="0"/>
                <a:cs typeface="Times New Roman" panose="02020603050405020304" pitchFamily="18" charset="0"/>
              </a:rPr>
              <a:t>pressure of </a:t>
            </a:r>
            <a:r>
              <a:rPr lang="en-US" sz="2400" dirty="0" smtClean="0">
                <a:latin typeface="Times New Roman" panose="02020603050405020304" pitchFamily="18" charset="0"/>
                <a:cs typeface="Times New Roman" panose="02020603050405020304" pitchFamily="18" charset="0"/>
              </a:rPr>
              <a:t>strings or </a:t>
            </a:r>
            <a:r>
              <a:rPr lang="en-US" sz="2400" dirty="0">
                <a:latin typeface="Times New Roman" panose="02020603050405020304" pitchFamily="18" charset="0"/>
                <a:cs typeface="Times New Roman" panose="02020603050405020304" pitchFamily="18" charset="0"/>
              </a:rPr>
              <a:t>ropes tied round the neck or other part of the body</a:t>
            </a:r>
            <a:r>
              <a:rPr lang="en-US" sz="2400" dirty="0" smtClean="0">
                <a:latin typeface="Times New Roman" panose="02020603050405020304" pitchFamily="18" charset="0"/>
                <a:cs typeface="Times New Roman" panose="02020603050405020304" pitchFamily="18" charset="0"/>
              </a:rPr>
              <a:t>.</a:t>
            </a:r>
          </a:p>
          <a:p>
            <a:pPr algn="just">
              <a:lnSpc>
                <a:spcPct val="150000"/>
              </a:lnSpc>
            </a:pPr>
            <a:r>
              <a:rPr lang="en-US" sz="2400" dirty="0">
                <a:latin typeface="Times New Roman" panose="02020603050405020304" pitchFamily="18" charset="0"/>
                <a:cs typeface="Times New Roman" panose="02020603050405020304" pitchFamily="18" charset="0"/>
              </a:rPr>
              <a:t>Abrasions resulting from friction against a rough surface during a fall </a:t>
            </a:r>
            <a:r>
              <a:rPr lang="en-US" sz="2400" dirty="0" smtClean="0">
                <a:latin typeface="Times New Roman" panose="02020603050405020304" pitchFamily="18" charset="0"/>
                <a:cs typeface="Times New Roman" panose="02020603050405020304" pitchFamily="18" charset="0"/>
              </a:rPr>
              <a:t>are associated </a:t>
            </a:r>
            <a:r>
              <a:rPr lang="en-US" sz="2400" dirty="0">
                <a:latin typeface="Times New Roman" panose="02020603050405020304" pitchFamily="18" charset="0"/>
                <a:cs typeface="Times New Roman" panose="02020603050405020304" pitchFamily="18" charset="0"/>
              </a:rPr>
              <a:t>with contusions or </a:t>
            </a:r>
            <a:r>
              <a:rPr lang="en-US" sz="2400" dirty="0" smtClean="0">
                <a:latin typeface="Times New Roman" panose="02020603050405020304" pitchFamily="18" charset="0"/>
                <a:cs typeface="Times New Roman" panose="02020603050405020304" pitchFamily="18" charset="0"/>
              </a:rPr>
              <a:t>lacerated </a:t>
            </a:r>
            <a:r>
              <a:rPr lang="en-US" sz="2400" dirty="0">
                <a:latin typeface="Times New Roman" panose="02020603050405020304" pitchFamily="18" charset="0"/>
                <a:cs typeface="Times New Roman" panose="02020603050405020304" pitchFamily="18" charset="0"/>
              </a:rPr>
              <a:t>wounds </a:t>
            </a:r>
            <a:r>
              <a:rPr lang="en-US" sz="2400" dirty="0" smtClean="0">
                <a:latin typeface="Times New Roman" panose="02020603050405020304" pitchFamily="18" charset="0"/>
                <a:cs typeface="Times New Roman" panose="02020603050405020304" pitchFamily="18" charset="0"/>
              </a:rPr>
              <a:t>and sometimes </a:t>
            </a:r>
            <a:r>
              <a:rPr lang="en-US" sz="2400" dirty="0">
                <a:latin typeface="Times New Roman" panose="02020603050405020304" pitchFamily="18" charset="0"/>
                <a:cs typeface="Times New Roman" panose="02020603050405020304" pitchFamily="18" charset="0"/>
              </a:rPr>
              <a:t>with very serious injuries.</a:t>
            </a:r>
          </a:p>
        </p:txBody>
      </p:sp>
    </p:spTree>
    <p:extLst>
      <p:ext uri="{BB962C8B-B14F-4D97-AF65-F5344CB8AC3E}">
        <p14:creationId xmlns:p14="http://schemas.microsoft.com/office/powerpoint/2010/main" val="271300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457200"/>
            <a:ext cx="8763000" cy="5668963"/>
          </a:xfrm>
        </p:spPr>
        <p:txBody>
          <a:bodyPr>
            <a:normAutofit/>
          </a:bodyPr>
          <a:lstStyle/>
          <a:p>
            <a:pPr marL="0" indent="0">
              <a:buNone/>
            </a:pPr>
            <a:r>
              <a:rPr lang="en-US" sz="2400" b="1" dirty="0">
                <a:solidFill>
                  <a:srgbClr val="FF0000"/>
                </a:solidFill>
                <a:latin typeface="Times New Roman" panose="02020603050405020304" pitchFamily="18" charset="0"/>
                <a:cs typeface="Times New Roman" panose="02020603050405020304" pitchFamily="18" charset="0"/>
              </a:rPr>
              <a:t>Difference between ante-mortem and post-mortem </a:t>
            </a:r>
            <a:r>
              <a:rPr lang="en-US" sz="2400" b="1" dirty="0" smtClean="0">
                <a:solidFill>
                  <a:srgbClr val="FF0000"/>
                </a:solidFill>
                <a:latin typeface="Times New Roman" panose="02020603050405020304" pitchFamily="18" charset="0"/>
                <a:cs typeface="Times New Roman" panose="02020603050405020304" pitchFamily="18" charset="0"/>
              </a:rPr>
              <a:t>abrasions</a:t>
            </a:r>
          </a:p>
          <a:p>
            <a:pPr marL="0" indent="0">
              <a:buNone/>
            </a:pPr>
            <a:endParaRPr lang="en-US" sz="2400" b="1" dirty="0">
              <a:solidFill>
                <a:srgbClr val="FF0000"/>
              </a:solidFill>
              <a:latin typeface="Times New Roman" panose="02020603050405020304" pitchFamily="18" charset="0"/>
              <a:cs typeface="Times New Roman" panose="02020603050405020304" pitchFamily="18" charset="0"/>
            </a:endParaRPr>
          </a:p>
        </p:txBody>
      </p:sp>
      <p:graphicFrame>
        <p:nvGraphicFramePr>
          <p:cNvPr id="4" name="Table 3"/>
          <p:cNvGraphicFramePr>
            <a:graphicFrameLocks noGrp="1"/>
          </p:cNvGraphicFramePr>
          <p:nvPr>
            <p:extLst>
              <p:ext uri="{D42A27DB-BD31-4B8C-83A1-F6EECF244321}">
                <p14:modId xmlns:p14="http://schemas.microsoft.com/office/powerpoint/2010/main" val="3698296172"/>
              </p:ext>
            </p:extLst>
          </p:nvPr>
        </p:nvGraphicFramePr>
        <p:xfrm>
          <a:off x="397598" y="1295400"/>
          <a:ext cx="8610600" cy="4114801"/>
        </p:xfrm>
        <a:graphic>
          <a:graphicData uri="http://schemas.openxmlformats.org/drawingml/2006/table">
            <a:tbl>
              <a:tblPr firstRow="1" bandRow="1">
                <a:tableStyleId>{5DA37D80-6434-44D0-A028-1B22A696006F}</a:tableStyleId>
              </a:tblPr>
              <a:tblGrid>
                <a:gridCol w="4305300"/>
                <a:gridCol w="4305300"/>
              </a:tblGrid>
              <a:tr h="585934">
                <a:tc>
                  <a:txBody>
                    <a:bodyPr/>
                    <a:lstStyle/>
                    <a:p>
                      <a:r>
                        <a:rPr lang="en-US" sz="2000" dirty="0" smtClean="0">
                          <a:latin typeface="Times New Roman" panose="02020603050405020304" pitchFamily="18" charset="0"/>
                          <a:cs typeface="Times New Roman" panose="02020603050405020304" pitchFamily="18" charset="0"/>
                        </a:rPr>
                        <a:t>Ante-mortem abrasions</a:t>
                      </a:r>
                    </a:p>
                  </a:txBody>
                  <a:tcPr/>
                </a:tc>
                <a:tc>
                  <a:txBody>
                    <a:bodyPr/>
                    <a:lstStyle/>
                    <a:p>
                      <a:r>
                        <a:rPr lang="en-US" sz="2000" dirty="0" smtClean="0">
                          <a:latin typeface="Times New Roman" panose="02020603050405020304" pitchFamily="18" charset="0"/>
                          <a:cs typeface="Times New Roman" panose="02020603050405020304" pitchFamily="18" charset="0"/>
                        </a:rPr>
                        <a:t>post-mortem abrasions</a:t>
                      </a:r>
                    </a:p>
                  </a:txBody>
                  <a:tcPr/>
                </a:tc>
              </a:tr>
              <a:tr h="2075804">
                <a:tc>
                  <a:txBody>
                    <a:bodyPr/>
                    <a:lstStyle/>
                    <a:p>
                      <a:pPr algn="just"/>
                      <a:r>
                        <a:rPr lang="en-US" sz="2000" dirty="0" smtClean="0">
                          <a:latin typeface="Times New Roman" panose="02020603050405020304" pitchFamily="18" charset="0"/>
                          <a:cs typeface="Times New Roman" panose="02020603050405020304" pitchFamily="18" charset="0"/>
                        </a:rPr>
                        <a:t>Bleeding surfaces or scratches,</a:t>
                      </a:r>
                      <a:r>
                        <a:rPr lang="en-US" sz="2000" baseline="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and are soon covered with reddish-brown crusts or scabs owing to</a:t>
                      </a:r>
                      <a:r>
                        <a:rPr lang="en-US" sz="2000" baseline="0" dirty="0" smtClean="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coagulation of the blood or serum</a:t>
                      </a:r>
                      <a:endParaRPr lang="en-US" sz="2000" dirty="0">
                        <a:latin typeface="Times New Roman" panose="02020603050405020304" pitchFamily="18" charset="0"/>
                        <a:cs typeface="Times New Roman" panose="02020603050405020304" pitchFamily="18" charset="0"/>
                      </a:endParaRPr>
                    </a:p>
                  </a:txBody>
                  <a:tcPr/>
                </a:tc>
                <a:tc>
                  <a:txBody>
                    <a:bodyPr/>
                    <a:lstStyle/>
                    <a:p>
                      <a:pPr algn="just"/>
                      <a:r>
                        <a:rPr lang="en-US" sz="2000" dirty="0" smtClean="0">
                          <a:latin typeface="Times New Roman" panose="02020603050405020304" pitchFamily="18" charset="0"/>
                          <a:cs typeface="Times New Roman" panose="02020603050405020304" pitchFamily="18" charset="0"/>
                        </a:rPr>
                        <a:t>Dark-brown and parchment-like in appearance with</a:t>
                      </a:r>
                      <a:r>
                        <a:rPr lang="en-US" sz="2000" baseline="0" dirty="0" smtClean="0">
                          <a:latin typeface="Times New Roman" panose="02020603050405020304" pitchFamily="18" charset="0"/>
                          <a:cs typeface="Times New Roman" panose="02020603050405020304" pitchFamily="18" charset="0"/>
                        </a:rPr>
                        <a:t> complete absence of bleeding</a:t>
                      </a:r>
                      <a:endParaRPr lang="en-US" sz="2000" dirty="0">
                        <a:latin typeface="Times New Roman" panose="02020603050405020304" pitchFamily="18" charset="0"/>
                        <a:cs typeface="Times New Roman" panose="02020603050405020304" pitchFamily="18" charset="0"/>
                      </a:endParaRPr>
                    </a:p>
                  </a:txBody>
                  <a:tcPr/>
                </a:tc>
              </a:tr>
              <a:tr h="1453063">
                <a:tc>
                  <a:txBody>
                    <a:bodyPr/>
                    <a:lstStyle/>
                    <a:p>
                      <a:pPr algn="just"/>
                      <a:r>
                        <a:rPr lang="en-US" sz="2000" dirty="0" smtClean="0">
                          <a:latin typeface="Times New Roman" panose="02020603050405020304" pitchFamily="18" charset="0"/>
                          <a:cs typeface="Times New Roman" panose="02020603050405020304" pitchFamily="18" charset="0"/>
                        </a:rPr>
                        <a:t>Generally heal in about 10</a:t>
                      </a:r>
                      <a:r>
                        <a:rPr lang="en-US" sz="2000" baseline="0" dirty="0" smtClean="0">
                          <a:latin typeface="Times New Roman" panose="02020603050405020304" pitchFamily="18" charset="0"/>
                          <a:cs typeface="Times New Roman" panose="02020603050405020304" pitchFamily="18" charset="0"/>
                        </a:rPr>
                        <a:t> -14 </a:t>
                      </a:r>
                      <a:r>
                        <a:rPr lang="en-US" sz="2000" dirty="0" smtClean="0">
                          <a:latin typeface="Times New Roman" panose="02020603050405020304" pitchFamily="18" charset="0"/>
                          <a:cs typeface="Times New Roman" panose="02020603050405020304" pitchFamily="18" charset="0"/>
                        </a:rPr>
                        <a:t>days without leaving permanent scars</a:t>
                      </a:r>
                      <a:endParaRPr lang="en-US" sz="2000" dirty="0">
                        <a:latin typeface="Times New Roman" panose="02020603050405020304" pitchFamily="18" charset="0"/>
                        <a:cs typeface="Times New Roman" panose="02020603050405020304" pitchFamily="18" charset="0"/>
                      </a:endParaRPr>
                    </a:p>
                  </a:txBody>
                  <a:tcPr/>
                </a:tc>
                <a:tc>
                  <a:txBody>
                    <a:bodyPr/>
                    <a:lstStyle/>
                    <a:p>
                      <a:r>
                        <a:rPr lang="en-US" sz="2000" dirty="0" smtClean="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txBody>
                  <a:tcPr/>
                </a:tc>
              </a:tr>
            </a:tbl>
          </a:graphicData>
        </a:graphic>
      </p:graphicFrame>
    </p:spTree>
    <p:extLst>
      <p:ext uri="{BB962C8B-B14F-4D97-AF65-F5344CB8AC3E}">
        <p14:creationId xmlns:p14="http://schemas.microsoft.com/office/powerpoint/2010/main" val="3641324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487362"/>
          </a:xfrm>
        </p:spPr>
        <p:txBody>
          <a:bodyPr>
            <a:noAutofit/>
          </a:bodyPr>
          <a:lstStyle/>
          <a:p>
            <a:r>
              <a:rPr lang="en-US" sz="2400" b="1" dirty="0" smtClean="0">
                <a:latin typeface="Times New Roman" panose="02020603050405020304" pitchFamily="18" charset="0"/>
                <a:cs typeface="Times New Roman" panose="02020603050405020304" pitchFamily="18" charset="0"/>
              </a:rPr>
              <a:t/>
            </a:r>
            <a:br>
              <a:rPr lang="en-US" sz="2400" b="1" dirty="0" smtClean="0">
                <a:latin typeface="Times New Roman" panose="02020603050405020304" pitchFamily="18" charset="0"/>
                <a:cs typeface="Times New Roman" panose="02020603050405020304" pitchFamily="18" charset="0"/>
              </a:rPr>
            </a:br>
            <a:r>
              <a:rPr lang="en-US" sz="2400" b="1" dirty="0" smtClean="0">
                <a:latin typeface="Times New Roman" panose="02020603050405020304" pitchFamily="18" charset="0"/>
                <a:cs typeface="Times New Roman" panose="02020603050405020304" pitchFamily="18" charset="0"/>
              </a:rPr>
              <a:t>Types </a:t>
            </a:r>
            <a:r>
              <a:rPr lang="en-US" sz="2400" b="1" dirty="0">
                <a:latin typeface="Times New Roman" panose="02020603050405020304" pitchFamily="18" charset="0"/>
                <a:cs typeface="Times New Roman" panose="02020603050405020304" pitchFamily="18" charset="0"/>
              </a:rPr>
              <a:t>and Examination of Wounds</a:t>
            </a:r>
            <a:br>
              <a:rPr lang="en-US" sz="2400" b="1" dirty="0">
                <a:latin typeface="Times New Roman" panose="02020603050405020304" pitchFamily="18" charset="0"/>
                <a:cs typeface="Times New Roman" panose="02020603050405020304" pitchFamily="18" charset="0"/>
              </a:rPr>
            </a:br>
            <a:endParaRPr lang="en-IN" sz="2400" b="1" dirty="0"/>
          </a:p>
        </p:txBody>
      </p:sp>
      <p:pic>
        <p:nvPicPr>
          <p:cNvPr id="4" name="Content Placeholder 3"/>
          <p:cNvPicPr>
            <a:picLocks noGrp="1" noChangeAspect="1"/>
          </p:cNvPicPr>
          <p:nvPr>
            <p:ph idx="1"/>
          </p:nvPr>
        </p:nvPicPr>
        <p:blipFill>
          <a:blip r:embed="rId2"/>
          <a:stretch>
            <a:fillRect/>
          </a:stretch>
        </p:blipFill>
        <p:spPr>
          <a:xfrm>
            <a:off x="6248400" y="4495800"/>
            <a:ext cx="2781300" cy="1638300"/>
          </a:xfrm>
          <a:prstGeom prst="rect">
            <a:avLst/>
          </a:prstGeom>
        </p:spPr>
      </p:pic>
      <p:sp>
        <p:nvSpPr>
          <p:cNvPr id="5" name="Rectangle 4"/>
          <p:cNvSpPr/>
          <p:nvPr/>
        </p:nvSpPr>
        <p:spPr>
          <a:xfrm>
            <a:off x="370114" y="685800"/>
            <a:ext cx="8229600" cy="2462213"/>
          </a:xfrm>
          <a:prstGeom prst="rect">
            <a:avLst/>
          </a:prstGeom>
        </p:spPr>
        <p:txBody>
          <a:bodyPr wrap="square">
            <a:spAutoFit/>
          </a:bodyPr>
          <a:lstStyle/>
          <a:p>
            <a:pPr algn="just"/>
            <a:r>
              <a:rPr lang="en-US" sz="2200" dirty="0" smtClean="0">
                <a:latin typeface="Times New Roman" panose="02020603050405020304" pitchFamily="18" charset="0"/>
                <a:cs typeface="Times New Roman" panose="02020603050405020304" pitchFamily="18" charset="0"/>
              </a:rPr>
              <a:t>Wound </a:t>
            </a:r>
            <a:r>
              <a:rPr lang="en-US" sz="2200" dirty="0">
                <a:latin typeface="Times New Roman" panose="02020603050405020304" pitchFamily="18" charset="0"/>
                <a:cs typeface="Times New Roman" panose="02020603050405020304" pitchFamily="18" charset="0"/>
              </a:rPr>
              <a:t>is a break in any tissues of the body. It can be a simple wound or </a:t>
            </a:r>
            <a:r>
              <a:rPr lang="en-US" sz="2200" dirty="0" smtClean="0">
                <a:latin typeface="Times New Roman" panose="02020603050405020304" pitchFamily="18" charset="0"/>
                <a:cs typeface="Times New Roman" panose="02020603050405020304" pitchFamily="18" charset="0"/>
              </a:rPr>
              <a:t>dangerous wound </a:t>
            </a:r>
            <a:r>
              <a:rPr lang="en-US" sz="2200" dirty="0">
                <a:latin typeface="Times New Roman" panose="02020603050405020304" pitchFamily="18" charset="0"/>
                <a:cs typeface="Times New Roman" panose="02020603050405020304" pitchFamily="18" charset="0"/>
              </a:rPr>
              <a:t>or a fatal wound. Wounds are of two types in general:</a:t>
            </a:r>
          </a:p>
          <a:p>
            <a:pPr algn="just"/>
            <a:r>
              <a:rPr lang="en-US" sz="2200" b="1" dirty="0">
                <a:solidFill>
                  <a:srgbClr val="0070C0"/>
                </a:solidFill>
                <a:latin typeface="Times New Roman" panose="02020603050405020304" pitchFamily="18" charset="0"/>
                <a:cs typeface="Times New Roman" panose="02020603050405020304" pitchFamily="18" charset="0"/>
              </a:rPr>
              <a:t>a) Closed wounds </a:t>
            </a:r>
            <a:r>
              <a:rPr lang="en-US" sz="2200" dirty="0">
                <a:latin typeface="Times New Roman" panose="02020603050405020304" pitchFamily="18" charset="0"/>
                <a:cs typeface="Times New Roman" panose="02020603050405020304" pitchFamily="18" charset="0"/>
              </a:rPr>
              <a:t>- No break in the continuity of skin, but underlying </a:t>
            </a:r>
            <a:r>
              <a:rPr lang="en-US" sz="2200" dirty="0" smtClean="0">
                <a:latin typeface="Times New Roman" panose="02020603050405020304" pitchFamily="18" charset="0"/>
                <a:cs typeface="Times New Roman" panose="02020603050405020304" pitchFamily="18" charset="0"/>
              </a:rPr>
              <a:t>soft tissues </a:t>
            </a:r>
            <a:r>
              <a:rPr lang="en-US" sz="2200" dirty="0">
                <a:latin typeface="Times New Roman" panose="02020603050405020304" pitchFamily="18" charset="0"/>
                <a:cs typeface="Times New Roman" panose="02020603050405020304" pitchFamily="18" charset="0"/>
              </a:rPr>
              <a:t>are damaged (Example: Contusion, bruise, </a:t>
            </a:r>
            <a:r>
              <a:rPr lang="en-US" sz="2200" dirty="0" err="1">
                <a:latin typeface="Times New Roman" panose="02020603050405020304" pitchFamily="18" charset="0"/>
                <a:cs typeface="Times New Roman" panose="02020603050405020304" pitchFamily="18" charset="0"/>
              </a:rPr>
              <a:t>haematoma</a:t>
            </a:r>
            <a:r>
              <a:rPr lang="en-US" sz="2200" dirty="0">
                <a:latin typeface="Times New Roman" panose="02020603050405020304" pitchFamily="18" charset="0"/>
                <a:cs typeface="Times New Roman" panose="02020603050405020304" pitchFamily="18" charset="0"/>
              </a:rPr>
              <a:t>).</a:t>
            </a:r>
          </a:p>
          <a:p>
            <a:pPr algn="just"/>
            <a:r>
              <a:rPr lang="en-US" sz="2200" dirty="0">
                <a:latin typeface="Times New Roman" panose="02020603050405020304" pitchFamily="18" charset="0"/>
                <a:cs typeface="Times New Roman" panose="02020603050405020304" pitchFamily="18" charset="0"/>
              </a:rPr>
              <a:t>b) </a:t>
            </a:r>
            <a:r>
              <a:rPr lang="en-US" sz="2200" b="1" dirty="0">
                <a:solidFill>
                  <a:srgbClr val="0070C0"/>
                </a:solidFill>
                <a:latin typeface="Times New Roman" panose="02020603050405020304" pitchFamily="18" charset="0"/>
                <a:cs typeface="Times New Roman" panose="02020603050405020304" pitchFamily="18" charset="0"/>
              </a:rPr>
              <a:t>Open wounds </a:t>
            </a:r>
            <a:r>
              <a:rPr lang="en-US" sz="2200" dirty="0">
                <a:latin typeface="Times New Roman" panose="02020603050405020304" pitchFamily="18" charset="0"/>
                <a:cs typeface="Times New Roman" panose="02020603050405020304" pitchFamily="18" charset="0"/>
              </a:rPr>
              <a:t>- Break in the skin and or tissue of the body (Example: </a:t>
            </a:r>
            <a:r>
              <a:rPr lang="en-US" sz="2200" dirty="0" smtClean="0">
                <a:latin typeface="Times New Roman" panose="02020603050405020304" pitchFamily="18" charset="0"/>
                <a:cs typeface="Times New Roman" panose="02020603050405020304" pitchFamily="18" charset="0"/>
              </a:rPr>
              <a:t>Incised, lacerated</a:t>
            </a:r>
            <a:r>
              <a:rPr lang="en-US" sz="2200" dirty="0">
                <a:latin typeface="Times New Roman" panose="02020603050405020304" pitchFamily="18" charset="0"/>
                <a:cs typeface="Times New Roman" panose="02020603050405020304" pitchFamily="18" charset="0"/>
              </a:rPr>
              <a:t>, stab and gunshot wounds).</a:t>
            </a:r>
            <a:endParaRPr lang="en-IN" sz="2200" dirty="0">
              <a:latin typeface="Times New Roman" panose="02020603050405020304" pitchFamily="18" charset="0"/>
              <a:cs typeface="Times New Roman" panose="02020603050405020304" pitchFamily="18" charset="0"/>
            </a:endParaRPr>
          </a:p>
        </p:txBody>
      </p:sp>
      <p:sp>
        <p:nvSpPr>
          <p:cNvPr id="6" name="Rectangle 5"/>
          <p:cNvSpPr/>
          <p:nvPr/>
        </p:nvSpPr>
        <p:spPr>
          <a:xfrm>
            <a:off x="152400" y="3194051"/>
            <a:ext cx="8991600" cy="2055947"/>
          </a:xfrm>
          <a:prstGeom prst="rect">
            <a:avLst/>
          </a:prstGeom>
        </p:spPr>
        <p:txBody>
          <a:bodyPr wrap="square">
            <a:spAutoFit/>
          </a:bodyPr>
          <a:lstStyle/>
          <a:p>
            <a:pPr lvl="0">
              <a:spcBef>
                <a:spcPct val="20000"/>
              </a:spcBef>
            </a:pPr>
            <a:r>
              <a:rPr lang="en-US" sz="2200" dirty="0">
                <a:solidFill>
                  <a:prstClr val="black"/>
                </a:solidFill>
                <a:latin typeface="Times New Roman" panose="02020603050405020304" pitchFamily="18" charset="0"/>
                <a:cs typeface="Times New Roman" panose="02020603050405020304" pitchFamily="18" charset="0"/>
              </a:rPr>
              <a:t>From the </a:t>
            </a:r>
            <a:r>
              <a:rPr lang="en-US" sz="2200" dirty="0" err="1">
                <a:solidFill>
                  <a:prstClr val="black"/>
                </a:solidFill>
                <a:latin typeface="Times New Roman" panose="02020603050405020304" pitchFamily="18" charset="0"/>
                <a:cs typeface="Times New Roman" panose="02020603050405020304" pitchFamily="18" charset="0"/>
              </a:rPr>
              <a:t>vetero</a:t>
            </a:r>
            <a:r>
              <a:rPr lang="en-US" sz="2200" dirty="0">
                <a:solidFill>
                  <a:prstClr val="black"/>
                </a:solidFill>
                <a:latin typeface="Times New Roman" panose="02020603050405020304" pitchFamily="18" charset="0"/>
                <a:cs typeface="Times New Roman" panose="02020603050405020304" pitchFamily="18" charset="0"/>
              </a:rPr>
              <a:t>-legal aspect may be classified as:</a:t>
            </a:r>
          </a:p>
          <a:p>
            <a:pPr lvl="0">
              <a:spcBef>
                <a:spcPct val="20000"/>
              </a:spcBef>
            </a:pPr>
            <a:r>
              <a:rPr lang="en-US" sz="2200" dirty="0">
                <a:solidFill>
                  <a:prstClr val="black"/>
                </a:solidFill>
                <a:latin typeface="Times New Roman" panose="02020603050405020304" pitchFamily="18" charset="0"/>
                <a:cs typeface="Times New Roman" panose="02020603050405020304" pitchFamily="18" charset="0"/>
              </a:rPr>
              <a:t>1. Incised wounds</a:t>
            </a:r>
          </a:p>
          <a:p>
            <a:pPr lvl="0">
              <a:spcBef>
                <a:spcPct val="20000"/>
              </a:spcBef>
            </a:pPr>
            <a:r>
              <a:rPr lang="en-US" sz="2200" dirty="0">
                <a:solidFill>
                  <a:prstClr val="black"/>
                </a:solidFill>
                <a:latin typeface="Times New Roman" panose="02020603050405020304" pitchFamily="18" charset="0"/>
                <a:cs typeface="Times New Roman" panose="02020603050405020304" pitchFamily="18" charset="0"/>
              </a:rPr>
              <a:t>2. </a:t>
            </a:r>
            <a:r>
              <a:rPr lang="en-US" sz="2200" dirty="0" smtClean="0">
                <a:solidFill>
                  <a:prstClr val="black"/>
                </a:solidFill>
                <a:latin typeface="Times New Roman" panose="02020603050405020304" pitchFamily="18" charset="0"/>
                <a:cs typeface="Times New Roman" panose="02020603050405020304" pitchFamily="18" charset="0"/>
              </a:rPr>
              <a:t>Punctured (stab) </a:t>
            </a:r>
            <a:r>
              <a:rPr lang="en-US" sz="2200" dirty="0">
                <a:solidFill>
                  <a:prstClr val="black"/>
                </a:solidFill>
                <a:latin typeface="Times New Roman" panose="02020603050405020304" pitchFamily="18" charset="0"/>
                <a:cs typeface="Times New Roman" panose="02020603050405020304" pitchFamily="18" charset="0"/>
              </a:rPr>
              <a:t>wounds</a:t>
            </a:r>
          </a:p>
          <a:p>
            <a:pPr lvl="0">
              <a:spcBef>
                <a:spcPct val="20000"/>
              </a:spcBef>
            </a:pPr>
            <a:r>
              <a:rPr lang="en-US" sz="2200" dirty="0">
                <a:solidFill>
                  <a:prstClr val="black"/>
                </a:solidFill>
                <a:latin typeface="Times New Roman" panose="02020603050405020304" pitchFamily="18" charset="0"/>
                <a:cs typeface="Times New Roman" panose="02020603050405020304" pitchFamily="18" charset="0"/>
              </a:rPr>
              <a:t>3. Lacerated wounds </a:t>
            </a:r>
          </a:p>
          <a:p>
            <a:pPr lvl="0">
              <a:spcBef>
                <a:spcPct val="20000"/>
              </a:spcBef>
            </a:pPr>
            <a:r>
              <a:rPr lang="en-US" sz="2200" dirty="0">
                <a:solidFill>
                  <a:prstClr val="black"/>
                </a:solidFill>
                <a:latin typeface="Times New Roman" panose="02020603050405020304" pitchFamily="18" charset="0"/>
                <a:cs typeface="Times New Roman" panose="02020603050405020304" pitchFamily="18" charset="0"/>
              </a:rPr>
              <a:t>4. Firearm wounds</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267780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
            <a:ext cx="8839200" cy="6049963"/>
          </a:xfrm>
        </p:spPr>
        <p:txBody>
          <a:bodyPr>
            <a:normAutofit fontScale="70000" lnSpcReduction="20000"/>
          </a:bodyPr>
          <a:lstStyle/>
          <a:p>
            <a:pPr marL="0" indent="0" algn="just">
              <a:buNone/>
            </a:pPr>
            <a:r>
              <a:rPr lang="en-US" b="1" dirty="0">
                <a:solidFill>
                  <a:srgbClr val="FF0000"/>
                </a:solidFill>
                <a:latin typeface="Times New Roman" panose="02020603050405020304" pitchFamily="18" charset="0"/>
                <a:cs typeface="Times New Roman" panose="02020603050405020304" pitchFamily="18" charset="0"/>
              </a:rPr>
              <a:t>Incised wounds:</a:t>
            </a:r>
          </a:p>
          <a:p>
            <a:pPr algn="just"/>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incised wound is produced by </a:t>
            </a:r>
            <a:r>
              <a:rPr lang="en-US" i="1" dirty="0">
                <a:solidFill>
                  <a:srgbClr val="0070C0"/>
                </a:solidFill>
                <a:latin typeface="Times New Roman" panose="02020603050405020304" pitchFamily="18" charset="0"/>
                <a:cs typeface="Times New Roman" panose="02020603050405020304" pitchFamily="18" charset="0"/>
              </a:rPr>
              <a:t>sharp cutting weapon</a:t>
            </a:r>
            <a:r>
              <a:rPr lang="en-US" dirty="0">
                <a:latin typeface="Times New Roman" panose="02020603050405020304" pitchFamily="18" charset="0"/>
                <a:cs typeface="Times New Roman" panose="02020603050405020304" pitchFamily="18" charset="0"/>
              </a:rPr>
              <a:t>, such as razors, knives of various kinds, swords, axes, choppers etc.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edges of the wound are </a:t>
            </a:r>
            <a:r>
              <a:rPr lang="en-US" i="1" dirty="0">
                <a:solidFill>
                  <a:srgbClr val="0070C0"/>
                </a:solidFill>
                <a:latin typeface="Times New Roman" panose="02020603050405020304" pitchFamily="18" charset="0"/>
                <a:cs typeface="Times New Roman" panose="02020603050405020304" pitchFamily="18" charset="0"/>
              </a:rPr>
              <a:t>smooth, even, clean cut, and well defined</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Incised </a:t>
            </a:r>
            <a:r>
              <a:rPr lang="en-US" dirty="0">
                <a:latin typeface="Times New Roman" panose="02020603050405020304" pitchFamily="18" charset="0"/>
                <a:cs typeface="Times New Roman" panose="02020603050405020304" pitchFamily="18" charset="0"/>
              </a:rPr>
              <a:t>wounds are </a:t>
            </a:r>
            <a:r>
              <a:rPr lang="en-US" i="1" dirty="0" smtClean="0">
                <a:solidFill>
                  <a:srgbClr val="0070C0"/>
                </a:solidFill>
                <a:latin typeface="Times New Roman" panose="02020603050405020304" pitchFamily="18" charset="0"/>
                <a:cs typeface="Times New Roman" panose="02020603050405020304" pitchFamily="18" charset="0"/>
              </a:rPr>
              <a:t>characterized </a:t>
            </a:r>
            <a:r>
              <a:rPr lang="en-US" i="1" dirty="0">
                <a:solidFill>
                  <a:srgbClr val="0070C0"/>
                </a:solidFill>
                <a:latin typeface="Times New Roman" panose="02020603050405020304" pitchFamily="18" charset="0"/>
                <a:cs typeface="Times New Roman" panose="02020603050405020304" pitchFamily="18" charset="0"/>
              </a:rPr>
              <a:t>by "gaping</a:t>
            </a:r>
            <a:r>
              <a:rPr lang="en-US" dirty="0">
                <a:latin typeface="Times New Roman" panose="02020603050405020304" pitchFamily="18" charset="0"/>
                <a:cs typeface="Times New Roman" panose="02020603050405020304" pitchFamily="18" charset="0"/>
              </a:rPr>
              <a:t>" from retraction of the divided skin and tissues.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While </a:t>
            </a:r>
            <a:r>
              <a:rPr lang="en-US" dirty="0">
                <a:latin typeface="Times New Roman" panose="02020603050405020304" pitchFamily="18" charset="0"/>
                <a:cs typeface="Times New Roman" panose="02020603050405020304" pitchFamily="18" charset="0"/>
              </a:rPr>
              <a:t>describing this type of wound, it is necessary to mention its direction.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At </a:t>
            </a:r>
            <a:r>
              <a:rPr lang="en-US" dirty="0">
                <a:latin typeface="Times New Roman" panose="02020603050405020304" pitchFamily="18" charset="0"/>
                <a:cs typeface="Times New Roman" panose="02020603050405020304" pitchFamily="18" charset="0"/>
              </a:rPr>
              <a:t>the point of commencement the wound is deeper, and it gradually becomes shallower.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form of an incised wound depends upon the methods of using the </a:t>
            </a:r>
            <a:r>
              <a:rPr lang="en-US" dirty="0" smtClean="0">
                <a:latin typeface="Times New Roman" panose="02020603050405020304" pitchFamily="18" charset="0"/>
                <a:cs typeface="Times New Roman" panose="02020603050405020304" pitchFamily="18" charset="0"/>
              </a:rPr>
              <a:t>weapon, </a:t>
            </a:r>
            <a:r>
              <a:rPr lang="en-US" dirty="0">
                <a:latin typeface="Times New Roman" panose="02020603050405020304" pitchFamily="18" charset="0"/>
                <a:cs typeface="Times New Roman" panose="02020603050405020304" pitchFamily="18" charset="0"/>
              </a:rPr>
              <a:t>When it is used as in stabbing, the form of the wound is fusiform or spindle shaped, due to the greater gaping of the tissues in the central part of the wound.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When</a:t>
            </a:r>
            <a:r>
              <a:rPr lang="en-US" dirty="0">
                <a:latin typeface="Times New Roman" panose="02020603050405020304" pitchFamily="18" charset="0"/>
                <a:cs typeface="Times New Roman" panose="02020603050405020304" pitchFamily="18" charset="0"/>
              </a:rPr>
              <a:t>, the weapon is used for cutting, the wound will show a more or less linear contour. There will be severe </a:t>
            </a:r>
            <a:r>
              <a:rPr lang="en-US" dirty="0" err="1">
                <a:latin typeface="Times New Roman" panose="02020603050405020304" pitchFamily="18" charset="0"/>
                <a:cs typeface="Times New Roman" panose="02020603050405020304" pitchFamily="18" charset="0"/>
              </a:rPr>
              <a:t>haemorrhage</a:t>
            </a:r>
            <a:r>
              <a:rPr lang="en-US" dirty="0">
                <a:latin typeface="Times New Roman" panose="02020603050405020304" pitchFamily="18" charset="0"/>
                <a:cs typeface="Times New Roman" panose="02020603050405020304" pitchFamily="18" charset="0"/>
              </a:rPr>
              <a:t> and even death, if a main artery is cut</a:t>
            </a:r>
            <a:r>
              <a:rPr lang="en-US" dirty="0" smtClean="0">
                <a:latin typeface="Times New Roman" panose="02020603050405020304" pitchFamily="18" charset="0"/>
                <a:cs typeface="Times New Roman" panose="02020603050405020304" pitchFamily="18" charset="0"/>
              </a:rPr>
              <a:t>.</a:t>
            </a:r>
          </a:p>
          <a:p>
            <a:pPr marL="0" indent="0" algn="just">
              <a:buNone/>
            </a:pPr>
            <a:r>
              <a:rPr lang="en-US" dirty="0" smtClean="0">
                <a:latin typeface="Times New Roman" panose="02020603050405020304" pitchFamily="18" charset="0"/>
                <a:cs typeface="Times New Roman" panose="02020603050405020304" pitchFamily="18" charset="0"/>
              </a:rPr>
              <a:t> </a:t>
            </a:r>
            <a:endParaRPr lang="en-IN"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766160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763000" cy="6405562"/>
          </a:xfrm>
        </p:spPr>
        <p:txBody>
          <a:bodyPr>
            <a:normAutofit/>
          </a:bodyPr>
          <a:lstStyle/>
          <a:p>
            <a:pPr lvl="0" algn="just"/>
            <a:r>
              <a:rPr lang="en-US" sz="2200" i="1" dirty="0">
                <a:solidFill>
                  <a:srgbClr val="0070C0"/>
                </a:solidFill>
                <a:latin typeface="Times New Roman" panose="02020603050405020304" pitchFamily="18" charset="0"/>
                <a:cs typeface="Times New Roman" panose="02020603050405020304" pitchFamily="18" charset="0"/>
              </a:rPr>
              <a:t>The length of the cutting edge of the weapon gives no indication of the length of an incised wound.</a:t>
            </a:r>
          </a:p>
          <a:p>
            <a:pPr lvl="0" algn="just"/>
            <a:r>
              <a:rPr lang="en-US" sz="2200" dirty="0">
                <a:solidFill>
                  <a:prstClr val="black"/>
                </a:solidFill>
                <a:latin typeface="Times New Roman" panose="02020603050405020304" pitchFamily="18" charset="0"/>
                <a:cs typeface="Times New Roman" panose="02020603050405020304" pitchFamily="18" charset="0"/>
              </a:rPr>
              <a:t> The point of a weapon can be drawn any distance down.</a:t>
            </a:r>
          </a:p>
          <a:p>
            <a:pPr lvl="0" algn="just"/>
            <a:r>
              <a:rPr lang="en-US" sz="2200" dirty="0">
                <a:solidFill>
                  <a:prstClr val="black"/>
                </a:solidFill>
                <a:latin typeface="Times New Roman" panose="02020603050405020304" pitchFamily="18" charset="0"/>
                <a:cs typeface="Times New Roman" panose="02020603050405020304" pitchFamily="18" charset="0"/>
              </a:rPr>
              <a:t>It is important to remember that the parts of the body where the skin is </a:t>
            </a:r>
            <a:r>
              <a:rPr lang="en-US" sz="2200" b="1" i="1" dirty="0">
                <a:solidFill>
                  <a:srgbClr val="0070C0"/>
                </a:solidFill>
                <a:latin typeface="Times New Roman" panose="02020603050405020304" pitchFamily="18" charset="0"/>
                <a:cs typeface="Times New Roman" panose="02020603050405020304" pitchFamily="18" charset="0"/>
              </a:rPr>
              <a:t>stretched and separated from the underlying bone </a:t>
            </a:r>
            <a:r>
              <a:rPr lang="en-US" sz="2200" dirty="0">
                <a:solidFill>
                  <a:prstClr val="black"/>
                </a:solidFill>
                <a:latin typeface="Times New Roman" panose="02020603050405020304" pitchFamily="18" charset="0"/>
                <a:cs typeface="Times New Roman" panose="02020603050405020304" pitchFamily="18" charset="0"/>
              </a:rPr>
              <a:t>by a layer of tissue comparatively thin and uniform structure, the blow of a blunt, smooth object or a fall, may result in a wound presenting an appearance closely simulating an incised wound</a:t>
            </a:r>
            <a:r>
              <a:rPr lang="en-US" sz="2200" dirty="0" smtClean="0">
                <a:solidFill>
                  <a:prstClr val="black"/>
                </a:solidFill>
                <a:latin typeface="Times New Roman" panose="02020603050405020304" pitchFamily="18" charset="0"/>
                <a:cs typeface="Times New Roman" panose="02020603050405020304" pitchFamily="18" charset="0"/>
              </a:rPr>
              <a:t>.</a:t>
            </a:r>
          </a:p>
          <a:p>
            <a:pPr lvl="0" algn="just"/>
            <a:r>
              <a:rPr lang="en-US" sz="2200" dirty="0" smtClean="0">
                <a:solidFill>
                  <a:prstClr val="black"/>
                </a:solidFill>
                <a:latin typeface="Times New Roman" panose="02020603050405020304" pitchFamily="18" charset="0"/>
                <a:cs typeface="Times New Roman" panose="02020603050405020304" pitchFamily="18" charset="0"/>
              </a:rPr>
              <a:t> </a:t>
            </a:r>
            <a:r>
              <a:rPr lang="en-US" sz="2200" dirty="0">
                <a:solidFill>
                  <a:prstClr val="black"/>
                </a:solidFill>
                <a:latin typeface="Times New Roman" panose="02020603050405020304" pitchFamily="18" charset="0"/>
                <a:cs typeface="Times New Roman" panose="02020603050405020304" pitchFamily="18" charset="0"/>
              </a:rPr>
              <a:t>The wound is due to the splitting of the skin and compression against the underlying bone</a:t>
            </a:r>
            <a:r>
              <a:rPr lang="en-US" sz="2200" dirty="0" smtClean="0">
                <a:solidFill>
                  <a:prstClr val="black"/>
                </a:solidFill>
                <a:latin typeface="Times New Roman" panose="02020603050405020304" pitchFamily="18" charset="0"/>
                <a:cs typeface="Times New Roman" panose="02020603050405020304" pitchFamily="18" charset="0"/>
              </a:rPr>
              <a:t>.</a:t>
            </a:r>
          </a:p>
          <a:p>
            <a:pPr lvl="0" algn="just"/>
            <a:r>
              <a:rPr lang="en-US" sz="2200" dirty="0" smtClean="0">
                <a:solidFill>
                  <a:prstClr val="black"/>
                </a:solidFill>
                <a:latin typeface="Times New Roman" panose="02020603050405020304" pitchFamily="18" charset="0"/>
                <a:cs typeface="Times New Roman" panose="02020603050405020304" pitchFamily="18" charset="0"/>
              </a:rPr>
              <a:t>Where </a:t>
            </a:r>
            <a:r>
              <a:rPr lang="en-US" sz="2200" dirty="0">
                <a:solidFill>
                  <a:prstClr val="black"/>
                </a:solidFill>
                <a:latin typeface="Times New Roman" panose="02020603050405020304" pitchFamily="18" charset="0"/>
                <a:cs typeface="Times New Roman" panose="02020603050405020304" pitchFamily="18" charset="0"/>
              </a:rPr>
              <a:t>the skin is loose an incised wound may have irregular edges through the folding of the skin. Incised wound may be produced by glass or other sharp-edged objects and may be indistinguishable.</a:t>
            </a:r>
            <a:endParaRPr lang="en-IN" sz="2200" dirty="0">
              <a:solidFill>
                <a:prstClr val="black"/>
              </a:solidFill>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248400" y="5216305"/>
            <a:ext cx="2738437" cy="1376362"/>
          </a:xfrm>
          <a:prstGeom prst="rect">
            <a:avLst/>
          </a:prstGeom>
        </p:spPr>
      </p:pic>
    </p:spTree>
    <p:extLst>
      <p:ext uri="{BB962C8B-B14F-4D97-AF65-F5344CB8AC3E}">
        <p14:creationId xmlns:p14="http://schemas.microsoft.com/office/powerpoint/2010/main" val="181763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482</TotalTime>
  <Words>2642</Words>
  <Application>Microsoft Office PowerPoint</Application>
  <PresentationFormat>On-screen Show (4:3)</PresentationFormat>
  <Paragraphs>160</Paragraphs>
  <Slides>26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26</vt:i4>
      </vt:variant>
    </vt:vector>
  </HeadingPairs>
  <TitlesOfParts>
    <vt:vector size="31" baseType="lpstr">
      <vt:lpstr>Arial</vt:lpstr>
      <vt:lpstr>Calibri</vt:lpstr>
      <vt:lpstr>Times New Roman</vt:lpstr>
      <vt:lpstr>Wingdings</vt:lpstr>
      <vt:lpstr>Office Theme</vt:lpstr>
      <vt:lpstr>PowerPoint Presentation</vt:lpstr>
      <vt:lpstr>Mechanical Injuries</vt:lpstr>
      <vt:lpstr>PowerPoint Presentation</vt:lpstr>
      <vt:lpstr>PowerPoint Presentation</vt:lpstr>
      <vt:lpstr>Abrasions</vt:lpstr>
      <vt:lpstr>PowerPoint Presentation</vt:lpstr>
      <vt:lpstr> Types and Examination of Wounds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 Death and its Vetero-legal Aspects </vt:lpstr>
      <vt:lpstr>Manner of Death</vt:lpstr>
      <vt:lpstr>PowerPoint Presentation</vt:lpstr>
      <vt:lpstr>PowerPoint Presentation</vt:lpstr>
      <vt:lpstr>PowerPoint Presentation</vt:lpstr>
      <vt:lpstr>PowerPoint Presentation</vt:lpstr>
      <vt:lpstr> CLASSIFICATION OF DEATH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 Anil</dc:creator>
  <cp:lastModifiedBy>Dr Anil</cp:lastModifiedBy>
  <cp:revision>40</cp:revision>
  <dcterms:created xsi:type="dcterms:W3CDTF">2006-08-16T00:00:00Z</dcterms:created>
  <dcterms:modified xsi:type="dcterms:W3CDTF">2024-08-28T05:18:26Z</dcterms:modified>
</cp:coreProperties>
</file>