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270" r:id="rId3"/>
    <p:sldId id="271" r:id="rId4"/>
    <p:sldId id="272" r:id="rId5"/>
    <p:sldId id="281" r:id="rId6"/>
    <p:sldId id="273" r:id="rId7"/>
    <p:sldId id="282" r:id="rId8"/>
    <p:sldId id="283" r:id="rId9"/>
    <p:sldId id="274" r:id="rId10"/>
    <p:sldId id="275" r:id="rId11"/>
    <p:sldId id="276" r:id="rId12"/>
    <p:sldId id="277" r:id="rId13"/>
    <p:sldId id="278" r:id="rId14"/>
    <p:sldId id="279" r:id="rId15"/>
    <p:sldId id="284" r:id="rId16"/>
    <p:sldId id="29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Mritunjay Kumar" userId="ce6d84e442459372" providerId="LiveId" clId="{AB72FB4F-AEEC-4A4E-9396-8C490C876089}"/>
    <pc:docChg chg="undo custSel addSld delSld modSld">
      <pc:chgData name="Dr.Mritunjay Kumar" userId="ce6d84e442459372" providerId="LiveId" clId="{AB72FB4F-AEEC-4A4E-9396-8C490C876089}" dt="2023-07-25T05:43:28.463" v="1069" actId="20577"/>
      <pc:docMkLst>
        <pc:docMk/>
      </pc:docMkLst>
      <pc:sldChg chg="del">
        <pc:chgData name="Dr.Mritunjay Kumar" userId="ce6d84e442459372" providerId="LiveId" clId="{AB72FB4F-AEEC-4A4E-9396-8C490C876089}" dt="2023-07-25T02:11:47.431" v="2" actId="47"/>
        <pc:sldMkLst>
          <pc:docMk/>
          <pc:sldMk cId="0" sldId="256"/>
        </pc:sldMkLst>
      </pc:sldChg>
      <pc:sldChg chg="del">
        <pc:chgData name="Dr.Mritunjay Kumar" userId="ce6d84e442459372" providerId="LiveId" clId="{AB72FB4F-AEEC-4A4E-9396-8C490C876089}" dt="2023-07-25T02:11:48.199" v="3" actId="47"/>
        <pc:sldMkLst>
          <pc:docMk/>
          <pc:sldMk cId="0" sldId="257"/>
        </pc:sldMkLst>
      </pc:sldChg>
      <pc:sldChg chg="del">
        <pc:chgData name="Dr.Mritunjay Kumar" userId="ce6d84e442459372" providerId="LiveId" clId="{AB72FB4F-AEEC-4A4E-9396-8C490C876089}" dt="2023-07-25T02:11:48.671" v="4" actId="47"/>
        <pc:sldMkLst>
          <pc:docMk/>
          <pc:sldMk cId="0" sldId="258"/>
        </pc:sldMkLst>
      </pc:sldChg>
      <pc:sldChg chg="del">
        <pc:chgData name="Dr.Mritunjay Kumar" userId="ce6d84e442459372" providerId="LiveId" clId="{AB72FB4F-AEEC-4A4E-9396-8C490C876089}" dt="2023-07-25T02:11:49.047" v="5" actId="47"/>
        <pc:sldMkLst>
          <pc:docMk/>
          <pc:sldMk cId="0" sldId="259"/>
        </pc:sldMkLst>
      </pc:sldChg>
      <pc:sldChg chg="del">
        <pc:chgData name="Dr.Mritunjay Kumar" userId="ce6d84e442459372" providerId="LiveId" clId="{AB72FB4F-AEEC-4A4E-9396-8C490C876089}" dt="2023-07-25T02:11:49.346" v="6" actId="47"/>
        <pc:sldMkLst>
          <pc:docMk/>
          <pc:sldMk cId="0" sldId="260"/>
        </pc:sldMkLst>
      </pc:sldChg>
      <pc:sldChg chg="del">
        <pc:chgData name="Dr.Mritunjay Kumar" userId="ce6d84e442459372" providerId="LiveId" clId="{AB72FB4F-AEEC-4A4E-9396-8C490C876089}" dt="2023-07-25T02:11:49.628" v="7" actId="47"/>
        <pc:sldMkLst>
          <pc:docMk/>
          <pc:sldMk cId="0" sldId="261"/>
        </pc:sldMkLst>
      </pc:sldChg>
      <pc:sldChg chg="del">
        <pc:chgData name="Dr.Mritunjay Kumar" userId="ce6d84e442459372" providerId="LiveId" clId="{AB72FB4F-AEEC-4A4E-9396-8C490C876089}" dt="2023-07-25T02:11:50.083" v="9" actId="47"/>
        <pc:sldMkLst>
          <pc:docMk/>
          <pc:sldMk cId="177659087" sldId="262"/>
        </pc:sldMkLst>
      </pc:sldChg>
      <pc:sldChg chg="del">
        <pc:chgData name="Dr.Mritunjay Kumar" userId="ce6d84e442459372" providerId="LiveId" clId="{AB72FB4F-AEEC-4A4E-9396-8C490C876089}" dt="2023-07-25T02:11:49.848" v="8" actId="47"/>
        <pc:sldMkLst>
          <pc:docMk/>
          <pc:sldMk cId="0" sldId="263"/>
        </pc:sldMkLst>
      </pc:sldChg>
      <pc:sldChg chg="del">
        <pc:chgData name="Dr.Mritunjay Kumar" userId="ce6d84e442459372" providerId="LiveId" clId="{AB72FB4F-AEEC-4A4E-9396-8C490C876089}" dt="2023-07-25T02:11:50.365" v="10" actId="47"/>
        <pc:sldMkLst>
          <pc:docMk/>
          <pc:sldMk cId="0" sldId="264"/>
        </pc:sldMkLst>
      </pc:sldChg>
      <pc:sldChg chg="del">
        <pc:chgData name="Dr.Mritunjay Kumar" userId="ce6d84e442459372" providerId="LiveId" clId="{AB72FB4F-AEEC-4A4E-9396-8C490C876089}" dt="2023-07-25T02:11:51.056" v="12" actId="47"/>
        <pc:sldMkLst>
          <pc:docMk/>
          <pc:sldMk cId="0" sldId="265"/>
        </pc:sldMkLst>
      </pc:sldChg>
      <pc:sldChg chg="del">
        <pc:chgData name="Dr.Mritunjay Kumar" userId="ce6d84e442459372" providerId="LiveId" clId="{AB72FB4F-AEEC-4A4E-9396-8C490C876089}" dt="2023-07-25T02:11:51.888" v="13" actId="47"/>
        <pc:sldMkLst>
          <pc:docMk/>
          <pc:sldMk cId="0" sldId="266"/>
        </pc:sldMkLst>
      </pc:sldChg>
      <pc:sldChg chg="del">
        <pc:chgData name="Dr.Mritunjay Kumar" userId="ce6d84e442459372" providerId="LiveId" clId="{AB72FB4F-AEEC-4A4E-9396-8C490C876089}" dt="2023-07-25T02:11:50.836" v="11" actId="47"/>
        <pc:sldMkLst>
          <pc:docMk/>
          <pc:sldMk cId="0" sldId="267"/>
        </pc:sldMkLst>
      </pc:sldChg>
      <pc:sldChg chg="modSp mod">
        <pc:chgData name="Dr.Mritunjay Kumar" userId="ce6d84e442459372" providerId="LiveId" clId="{AB72FB4F-AEEC-4A4E-9396-8C490C876089}" dt="2023-07-25T02:20:59.236" v="205" actId="20577"/>
        <pc:sldMkLst>
          <pc:docMk/>
          <pc:sldMk cId="3670380979" sldId="269"/>
        </pc:sldMkLst>
        <pc:spChg chg="mod">
          <ac:chgData name="Dr.Mritunjay Kumar" userId="ce6d84e442459372" providerId="LiveId" clId="{AB72FB4F-AEEC-4A4E-9396-8C490C876089}" dt="2023-07-25T02:20:59.236" v="205" actId="20577"/>
          <ac:spMkLst>
            <pc:docMk/>
            <pc:sldMk cId="3670380979" sldId="269"/>
            <ac:spMk id="2" creationId="{1E2E7778-4E45-C19C-AA8C-C6D72F613426}"/>
          </ac:spMkLst>
        </pc:spChg>
      </pc:sldChg>
      <pc:sldChg chg="del">
        <pc:chgData name="Dr.Mritunjay Kumar" userId="ce6d84e442459372" providerId="LiveId" clId="{AB72FB4F-AEEC-4A4E-9396-8C490C876089}" dt="2023-07-25T02:11:46.880" v="1" actId="47"/>
        <pc:sldMkLst>
          <pc:docMk/>
          <pc:sldMk cId="490351254" sldId="270"/>
        </pc:sldMkLst>
      </pc:sldChg>
      <pc:sldChg chg="delSp modSp new mod">
        <pc:chgData name="Dr.Mritunjay Kumar" userId="ce6d84e442459372" providerId="LiveId" clId="{AB72FB4F-AEEC-4A4E-9396-8C490C876089}" dt="2023-07-25T02:33:02.456" v="538" actId="255"/>
        <pc:sldMkLst>
          <pc:docMk/>
          <pc:sldMk cId="1997327317" sldId="270"/>
        </pc:sldMkLst>
        <pc:spChg chg="del">
          <ac:chgData name="Dr.Mritunjay Kumar" userId="ce6d84e442459372" providerId="LiveId" clId="{AB72FB4F-AEEC-4A4E-9396-8C490C876089}" dt="2023-07-25T02:12:39.948" v="90" actId="478"/>
          <ac:spMkLst>
            <pc:docMk/>
            <pc:sldMk cId="1997327317" sldId="270"/>
            <ac:spMk id="2" creationId="{85147A80-27A8-964F-4E44-C281F8E316F9}"/>
          </ac:spMkLst>
        </pc:spChg>
        <pc:spChg chg="mod">
          <ac:chgData name="Dr.Mritunjay Kumar" userId="ce6d84e442459372" providerId="LiveId" clId="{AB72FB4F-AEEC-4A4E-9396-8C490C876089}" dt="2023-07-25T02:33:02.456" v="538" actId="255"/>
          <ac:spMkLst>
            <pc:docMk/>
            <pc:sldMk cId="1997327317" sldId="270"/>
            <ac:spMk id="3" creationId="{73355ED8-DEB7-6C3B-57F3-BD1B25344053}"/>
          </ac:spMkLst>
        </pc:spChg>
      </pc:sldChg>
      <pc:sldChg chg="del">
        <pc:chgData name="Dr.Mritunjay Kumar" userId="ce6d84e442459372" providerId="LiveId" clId="{AB72FB4F-AEEC-4A4E-9396-8C490C876089}" dt="2023-07-25T02:11:46.094" v="0" actId="47"/>
        <pc:sldMkLst>
          <pc:docMk/>
          <pc:sldMk cId="21247720" sldId="271"/>
        </pc:sldMkLst>
      </pc:sldChg>
      <pc:sldChg chg="addSp delSp modSp new mod">
        <pc:chgData name="Dr.Mritunjay Kumar" userId="ce6d84e442459372" providerId="LiveId" clId="{AB72FB4F-AEEC-4A4E-9396-8C490C876089}" dt="2023-07-25T02:37:39.102" v="617" actId="207"/>
        <pc:sldMkLst>
          <pc:docMk/>
          <pc:sldMk cId="1039256778" sldId="271"/>
        </pc:sldMkLst>
        <pc:spChg chg="del">
          <ac:chgData name="Dr.Mritunjay Kumar" userId="ce6d84e442459372" providerId="LiveId" clId="{AB72FB4F-AEEC-4A4E-9396-8C490C876089}" dt="2023-07-25T02:13:41.968" v="94" actId="478"/>
          <ac:spMkLst>
            <pc:docMk/>
            <pc:sldMk cId="1039256778" sldId="271"/>
            <ac:spMk id="2" creationId="{ABDD8CE4-E2DB-5BC4-08A1-4962711A718C}"/>
          </ac:spMkLst>
        </pc:spChg>
        <pc:spChg chg="mod">
          <ac:chgData name="Dr.Mritunjay Kumar" userId="ce6d84e442459372" providerId="LiveId" clId="{AB72FB4F-AEEC-4A4E-9396-8C490C876089}" dt="2023-07-25T02:37:39.102" v="617" actId="207"/>
          <ac:spMkLst>
            <pc:docMk/>
            <pc:sldMk cId="1039256778" sldId="271"/>
            <ac:spMk id="3" creationId="{AC43F31F-8105-01A1-6A2E-9713BF3171DF}"/>
          </ac:spMkLst>
        </pc:spChg>
        <pc:spChg chg="add del">
          <ac:chgData name="Dr.Mritunjay Kumar" userId="ce6d84e442459372" providerId="LiveId" clId="{AB72FB4F-AEEC-4A4E-9396-8C490C876089}" dt="2023-07-25T02:34:00.435" v="544" actId="22"/>
          <ac:spMkLst>
            <pc:docMk/>
            <pc:sldMk cId="1039256778" sldId="271"/>
            <ac:spMk id="5" creationId="{CBFADA15-DE3C-5BB0-5EFB-EEC711506FCD}"/>
          </ac:spMkLst>
        </pc:spChg>
      </pc:sldChg>
      <pc:sldChg chg="addSp delSp modSp new mod">
        <pc:chgData name="Dr.Mritunjay Kumar" userId="ce6d84e442459372" providerId="LiveId" clId="{AB72FB4F-AEEC-4A4E-9396-8C490C876089}" dt="2023-07-25T02:50:38.099" v="841" actId="20577"/>
        <pc:sldMkLst>
          <pc:docMk/>
          <pc:sldMk cId="2046225373" sldId="272"/>
        </pc:sldMkLst>
        <pc:spChg chg="del">
          <ac:chgData name="Dr.Mritunjay Kumar" userId="ce6d84e442459372" providerId="LiveId" clId="{AB72FB4F-AEEC-4A4E-9396-8C490C876089}" dt="2023-07-25T02:14:07.210" v="98" actId="478"/>
          <ac:spMkLst>
            <pc:docMk/>
            <pc:sldMk cId="2046225373" sldId="272"/>
            <ac:spMk id="2" creationId="{FCC29D35-A232-AEAD-0B54-CA476CC34EDC}"/>
          </ac:spMkLst>
        </pc:spChg>
        <pc:spChg chg="mod">
          <ac:chgData name="Dr.Mritunjay Kumar" userId="ce6d84e442459372" providerId="LiveId" clId="{AB72FB4F-AEEC-4A4E-9396-8C490C876089}" dt="2023-07-25T02:50:38.099" v="841" actId="20577"/>
          <ac:spMkLst>
            <pc:docMk/>
            <pc:sldMk cId="2046225373" sldId="272"/>
            <ac:spMk id="3" creationId="{565E813A-646E-EEFE-402E-CCE66DCCCBA0}"/>
          </ac:spMkLst>
        </pc:spChg>
        <pc:spChg chg="add del">
          <ac:chgData name="Dr.Mritunjay Kumar" userId="ce6d84e442459372" providerId="LiveId" clId="{AB72FB4F-AEEC-4A4E-9396-8C490C876089}" dt="2023-07-25T02:33:45.843" v="542" actId="22"/>
          <ac:spMkLst>
            <pc:docMk/>
            <pc:sldMk cId="2046225373" sldId="272"/>
            <ac:spMk id="5" creationId="{E77E3C18-E792-6497-5E80-C49BF395E3D8}"/>
          </ac:spMkLst>
        </pc:spChg>
      </pc:sldChg>
      <pc:sldChg chg="addSp delSp modSp new mod">
        <pc:chgData name="Dr.Mritunjay Kumar" userId="ce6d84e442459372" providerId="LiveId" clId="{AB72FB4F-AEEC-4A4E-9396-8C490C876089}" dt="2023-07-25T02:43:04.712" v="795" actId="20577"/>
        <pc:sldMkLst>
          <pc:docMk/>
          <pc:sldMk cId="83044136" sldId="273"/>
        </pc:sldMkLst>
        <pc:spChg chg="add del">
          <ac:chgData name="Dr.Mritunjay Kumar" userId="ce6d84e442459372" providerId="LiveId" clId="{AB72FB4F-AEEC-4A4E-9396-8C490C876089}" dt="2023-07-25T02:15:54.538" v="108" actId="478"/>
          <ac:spMkLst>
            <pc:docMk/>
            <pc:sldMk cId="83044136" sldId="273"/>
            <ac:spMk id="2" creationId="{0FA12BC6-00B8-4898-9C0F-6A477B497DCB}"/>
          </ac:spMkLst>
        </pc:spChg>
        <pc:spChg chg="mod">
          <ac:chgData name="Dr.Mritunjay Kumar" userId="ce6d84e442459372" providerId="LiveId" clId="{AB72FB4F-AEEC-4A4E-9396-8C490C876089}" dt="2023-07-25T02:43:04.712" v="795" actId="20577"/>
          <ac:spMkLst>
            <pc:docMk/>
            <pc:sldMk cId="83044136" sldId="273"/>
            <ac:spMk id="3" creationId="{42D1BFC3-CAFF-4685-2710-745A80186C7F}"/>
          </ac:spMkLst>
        </pc:spChg>
      </pc:sldChg>
      <pc:sldChg chg="addSp delSp modSp new mod">
        <pc:chgData name="Dr.Mritunjay Kumar" userId="ce6d84e442459372" providerId="LiveId" clId="{AB72FB4F-AEEC-4A4E-9396-8C490C876089}" dt="2023-07-25T05:20:25.850" v="866" actId="14100"/>
        <pc:sldMkLst>
          <pc:docMk/>
          <pc:sldMk cId="397984723" sldId="274"/>
        </pc:sldMkLst>
        <pc:spChg chg="del mod">
          <ac:chgData name="Dr.Mritunjay Kumar" userId="ce6d84e442459372" providerId="LiveId" clId="{AB72FB4F-AEEC-4A4E-9396-8C490C876089}" dt="2023-07-25T02:16:21.478" v="113" actId="478"/>
          <ac:spMkLst>
            <pc:docMk/>
            <pc:sldMk cId="397984723" sldId="274"/>
            <ac:spMk id="2" creationId="{E1D236BC-829A-43E5-6F2D-E3C564F07A3A}"/>
          </ac:spMkLst>
        </pc:spChg>
        <pc:spChg chg="mod">
          <ac:chgData name="Dr.Mritunjay Kumar" userId="ce6d84e442459372" providerId="LiveId" clId="{AB72FB4F-AEEC-4A4E-9396-8C490C876089}" dt="2023-07-25T05:19:57.951" v="860" actId="14100"/>
          <ac:spMkLst>
            <pc:docMk/>
            <pc:sldMk cId="397984723" sldId="274"/>
            <ac:spMk id="3" creationId="{C765EDAF-B95D-1551-9C9D-6181F5A558A0}"/>
          </ac:spMkLst>
        </pc:spChg>
        <pc:picChg chg="add mod">
          <ac:chgData name="Dr.Mritunjay Kumar" userId="ce6d84e442459372" providerId="LiveId" clId="{AB72FB4F-AEEC-4A4E-9396-8C490C876089}" dt="2023-07-25T05:20:25.850" v="866" actId="14100"/>
          <ac:picMkLst>
            <pc:docMk/>
            <pc:sldMk cId="397984723" sldId="274"/>
            <ac:picMk id="1026" creationId="{C7FCD2B2-CE76-296A-B88A-ADFB3B367262}"/>
          </ac:picMkLst>
        </pc:picChg>
      </pc:sldChg>
      <pc:sldChg chg="delSp modSp new mod">
        <pc:chgData name="Dr.Mritunjay Kumar" userId="ce6d84e442459372" providerId="LiveId" clId="{AB72FB4F-AEEC-4A4E-9396-8C490C876089}" dt="2023-07-25T02:17:07.787" v="119"/>
        <pc:sldMkLst>
          <pc:docMk/>
          <pc:sldMk cId="4287544476" sldId="275"/>
        </pc:sldMkLst>
        <pc:spChg chg="del">
          <ac:chgData name="Dr.Mritunjay Kumar" userId="ce6d84e442459372" providerId="LiveId" clId="{AB72FB4F-AEEC-4A4E-9396-8C490C876089}" dt="2023-07-25T02:16:44.495" v="117" actId="478"/>
          <ac:spMkLst>
            <pc:docMk/>
            <pc:sldMk cId="4287544476" sldId="275"/>
            <ac:spMk id="2" creationId="{6BFF80C5-44CF-1B24-8D86-CD04C493E016}"/>
          </ac:spMkLst>
        </pc:spChg>
        <pc:spChg chg="mod">
          <ac:chgData name="Dr.Mritunjay Kumar" userId="ce6d84e442459372" providerId="LiveId" clId="{AB72FB4F-AEEC-4A4E-9396-8C490C876089}" dt="2023-07-25T02:17:07.787" v="119"/>
          <ac:spMkLst>
            <pc:docMk/>
            <pc:sldMk cId="4287544476" sldId="275"/>
            <ac:spMk id="3" creationId="{FC8822B9-A28A-A653-B5E5-2DC8ADEC56C2}"/>
          </ac:spMkLst>
        </pc:spChg>
      </pc:sldChg>
      <pc:sldChg chg="delSp modSp new mod">
        <pc:chgData name="Dr.Mritunjay Kumar" userId="ce6d84e442459372" providerId="LiveId" clId="{AB72FB4F-AEEC-4A4E-9396-8C490C876089}" dt="2023-07-25T02:17:38.118" v="123"/>
        <pc:sldMkLst>
          <pc:docMk/>
          <pc:sldMk cId="1130302730" sldId="276"/>
        </pc:sldMkLst>
        <pc:spChg chg="del">
          <ac:chgData name="Dr.Mritunjay Kumar" userId="ce6d84e442459372" providerId="LiveId" clId="{AB72FB4F-AEEC-4A4E-9396-8C490C876089}" dt="2023-07-25T02:17:14.876" v="121" actId="478"/>
          <ac:spMkLst>
            <pc:docMk/>
            <pc:sldMk cId="1130302730" sldId="276"/>
            <ac:spMk id="2" creationId="{0099A17C-929D-0685-2EC3-B0583D257069}"/>
          </ac:spMkLst>
        </pc:spChg>
        <pc:spChg chg="mod">
          <ac:chgData name="Dr.Mritunjay Kumar" userId="ce6d84e442459372" providerId="LiveId" clId="{AB72FB4F-AEEC-4A4E-9396-8C490C876089}" dt="2023-07-25T02:17:38.118" v="123"/>
          <ac:spMkLst>
            <pc:docMk/>
            <pc:sldMk cId="1130302730" sldId="276"/>
            <ac:spMk id="3" creationId="{17DEB078-0315-D291-A4AF-6ED0A6F1270A}"/>
          </ac:spMkLst>
        </pc:spChg>
      </pc:sldChg>
      <pc:sldChg chg="addSp delSp modSp new mod">
        <pc:chgData name="Dr.Mritunjay Kumar" userId="ce6d84e442459372" providerId="LiveId" clId="{AB72FB4F-AEEC-4A4E-9396-8C490C876089}" dt="2023-07-25T05:29:18.802" v="886" actId="113"/>
        <pc:sldMkLst>
          <pc:docMk/>
          <pc:sldMk cId="2452130413" sldId="277"/>
        </pc:sldMkLst>
        <pc:spChg chg="del">
          <ac:chgData name="Dr.Mritunjay Kumar" userId="ce6d84e442459372" providerId="LiveId" clId="{AB72FB4F-AEEC-4A4E-9396-8C490C876089}" dt="2023-07-25T02:17:44.152" v="125" actId="478"/>
          <ac:spMkLst>
            <pc:docMk/>
            <pc:sldMk cId="2452130413" sldId="277"/>
            <ac:spMk id="2" creationId="{7050F683-DD28-3664-792E-0C7E15840EF2}"/>
          </ac:spMkLst>
        </pc:spChg>
        <pc:spChg chg="add del mod">
          <ac:chgData name="Dr.Mritunjay Kumar" userId="ce6d84e442459372" providerId="LiveId" clId="{AB72FB4F-AEEC-4A4E-9396-8C490C876089}" dt="2023-07-25T05:24:26.154" v="871" actId="21"/>
          <ac:spMkLst>
            <pc:docMk/>
            <pc:sldMk cId="2452130413" sldId="277"/>
            <ac:spMk id="2" creationId="{A428B586-113F-0E97-EA59-68A2E0F13300}"/>
          </ac:spMkLst>
        </pc:spChg>
        <pc:spChg chg="add del mod">
          <ac:chgData name="Dr.Mritunjay Kumar" userId="ce6d84e442459372" providerId="LiveId" clId="{AB72FB4F-AEEC-4A4E-9396-8C490C876089}" dt="2023-07-25T05:29:18.802" v="886" actId="113"/>
          <ac:spMkLst>
            <pc:docMk/>
            <pc:sldMk cId="2452130413" sldId="277"/>
            <ac:spMk id="3" creationId="{B4B4DCA2-64D3-748E-6925-FBBCE6520770}"/>
          </ac:spMkLst>
        </pc:spChg>
        <pc:picChg chg="add del mod">
          <ac:chgData name="Dr.Mritunjay Kumar" userId="ce6d84e442459372" providerId="LiveId" clId="{AB72FB4F-AEEC-4A4E-9396-8C490C876089}" dt="2023-07-25T05:24:28.702" v="874"/>
          <ac:picMkLst>
            <pc:docMk/>
            <pc:sldMk cId="2452130413" sldId="277"/>
            <ac:picMk id="2050" creationId="{1E7C2CED-1535-FB80-1E35-77DFE7DFA589}"/>
          </ac:picMkLst>
        </pc:picChg>
        <pc:picChg chg="add mod">
          <ac:chgData name="Dr.Mritunjay Kumar" userId="ce6d84e442459372" providerId="LiveId" clId="{AB72FB4F-AEEC-4A4E-9396-8C490C876089}" dt="2023-07-25T05:29:07.558" v="885" actId="1076"/>
          <ac:picMkLst>
            <pc:docMk/>
            <pc:sldMk cId="2452130413" sldId="277"/>
            <ac:picMk id="2052" creationId="{8DE24748-5042-E97C-3FB4-B236F0DBB19E}"/>
          </ac:picMkLst>
        </pc:picChg>
        <pc:picChg chg="add mod">
          <ac:chgData name="Dr.Mritunjay Kumar" userId="ce6d84e442459372" providerId="LiveId" clId="{AB72FB4F-AEEC-4A4E-9396-8C490C876089}" dt="2023-07-25T05:29:04.095" v="884" actId="1076"/>
          <ac:picMkLst>
            <pc:docMk/>
            <pc:sldMk cId="2452130413" sldId="277"/>
            <ac:picMk id="2054" creationId="{8FB42825-A007-273B-04B3-9847FFD97552}"/>
          </ac:picMkLst>
        </pc:picChg>
      </pc:sldChg>
      <pc:sldChg chg="delSp modSp new mod">
        <pc:chgData name="Dr.Mritunjay Kumar" userId="ce6d84e442459372" providerId="LiveId" clId="{AB72FB4F-AEEC-4A4E-9396-8C490C876089}" dt="2023-07-25T05:43:28.463" v="1069" actId="20577"/>
        <pc:sldMkLst>
          <pc:docMk/>
          <pc:sldMk cId="2637246994" sldId="278"/>
        </pc:sldMkLst>
        <pc:spChg chg="del">
          <ac:chgData name="Dr.Mritunjay Kumar" userId="ce6d84e442459372" providerId="LiveId" clId="{AB72FB4F-AEEC-4A4E-9396-8C490C876089}" dt="2023-07-25T02:18:08.524" v="129" actId="478"/>
          <ac:spMkLst>
            <pc:docMk/>
            <pc:sldMk cId="2637246994" sldId="278"/>
            <ac:spMk id="2" creationId="{5BFF39A1-D3B6-0BD7-F092-7B79E2A98624}"/>
          </ac:spMkLst>
        </pc:spChg>
        <pc:spChg chg="mod">
          <ac:chgData name="Dr.Mritunjay Kumar" userId="ce6d84e442459372" providerId="LiveId" clId="{AB72FB4F-AEEC-4A4E-9396-8C490C876089}" dt="2023-07-25T05:43:28.463" v="1069" actId="20577"/>
          <ac:spMkLst>
            <pc:docMk/>
            <pc:sldMk cId="2637246994" sldId="278"/>
            <ac:spMk id="3" creationId="{66970A27-23A0-F8FB-A620-7A47940E62BA}"/>
          </ac:spMkLst>
        </pc:spChg>
      </pc:sldChg>
      <pc:sldChg chg="delSp modSp new mod">
        <pc:chgData name="Dr.Mritunjay Kumar" userId="ce6d84e442459372" providerId="LiveId" clId="{AB72FB4F-AEEC-4A4E-9396-8C490C876089}" dt="2023-07-25T02:18:51.250" v="136" actId="27636"/>
        <pc:sldMkLst>
          <pc:docMk/>
          <pc:sldMk cId="2036992969" sldId="279"/>
        </pc:sldMkLst>
        <pc:spChg chg="del">
          <ac:chgData name="Dr.Mritunjay Kumar" userId="ce6d84e442459372" providerId="LiveId" clId="{AB72FB4F-AEEC-4A4E-9396-8C490C876089}" dt="2023-07-25T02:18:31.537" v="133" actId="478"/>
          <ac:spMkLst>
            <pc:docMk/>
            <pc:sldMk cId="2036992969" sldId="279"/>
            <ac:spMk id="2" creationId="{422F8DA0-7925-FBA5-F992-ACDB5607DA97}"/>
          </ac:spMkLst>
        </pc:spChg>
        <pc:spChg chg="mod">
          <ac:chgData name="Dr.Mritunjay Kumar" userId="ce6d84e442459372" providerId="LiveId" clId="{AB72FB4F-AEEC-4A4E-9396-8C490C876089}" dt="2023-07-25T02:18:51.250" v="136" actId="27636"/>
          <ac:spMkLst>
            <pc:docMk/>
            <pc:sldMk cId="2036992969" sldId="279"/>
            <ac:spMk id="3" creationId="{37F5930E-E1E5-024A-D7BD-90744EE55D37}"/>
          </ac:spMkLst>
        </pc:spChg>
      </pc:sldChg>
      <pc:sldChg chg="delSp modSp new mod">
        <pc:chgData name="Dr.Mritunjay Kumar" userId="ce6d84e442459372" providerId="LiveId" clId="{AB72FB4F-AEEC-4A4E-9396-8C490C876089}" dt="2023-07-25T02:44:28.138" v="811" actId="20577"/>
        <pc:sldMkLst>
          <pc:docMk/>
          <pc:sldMk cId="2788811177" sldId="280"/>
        </pc:sldMkLst>
        <pc:spChg chg="del">
          <ac:chgData name="Dr.Mritunjay Kumar" userId="ce6d84e442459372" providerId="LiveId" clId="{AB72FB4F-AEEC-4A4E-9396-8C490C876089}" dt="2023-07-25T02:44:06.846" v="797" actId="478"/>
          <ac:spMkLst>
            <pc:docMk/>
            <pc:sldMk cId="2788811177" sldId="280"/>
            <ac:spMk id="2" creationId="{4E35B3C5-C132-33AA-A56E-C498C2122450}"/>
          </ac:spMkLst>
        </pc:spChg>
        <pc:spChg chg="mod">
          <ac:chgData name="Dr.Mritunjay Kumar" userId="ce6d84e442459372" providerId="LiveId" clId="{AB72FB4F-AEEC-4A4E-9396-8C490C876089}" dt="2023-07-25T02:44:28.138" v="811" actId="20577"/>
          <ac:spMkLst>
            <pc:docMk/>
            <pc:sldMk cId="2788811177" sldId="280"/>
            <ac:spMk id="3" creationId="{8163C335-0309-41F2-9A15-0F6644F66C1F}"/>
          </ac:spMkLst>
        </pc:spChg>
      </pc:sldChg>
      <pc:sldChg chg="delSp modSp new mod">
        <pc:chgData name="Dr.Mritunjay Kumar" userId="ce6d84e442459372" providerId="LiveId" clId="{AB72FB4F-AEEC-4A4E-9396-8C490C876089}" dt="2023-07-25T02:51:55.762" v="859" actId="207"/>
        <pc:sldMkLst>
          <pc:docMk/>
          <pc:sldMk cId="624453151" sldId="281"/>
        </pc:sldMkLst>
        <pc:spChg chg="del">
          <ac:chgData name="Dr.Mritunjay Kumar" userId="ce6d84e442459372" providerId="LiveId" clId="{AB72FB4F-AEEC-4A4E-9396-8C490C876089}" dt="2023-07-25T02:45:12.887" v="813" actId="478"/>
          <ac:spMkLst>
            <pc:docMk/>
            <pc:sldMk cId="624453151" sldId="281"/>
            <ac:spMk id="2" creationId="{C62D9D64-42D4-226C-8E42-2068969F536D}"/>
          </ac:spMkLst>
        </pc:spChg>
        <pc:spChg chg="mod">
          <ac:chgData name="Dr.Mritunjay Kumar" userId="ce6d84e442459372" providerId="LiveId" clId="{AB72FB4F-AEEC-4A4E-9396-8C490C876089}" dt="2023-07-25T02:51:55.762" v="859" actId="207"/>
          <ac:spMkLst>
            <pc:docMk/>
            <pc:sldMk cId="624453151" sldId="281"/>
            <ac:spMk id="3" creationId="{D0354CD0-96F5-F5AB-66C1-8D4222F62B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1FD9D-7EBA-4FA0-9EDE-81FA9FEDB574}" type="datetimeFigureOut">
              <a:rPr lang="en-US" smtClean="0"/>
              <a:pPr/>
              <a:t>7/25/2023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9714A0-DDB2-4EE9-8A25-BE13A5AAF44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thank-you-label-card-sign-wedding-971644/"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E7778-4E45-C19C-AA8C-C6D72F613426}"/>
              </a:ext>
            </a:extLst>
          </p:cNvPr>
          <p:cNvSpPr>
            <a:spLocks noGrp="1"/>
          </p:cNvSpPr>
          <p:nvPr>
            <p:ph type="ctrTitle"/>
          </p:nvPr>
        </p:nvSpPr>
        <p:spPr>
          <a:xfrm>
            <a:off x="685800" y="2150973"/>
            <a:ext cx="7772400" cy="1470025"/>
          </a:xfrm>
        </p:spPr>
        <p:txBody>
          <a:bodyPr>
            <a:normAutofit/>
          </a:bodyPr>
          <a:lstStyle/>
          <a:p>
            <a:r>
              <a:rPr lang="en-US" sz="3600" b="1" i="1" dirty="0">
                <a:solidFill>
                  <a:srgbClr val="FF0000"/>
                </a:solidFill>
              </a:rPr>
              <a:t>African Horse Sickness (Equine Plague)</a:t>
            </a:r>
          </a:p>
        </p:txBody>
      </p:sp>
      <p:sp>
        <p:nvSpPr>
          <p:cNvPr id="3" name="Subtitle 2">
            <a:extLst>
              <a:ext uri="{FF2B5EF4-FFF2-40B4-BE49-F238E27FC236}">
                <a16:creationId xmlns:a16="http://schemas.microsoft.com/office/drawing/2014/main" id="{350EB708-5FF6-8DC2-6D31-09226FC113F2}"/>
              </a:ext>
            </a:extLst>
          </p:cNvPr>
          <p:cNvSpPr>
            <a:spLocks noGrp="1"/>
          </p:cNvSpPr>
          <p:nvPr>
            <p:ph type="subTitle" idx="1"/>
          </p:nvPr>
        </p:nvSpPr>
        <p:spPr>
          <a:xfrm>
            <a:off x="4800600" y="4419636"/>
            <a:ext cx="3962400" cy="1752600"/>
          </a:xfrm>
        </p:spPr>
        <p:txBody>
          <a:bodyPr>
            <a:normAutofit fontScale="92500"/>
          </a:bodyPr>
          <a:lstStyle/>
          <a:p>
            <a:r>
              <a:rPr lang="en-US" dirty="0">
                <a:solidFill>
                  <a:srgbClr val="002060"/>
                </a:solidFill>
              </a:rPr>
              <a:t>Dr </a:t>
            </a:r>
            <a:r>
              <a:rPr lang="en-US" dirty="0" err="1">
                <a:solidFill>
                  <a:srgbClr val="002060"/>
                </a:solidFill>
              </a:rPr>
              <a:t>Mritunjay</a:t>
            </a:r>
            <a:r>
              <a:rPr lang="en-US" dirty="0">
                <a:solidFill>
                  <a:srgbClr val="002060"/>
                </a:solidFill>
              </a:rPr>
              <a:t> Kumar</a:t>
            </a:r>
          </a:p>
          <a:p>
            <a:r>
              <a:rPr lang="en-US" dirty="0">
                <a:solidFill>
                  <a:srgbClr val="002060"/>
                </a:solidFill>
              </a:rPr>
              <a:t>Associate Professor</a:t>
            </a:r>
          </a:p>
          <a:p>
            <a:r>
              <a:rPr lang="en-US" dirty="0">
                <a:solidFill>
                  <a:srgbClr val="002060"/>
                </a:solidFill>
              </a:rPr>
              <a:t>VMD, BVC, BASU, Patna</a:t>
            </a:r>
          </a:p>
        </p:txBody>
      </p:sp>
      <p:pic>
        <p:nvPicPr>
          <p:cNvPr id="4" name="Picture 3">
            <a:extLst>
              <a:ext uri="{FF2B5EF4-FFF2-40B4-BE49-F238E27FC236}">
                <a16:creationId xmlns:a16="http://schemas.microsoft.com/office/drawing/2014/main" id="{EEDF7525-B6AC-BF71-734D-80FF342A54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620" y="208052"/>
            <a:ext cx="1604380" cy="1239748"/>
          </a:xfrm>
          <a:prstGeom prst="rect">
            <a:avLst/>
          </a:prstGeom>
        </p:spPr>
      </p:pic>
      <p:pic>
        <p:nvPicPr>
          <p:cNvPr id="5" name="Picture 4">
            <a:extLst>
              <a:ext uri="{FF2B5EF4-FFF2-40B4-BE49-F238E27FC236}">
                <a16:creationId xmlns:a16="http://schemas.microsoft.com/office/drawing/2014/main" id="{F45CF877-BBB0-BB64-FAD4-ED97ADC9D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81000"/>
            <a:ext cx="1905000" cy="952500"/>
          </a:xfrm>
          <a:prstGeom prst="rect">
            <a:avLst/>
          </a:prstGeom>
        </p:spPr>
      </p:pic>
    </p:spTree>
    <p:extLst>
      <p:ext uri="{BB962C8B-B14F-4D97-AF65-F5344CB8AC3E}">
        <p14:creationId xmlns:p14="http://schemas.microsoft.com/office/powerpoint/2010/main" val="367038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8822B9-A28A-A653-B5E5-2DC8ADEC56C2}"/>
              </a:ext>
            </a:extLst>
          </p:cNvPr>
          <p:cNvSpPr>
            <a:spLocks noGrp="1"/>
          </p:cNvSpPr>
          <p:nvPr>
            <p:ph idx="1"/>
          </p:nvPr>
        </p:nvSpPr>
        <p:spPr>
          <a:xfrm>
            <a:off x="304800" y="457200"/>
            <a:ext cx="8382000" cy="5668963"/>
          </a:xfrm>
        </p:spPr>
        <p:txBody>
          <a:bodyPr>
            <a:normAutofit/>
          </a:bodyPr>
          <a:lstStyle/>
          <a:p>
            <a:pPr marL="0" marR="0" indent="0">
              <a:lnSpc>
                <a:spcPct val="115000"/>
              </a:lnSpc>
              <a:spcBef>
                <a:spcPts val="0"/>
              </a:spcBef>
              <a:spcAft>
                <a:spcPts val="1000"/>
              </a:spcAft>
              <a:buNone/>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Epidemiology</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a:lnSpc>
                <a:spcPct val="115000"/>
              </a:lnSpc>
              <a:spcBef>
                <a:spcPts val="0"/>
              </a:spcBef>
              <a:spcAft>
                <a:spcPts val="0"/>
              </a:spcAft>
              <a:buNone/>
            </a:pPr>
            <a:r>
              <a:rPr lang="en-IN"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Incidence</a:t>
            </a:r>
          </a:p>
          <a:p>
            <a:pPr algn="just">
              <a:lnSpc>
                <a:spcPct val="115000"/>
              </a:lnSpc>
              <a:spcBef>
                <a:spcPts val="0"/>
              </a:spcBef>
              <a:spcAft>
                <a:spcPts val="1000"/>
              </a:spcAft>
              <a:buFont typeface="Wingdings" panose="05000000000000000000" pitchFamily="2" charset="2"/>
              <a:buChar char="ü"/>
            </a:pPr>
            <a:r>
              <a:rPr lang="en-IN" sz="2000" dirty="0">
                <a:latin typeface="Calibri" panose="020F0502020204030204" pitchFamily="34" charset="0"/>
                <a:ea typeface="Calibri" panose="020F0502020204030204" pitchFamily="34" charset="0"/>
                <a:cs typeface="Times New Roman" panose="02020603050405020304" pitchFamily="18" charset="0"/>
              </a:rPr>
              <a:t>Worldwide, horse of all age group are susceptible</a:t>
            </a:r>
          </a:p>
          <a:p>
            <a:pPr algn="just">
              <a:lnSpc>
                <a:spcPct val="115000"/>
              </a:lnSpc>
              <a:spcBef>
                <a:spcPts val="0"/>
              </a:spcBef>
              <a:spcAft>
                <a:spcPts val="1000"/>
              </a:spcAft>
              <a:buFont typeface="Wingdings" panose="05000000000000000000" pitchFamily="2" charset="2"/>
              <a:buChar char="ü"/>
            </a:pPr>
            <a:r>
              <a:rPr lang="en-IN" sz="2000" dirty="0">
                <a:latin typeface="Calibri" panose="020F0502020204030204" pitchFamily="34" charset="0"/>
                <a:ea typeface="Calibri" panose="020F0502020204030204" pitchFamily="34" charset="0"/>
                <a:cs typeface="Times New Roman" panose="02020603050405020304" pitchFamily="18" charset="0"/>
              </a:rPr>
              <a:t>Morbidity rate is 100% and the case mortality rate is 50% and above</a:t>
            </a:r>
          </a:p>
          <a:p>
            <a:pPr algn="just">
              <a:lnSpc>
                <a:spcPct val="115000"/>
              </a:lnSpc>
              <a:spcBef>
                <a:spcPts val="0"/>
              </a:spcBef>
              <a:spcAft>
                <a:spcPts val="1000"/>
              </a:spcAft>
              <a:buFont typeface="Wingdings" panose="05000000000000000000" pitchFamily="2" charset="2"/>
              <a:buChar char="ü"/>
            </a:pPr>
            <a:r>
              <a:rPr lang="en-IN" sz="2000" dirty="0">
                <a:latin typeface="Calibri" panose="020F0502020204030204" pitchFamily="34" charset="0"/>
                <a:ea typeface="Calibri" panose="020F0502020204030204" pitchFamily="34" charset="0"/>
                <a:cs typeface="Times New Roman" panose="02020603050405020304" pitchFamily="18" charset="0"/>
              </a:rPr>
              <a:t>Once the horse is infested it must be considered infected for life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1000"/>
              </a:spcAft>
              <a:buNone/>
            </a:pPr>
            <a:r>
              <a:rPr lang="en-IN"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Transmission</a:t>
            </a:r>
            <a:endParaRPr lang="en-IN"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1000"/>
              </a:spcAft>
              <a:buFont typeface="Wingdings" panose="05000000000000000000" pitchFamily="2" charset="2"/>
              <a:buChar char="ü"/>
            </a:pPr>
            <a:r>
              <a:rPr lang="en-IN" sz="2000" dirty="0">
                <a:latin typeface="Calibri" panose="020F0502020204030204" pitchFamily="34" charset="0"/>
                <a:ea typeface="Calibri" panose="020F0502020204030204" pitchFamily="34" charset="0"/>
                <a:cs typeface="Times New Roman" panose="02020603050405020304" pitchFamily="18" charset="0"/>
              </a:rPr>
              <a:t>B</a:t>
            </a:r>
            <a:r>
              <a:rPr lang="en-IN" sz="2000" dirty="0">
                <a:effectLst/>
                <a:latin typeface="Calibri" panose="020F0502020204030204" pitchFamily="34" charset="0"/>
                <a:ea typeface="Calibri" panose="020F0502020204030204" pitchFamily="34" charset="0"/>
                <a:cs typeface="Times New Roman" panose="02020603050405020304" pitchFamily="18" charset="0"/>
              </a:rPr>
              <a:t>iting flies like </a:t>
            </a:r>
            <a:r>
              <a:rPr lang="en-IN" sz="2000" dirty="0" err="1">
                <a:effectLst/>
                <a:latin typeface="Calibri" panose="020F0502020204030204" pitchFamily="34" charset="0"/>
                <a:ea typeface="Calibri" panose="020F0502020204030204" pitchFamily="34" charset="0"/>
                <a:cs typeface="Times New Roman" panose="02020603050405020304" pitchFamily="18" charset="0"/>
              </a:rPr>
              <a:t>tabanus</a:t>
            </a:r>
            <a:r>
              <a:rPr lang="en-IN" sz="2000" dirty="0">
                <a:effectLst/>
                <a:latin typeface="Calibri" panose="020F0502020204030204" pitchFamily="34" charset="0"/>
                <a:ea typeface="Calibri" panose="020F0502020204030204" pitchFamily="34" charset="0"/>
                <a:cs typeface="Times New Roman" panose="02020603050405020304" pitchFamily="18" charset="0"/>
              </a:rPr>
              <a:t> (horse fly) and also by mosquitoes</a:t>
            </a:r>
          </a:p>
          <a:p>
            <a:pPr marR="0" lvl="0" algn="just">
              <a:lnSpc>
                <a:spcPct val="115000"/>
              </a:lnSpc>
              <a:spcBef>
                <a:spcPts val="0"/>
              </a:spcBef>
              <a:spcAft>
                <a:spcPts val="1000"/>
              </a:spcAft>
              <a:buFont typeface="Wingdings" panose="05000000000000000000" pitchFamily="2" charset="2"/>
              <a:buChar char="ü"/>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dirty="0">
                <a:latin typeface="Calibri" panose="020F0502020204030204" pitchFamily="34" charset="0"/>
                <a:ea typeface="Calibri" panose="020F0502020204030204" pitchFamily="34" charset="0"/>
                <a:cs typeface="Times New Roman" panose="02020603050405020304" pitchFamily="18" charset="0"/>
              </a:rPr>
              <a:t>C</a:t>
            </a:r>
            <a:r>
              <a:rPr lang="en-IN" sz="2000" dirty="0">
                <a:effectLst/>
                <a:latin typeface="Calibri" panose="020F0502020204030204" pitchFamily="34" charset="0"/>
                <a:ea typeface="Calibri" panose="020F0502020204030204" pitchFamily="34" charset="0"/>
                <a:cs typeface="Times New Roman" panose="02020603050405020304" pitchFamily="18" charset="0"/>
              </a:rPr>
              <a:t>ontaminated syringes and needles and surgical </a:t>
            </a:r>
            <a:r>
              <a:rPr lang="en-IN" sz="2000" dirty="0" err="1">
                <a:effectLst/>
                <a:latin typeface="Calibri" panose="020F0502020204030204" pitchFamily="34" charset="0"/>
                <a:ea typeface="Calibri" panose="020F0502020204030204" pitchFamily="34" charset="0"/>
                <a:cs typeface="Times New Roman" panose="02020603050405020304" pitchFamily="18" charset="0"/>
              </a:rPr>
              <a:t>equipments</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1000"/>
              </a:spcAft>
              <a:buFont typeface="Wingdings" panose="05000000000000000000" pitchFamily="2" charset="2"/>
              <a:buChar char="ü"/>
            </a:pPr>
            <a:r>
              <a:rPr lang="en-IN" sz="2000" dirty="0">
                <a:effectLst/>
                <a:latin typeface="Calibri" panose="020F0502020204030204" pitchFamily="34" charset="0"/>
                <a:ea typeface="Calibri" panose="020F0502020204030204" pitchFamily="34" charset="0"/>
                <a:cs typeface="Times New Roman" panose="02020603050405020304" pitchFamily="18" charset="0"/>
              </a:rPr>
              <a:t> Intra-uterine transmission also can occur</a:t>
            </a:r>
          </a:p>
          <a:p>
            <a:pPr marR="0" lvl="0" algn="just">
              <a:lnSpc>
                <a:spcPct val="115000"/>
              </a:lnSpc>
              <a:spcBef>
                <a:spcPts val="0"/>
              </a:spcBef>
              <a:spcAft>
                <a:spcPts val="1000"/>
              </a:spcAft>
              <a:buFont typeface="Wingdings" panose="05000000000000000000" pitchFamily="2" charset="2"/>
              <a:buChar char="ü"/>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dirty="0">
                <a:latin typeface="Calibri" panose="020F0502020204030204" pitchFamily="34" charset="0"/>
                <a:ea typeface="Calibri" panose="020F0502020204030204" pitchFamily="34" charset="0"/>
                <a:cs typeface="Times New Roman" panose="02020603050405020304" pitchFamily="18" charset="0"/>
              </a:rPr>
              <a:t>S</a:t>
            </a:r>
            <a:r>
              <a:rPr lang="en-IN" sz="2000" dirty="0">
                <a:effectLst/>
                <a:latin typeface="Calibri" panose="020F0502020204030204" pitchFamily="34" charset="0"/>
                <a:ea typeface="Calibri" panose="020F0502020204030204" pitchFamily="34" charset="0"/>
                <a:cs typeface="Times New Roman" panose="02020603050405020304" pitchFamily="18" charset="0"/>
              </a:rPr>
              <a:t>emen of infected stallion and</a:t>
            </a:r>
          </a:p>
          <a:p>
            <a:pPr marR="0" lvl="0" algn="just">
              <a:lnSpc>
                <a:spcPct val="115000"/>
              </a:lnSpc>
              <a:spcBef>
                <a:spcPts val="0"/>
              </a:spcBef>
              <a:spcAft>
                <a:spcPts val="1000"/>
              </a:spcAft>
              <a:buFont typeface="Wingdings" panose="05000000000000000000" pitchFamily="2" charset="2"/>
              <a:buChar char="ü"/>
            </a:pPr>
            <a:r>
              <a:rPr lang="en-IN" sz="2000" dirty="0">
                <a:effectLst/>
                <a:latin typeface="Calibri" panose="020F0502020204030204" pitchFamily="34" charset="0"/>
                <a:ea typeface="Calibri" panose="020F0502020204030204" pitchFamily="34" charset="0"/>
                <a:cs typeface="Times New Roman" panose="02020603050405020304" pitchFamily="18" charset="0"/>
              </a:rPr>
              <a:t> Blood transfusion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8754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DEB078-0315-D291-A4AF-6ED0A6F1270A}"/>
              </a:ext>
            </a:extLst>
          </p:cNvPr>
          <p:cNvSpPr>
            <a:spLocks noGrp="1"/>
          </p:cNvSpPr>
          <p:nvPr>
            <p:ph idx="1"/>
          </p:nvPr>
        </p:nvSpPr>
        <p:spPr>
          <a:xfrm>
            <a:off x="381000" y="533400"/>
            <a:ext cx="8382000" cy="6096000"/>
          </a:xfrm>
        </p:spPr>
        <p:txBody>
          <a:bodyPr/>
          <a:lstStyle/>
          <a:p>
            <a:pPr marL="0" marR="0" indent="0" algn="just">
              <a:lnSpc>
                <a:spcPct val="115000"/>
              </a:lnSpc>
              <a:spcBef>
                <a:spcPts val="0"/>
              </a:spcBef>
              <a:spcAft>
                <a:spcPts val="1000"/>
              </a:spcAft>
              <a:buNone/>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Pathogenesis</a:t>
            </a:r>
            <a:endParaRPr lang="en-US" sz="2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1000"/>
              </a:spcAft>
              <a:buFont typeface="Wingdings" panose="05000000000000000000" pitchFamily="2" charset="2"/>
              <a:buChar char="ü"/>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virus enters the blood by bite of the flies and cause viraemia and then localizes in various organs like spleen, liver, kidney and lymph nodes and also in the epithelium of the arteries</a:t>
            </a:r>
          </a:p>
          <a:p>
            <a:pPr marL="0" marR="0" algn="just">
              <a:lnSpc>
                <a:spcPct val="115000"/>
              </a:lnSpc>
              <a:spcBef>
                <a:spcPts val="0"/>
              </a:spcBef>
              <a:spcAft>
                <a:spcPts val="1000"/>
              </a:spcAft>
              <a:buFont typeface="Wingdings" panose="05000000000000000000" pitchFamily="2" charset="2"/>
              <a:buChar char="Ø"/>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The disease is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characterised</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by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anaemia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which may be due to</a:t>
            </a:r>
          </a:p>
          <a:p>
            <a:pPr marR="0" lvl="0" algn="just">
              <a:lnSpc>
                <a:spcPct val="115000"/>
              </a:lnSpc>
              <a:spcBef>
                <a:spcPts val="0"/>
              </a:spcBef>
              <a:spcAft>
                <a:spcPts val="0"/>
              </a:spcAft>
              <a:buFont typeface="Wingdings" panose="05000000000000000000" pitchFamily="2" charset="2"/>
              <a:buChar char="ü"/>
            </a:pPr>
            <a:r>
              <a:rPr lang="en-IN" sz="2000" dirty="0">
                <a:effectLst/>
                <a:latin typeface="Calibri" panose="020F0502020204030204" pitchFamily="34" charset="0"/>
                <a:ea typeface="Calibri" panose="020F0502020204030204" pitchFamily="34" charset="0"/>
                <a:cs typeface="Times New Roman" panose="02020603050405020304" pitchFamily="18" charset="0"/>
              </a:rPr>
              <a:t>The virus will bind to the surface of RBC through the </a:t>
            </a:r>
            <a:r>
              <a:rPr lang="en-IN" sz="2000" dirty="0" err="1">
                <a:effectLst/>
                <a:latin typeface="Calibri" panose="020F0502020204030204" pitchFamily="34" charset="0"/>
                <a:ea typeface="Calibri" panose="020F0502020204030204" pitchFamily="34" charset="0"/>
                <a:cs typeface="Times New Roman" panose="02020603050405020304" pitchFamily="18" charset="0"/>
              </a:rPr>
              <a:t>nuraminidase</a:t>
            </a:r>
            <a:r>
              <a:rPr lang="en-IN" sz="2000" dirty="0">
                <a:effectLst/>
                <a:latin typeface="Calibri" panose="020F0502020204030204" pitchFamily="34" charset="0"/>
                <a:ea typeface="Calibri" panose="020F0502020204030204" pitchFamily="34" charset="0"/>
                <a:cs typeface="Times New Roman" panose="02020603050405020304" pitchFamily="18" charset="0"/>
              </a:rPr>
              <a:t> and the antibody will bind to the antigen and forms a antigen- antibody complex This complex along with the RBC will be phagocytosed by the macrophages</a:t>
            </a:r>
          </a:p>
          <a:p>
            <a:pPr marR="0" lvl="0" algn="just">
              <a:lnSpc>
                <a:spcPct val="115000"/>
              </a:lnSpc>
              <a:spcBef>
                <a:spcPts val="0"/>
              </a:spcBef>
              <a:spcAft>
                <a:spcPts val="0"/>
              </a:spcAft>
              <a:buFont typeface="Wingdings" panose="05000000000000000000" pitchFamily="2" charset="2"/>
              <a:buChar char="ü"/>
            </a:pPr>
            <a:r>
              <a:rPr lang="en-IN" sz="2000" dirty="0">
                <a:effectLst/>
                <a:latin typeface="Calibri" panose="020F0502020204030204" pitchFamily="34" charset="0"/>
                <a:ea typeface="Calibri" panose="020F0502020204030204" pitchFamily="34" charset="0"/>
                <a:cs typeface="Times New Roman" panose="02020603050405020304" pitchFamily="18" charset="0"/>
              </a:rPr>
              <a:t> Also such complexes with complement can result in haemolytic anaemia which can be intravascular and extravascular</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0"/>
              </a:spcAft>
              <a:buFont typeface="Wingdings" panose="05000000000000000000" pitchFamily="2" charset="2"/>
              <a:buChar char="ü"/>
            </a:pPr>
            <a:r>
              <a:rPr lang="en-IN" sz="2000" dirty="0">
                <a:effectLst/>
                <a:latin typeface="Calibri" panose="020F0502020204030204" pitchFamily="34" charset="0"/>
                <a:ea typeface="Calibri" panose="020F0502020204030204" pitchFamily="34" charset="0"/>
                <a:cs typeface="Times New Roman" panose="02020603050405020304" pitchFamily="18" charset="0"/>
              </a:rPr>
              <a:t>Anaemia due to haemolysis is exaggerated by depression of bone marrow activity and erythropoiesis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1000"/>
              </a:spcAft>
              <a:buFont typeface="Wingdings" panose="05000000000000000000" pitchFamily="2" charset="2"/>
              <a:buChar char="ü"/>
            </a:pPr>
            <a:r>
              <a:rPr lang="en-IN" sz="2000" dirty="0">
                <a:effectLst/>
                <a:latin typeface="Calibri" panose="020F0502020204030204" pitchFamily="34" charset="0"/>
                <a:ea typeface="Calibri" panose="020F0502020204030204" pitchFamily="34" charset="0"/>
                <a:cs typeface="Times New Roman" panose="02020603050405020304" pitchFamily="18" charset="0"/>
              </a:rPr>
              <a:t>The life span of RBCs will be reduced from 120-150 day to 28-87 days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3030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B4DCA2-64D3-748E-6925-FBBCE6520770}"/>
              </a:ext>
            </a:extLst>
          </p:cNvPr>
          <p:cNvSpPr>
            <a:spLocks noGrp="1"/>
          </p:cNvSpPr>
          <p:nvPr>
            <p:ph idx="1"/>
          </p:nvPr>
        </p:nvSpPr>
        <p:spPr>
          <a:xfrm>
            <a:off x="304800" y="838200"/>
            <a:ext cx="6248400" cy="5867400"/>
          </a:xfrm>
        </p:spPr>
        <p:txBody>
          <a:bodyPr>
            <a:normAutofit fontScale="92500" lnSpcReduction="20000"/>
          </a:bodyPr>
          <a:lstStyle/>
          <a:p>
            <a:pPr marL="0" marR="0" indent="0">
              <a:lnSpc>
                <a:spcPct val="115000"/>
              </a:lnSpc>
              <a:spcBef>
                <a:spcPts val="0"/>
              </a:spcBef>
              <a:spcAft>
                <a:spcPts val="1000"/>
              </a:spcAft>
              <a:buNone/>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Clinical findings</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1000"/>
              </a:spcAft>
              <a:buFont typeface="Wingdings" panose="05000000000000000000" pitchFamily="2" charset="2"/>
              <a:buChar char="ü"/>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IP is 2-4 weeks</a:t>
            </a: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Usually disease occurs in </a:t>
            </a:r>
            <a:r>
              <a:rPr lang="en-US" sz="20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acute form </a:t>
            </a:r>
          </a:p>
          <a:p>
            <a:pPr marL="0" marR="0" algn="just">
              <a:lnSpc>
                <a:spcPct val="115000"/>
              </a:lnSpc>
              <a:spcBef>
                <a:spcPts val="0"/>
              </a:spcBef>
              <a:spcAft>
                <a:spcPts val="1000"/>
              </a:spcAft>
            </a:pPr>
            <a:r>
              <a:rPr lang="en-US" sz="2000" b="1" i="1" dirty="0">
                <a:effectLst/>
                <a:latin typeface="Calibri" panose="020F0502020204030204" pitchFamily="34" charset="0"/>
                <a:ea typeface="Times New Roman" panose="02020603050405020304" pitchFamily="18" charset="0"/>
                <a:cs typeface="Times New Roman" panose="02020603050405020304" pitchFamily="18" charset="0"/>
              </a:rPr>
              <a:t>Intermittent fever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(102-106</a:t>
            </a:r>
            <a:r>
              <a:rPr lang="en-US" sz="2000" baseline="30000" dirty="0">
                <a:effectLst/>
                <a:latin typeface="Calibri" panose="020F0502020204030204" pitchFamily="34" charset="0"/>
                <a:ea typeface="Times New Roman" panose="02020603050405020304" pitchFamily="18" charset="0"/>
                <a:cs typeface="Times New Roman" panose="02020603050405020304" pitchFamily="18" charset="0"/>
              </a:rPr>
              <a:t>0</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 and this fluctuation can be within a day or between hours</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Anorexia, depression weakness, jaundice and </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edema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of ventral aspect of the abdomen, prepuce and legs</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100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Petechial </a:t>
            </a:r>
            <a:r>
              <a:rPr lang="en-US" sz="2000" b="1" dirty="0" err="1">
                <a:effectLst/>
                <a:latin typeface="Calibri" panose="020F0502020204030204" pitchFamily="34" charset="0"/>
                <a:ea typeface="Times New Roman" panose="02020603050405020304" pitchFamily="18" charset="0"/>
                <a:cs typeface="Times New Roman" panose="02020603050405020304" pitchFamily="18" charset="0"/>
              </a:rPr>
              <a:t>haemorrhages</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on oral mucosa and tongue and conjunctiva Increase in heart and respiratory rates</a:t>
            </a:r>
          </a:p>
          <a:p>
            <a:pPr marL="0" marR="0" algn="just">
              <a:lnSpc>
                <a:spcPct val="115000"/>
              </a:lnSpc>
              <a:spcBef>
                <a:spcPts val="0"/>
              </a:spcBef>
              <a:spcAft>
                <a:spcPts val="1000"/>
              </a:spcAft>
              <a:buFont typeface="Wingdings" panose="05000000000000000000" pitchFamily="2" charset="2"/>
              <a:buChar char="ü"/>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The course of disease is 10-14 days</a:t>
            </a: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 the </a:t>
            </a:r>
            <a:r>
              <a:rPr lang="en-US" sz="20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chronic form,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above process is repeated i.e. </a:t>
            </a:r>
            <a:r>
              <a:rPr lang="en-US" sz="2000" b="1" dirty="0" err="1">
                <a:effectLst/>
                <a:latin typeface="Calibri" panose="020F0502020204030204" pitchFamily="34" charset="0"/>
                <a:ea typeface="Times New Roman" panose="02020603050405020304" pitchFamily="18" charset="0"/>
                <a:cs typeface="Times New Roman" panose="02020603050405020304" pitchFamily="18" charset="0"/>
              </a:rPr>
              <a:t>anaemia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fever, anorexia etc., leading the marked loss of body weight, weakness, pale mucous membrane, emaciation and finally death</a:t>
            </a: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Relapses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continue to occur at intervals about 2 weeks but usually cease after a year</a:t>
            </a:r>
          </a:p>
          <a:p>
            <a:endParaRPr lang="en-US" dirty="0"/>
          </a:p>
        </p:txBody>
      </p:sp>
      <p:pic>
        <p:nvPicPr>
          <p:cNvPr id="2052" name="Picture 4" descr="Image result for Equine infectious anaemia">
            <a:extLst>
              <a:ext uri="{FF2B5EF4-FFF2-40B4-BE49-F238E27FC236}">
                <a16:creationId xmlns:a16="http://schemas.microsoft.com/office/drawing/2014/main" id="{8DE24748-5042-E97C-3FB4-B236F0DBB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914400"/>
            <a:ext cx="2590800" cy="20043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Equine infectious anaemia siderocytes">
            <a:extLst>
              <a:ext uri="{FF2B5EF4-FFF2-40B4-BE49-F238E27FC236}">
                <a16:creationId xmlns:a16="http://schemas.microsoft.com/office/drawing/2014/main" id="{8FB42825-A007-273B-04B3-9847FFD97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657600"/>
            <a:ext cx="26193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130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970A27-23A0-F8FB-A620-7A47940E62BA}"/>
              </a:ext>
            </a:extLst>
          </p:cNvPr>
          <p:cNvSpPr>
            <a:spLocks noGrp="1"/>
          </p:cNvSpPr>
          <p:nvPr>
            <p:ph idx="1"/>
          </p:nvPr>
        </p:nvSpPr>
        <p:spPr>
          <a:xfrm>
            <a:off x="304800" y="457200"/>
            <a:ext cx="8382000" cy="5668963"/>
          </a:xfrm>
        </p:spPr>
        <p:txBody>
          <a:bodyPr/>
          <a:lstStyle/>
          <a:p>
            <a:pPr marL="0" marR="0" indent="0" algn="just">
              <a:lnSpc>
                <a:spcPct val="115000"/>
              </a:lnSpc>
              <a:spcBef>
                <a:spcPts val="0"/>
              </a:spcBef>
              <a:spcAft>
                <a:spcPts val="1000"/>
              </a:spcAft>
              <a:buNone/>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Necropsy findings</a:t>
            </a:r>
            <a:endParaRPr lang="en-US" sz="2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1000"/>
              </a:spcAft>
              <a:buFont typeface="Wingdings" panose="05000000000000000000" pitchFamily="2" charset="2"/>
              <a:buChar char="ü"/>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Petechia or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echymotic</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haemorrhages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on serosa, </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splenomegaly</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accumulation of fluid in cavities, pale mucous membrane and pale muscles</a:t>
            </a:r>
          </a:p>
          <a:p>
            <a:pPr marL="0" marR="0" indent="0">
              <a:lnSpc>
                <a:spcPct val="115000"/>
              </a:lnSpc>
              <a:spcBef>
                <a:spcPts val="0"/>
              </a:spcBef>
              <a:spcAft>
                <a:spcPts val="1000"/>
              </a:spcAft>
              <a:buNone/>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Diagnosis</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By signs: Fluctuating fever, anaemia and progressive emaciation in a horse which is not responding to treatment then suspect for EIA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en-IN"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Siderocyte counts: </a:t>
            </a:r>
            <a:r>
              <a:rPr lang="en-IN" sz="2000" dirty="0">
                <a:effectLst/>
                <a:latin typeface="Calibri" panose="020F0502020204030204" pitchFamily="34" charset="0"/>
                <a:ea typeface="Calibri" panose="020F0502020204030204" pitchFamily="34" charset="0"/>
                <a:cs typeface="Times New Roman" panose="02020603050405020304" pitchFamily="18" charset="0"/>
              </a:rPr>
              <a:t>Siderocyte is leukocyte containing non-haemoglobin iron/haemosiderin and upon staining such leukocytes is significant and is attributed to EIA</a:t>
            </a:r>
          </a:p>
          <a:p>
            <a:pPr lvl="0" algn="just">
              <a:lnSpc>
                <a:spcPct val="115000"/>
              </a:lnSpc>
              <a:spcBef>
                <a:spcPts val="0"/>
              </a:spcBef>
              <a:buFont typeface="Wingdings" panose="05000000000000000000" pitchFamily="2" charset="2"/>
              <a:buChar char=""/>
            </a:pPr>
            <a:r>
              <a:rPr lang="en-IN" sz="2000" dirty="0">
                <a:latin typeface="Calibri" panose="020F0502020204030204" pitchFamily="34" charset="0"/>
                <a:ea typeface="Calibri" panose="020F0502020204030204" pitchFamily="34" charset="0"/>
                <a:cs typeface="Times New Roman" panose="02020603050405020304" pitchFamily="18" charset="0"/>
              </a:rPr>
              <a:t>Serological Tests: AGID and Enzyme linked ELISA commonly used for detection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Wingdings" panose="05000000000000000000" pitchFamily="2" charset="2"/>
              <a:buChar char=""/>
            </a:pPr>
            <a:r>
              <a:rPr lang="en-IN"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AGID is commonly known as </a:t>
            </a:r>
            <a:r>
              <a:rPr lang="en-IN" sz="20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Coggins test </a:t>
            </a:r>
            <a:r>
              <a:rPr lang="en-IN" sz="2000">
                <a:effectLst/>
                <a:latin typeface="Calibri" panose="020F0502020204030204" pitchFamily="34" charset="0"/>
                <a:ea typeface="Calibri" panose="020F0502020204030204" pitchFamily="34" charset="0"/>
                <a:cs typeface="Times New Roman" panose="02020603050405020304" pitchFamily="18" charset="0"/>
              </a:rPr>
              <a:t>is </a:t>
            </a:r>
            <a:r>
              <a:rPr lang="en-IN" sz="2000" dirty="0">
                <a:effectLst/>
                <a:latin typeface="Calibri" panose="020F0502020204030204" pitchFamily="34" charset="0"/>
                <a:ea typeface="Calibri" panose="020F0502020204030204" pitchFamily="34" charset="0"/>
                <a:cs typeface="Times New Roman" panose="02020603050405020304" pitchFamily="18" charset="0"/>
              </a:rPr>
              <a:t>very reliable test for the diagnosis of </a:t>
            </a:r>
            <a:r>
              <a:rPr lang="en-IN" sz="2000" dirty="0">
                <a:latin typeface="Calibri" panose="020F0502020204030204" pitchFamily="34" charset="0"/>
                <a:ea typeface="Calibri" panose="020F0502020204030204" pitchFamily="34" charset="0"/>
                <a:cs typeface="Times New Roman" panose="02020603050405020304" pitchFamily="18" charset="0"/>
              </a:rPr>
              <a:t>EIA by detecting antibodies against EIA virus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15000"/>
              </a:lnSpc>
              <a:spcBef>
                <a:spcPts val="0"/>
              </a:spcBef>
              <a:spcAft>
                <a:spcPts val="100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37246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F5930E-E1E5-024A-D7BD-90744EE55D37}"/>
              </a:ext>
            </a:extLst>
          </p:cNvPr>
          <p:cNvSpPr>
            <a:spLocks noGrp="1"/>
          </p:cNvSpPr>
          <p:nvPr>
            <p:ph idx="1"/>
          </p:nvPr>
        </p:nvSpPr>
        <p:spPr>
          <a:xfrm>
            <a:off x="381000" y="457200"/>
            <a:ext cx="8610600" cy="6172200"/>
          </a:xfrm>
        </p:spPr>
        <p:txBody>
          <a:bodyPr>
            <a:normAutofit fontScale="92500" lnSpcReduction="20000"/>
          </a:bodyPr>
          <a:lstStyle/>
          <a:p>
            <a:pPr marL="0" marR="0" indent="0">
              <a:lnSpc>
                <a:spcPct val="115000"/>
              </a:lnSpc>
              <a:spcBef>
                <a:spcPts val="0"/>
              </a:spcBef>
              <a:spcAft>
                <a:spcPts val="1000"/>
              </a:spcAft>
              <a:buNone/>
            </a:pPr>
            <a:r>
              <a:rPr lang="en-US" sz="2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Differential Diagnosis</a:t>
            </a:r>
            <a:endParaRPr lang="en-US" sz="2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Equine babesiosis</a:t>
            </a:r>
            <a:endParaRPr lang="en-IN"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Ehrlichiosis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Equine strongyles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Leptospirosis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IN" sz="2200" dirty="0" err="1">
                <a:effectLst/>
                <a:latin typeface="Calibri" panose="020F0502020204030204" pitchFamily="34" charset="0"/>
                <a:ea typeface="Calibri" panose="020F0502020204030204" pitchFamily="34" charset="0"/>
                <a:cs typeface="Times New Roman" panose="02020603050405020304" pitchFamily="18" charset="0"/>
              </a:rPr>
              <a:t>Purpuria</a:t>
            </a:r>
            <a:r>
              <a:rPr lang="en-IN" sz="2200" dirty="0">
                <a:effectLst/>
                <a:latin typeface="Calibri" panose="020F0502020204030204" pitchFamily="34" charset="0"/>
                <a:ea typeface="Calibri" panose="020F0502020204030204" pitchFamily="34" charset="0"/>
                <a:cs typeface="Times New Roman" panose="02020603050405020304" pitchFamily="18" charset="0"/>
              </a:rPr>
              <a:t> </a:t>
            </a:r>
            <a:r>
              <a:rPr lang="en-IN" sz="2200" dirty="0" err="1">
                <a:effectLst/>
                <a:latin typeface="Calibri" panose="020F0502020204030204" pitchFamily="34" charset="0"/>
                <a:ea typeface="Calibri" panose="020F0502020204030204" pitchFamily="34" charset="0"/>
                <a:cs typeface="Times New Roman" panose="02020603050405020304" pitchFamily="18" charset="0"/>
              </a:rPr>
              <a:t>haemorrhagica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Equine strangles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Equine viral rhinopneumonitis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Equine viral arteritis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2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Treatment</a:t>
            </a:r>
            <a:endParaRPr lang="en-US" sz="2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No treatment available, if </a:t>
            </a:r>
            <a:r>
              <a:rPr lang="en-IN" sz="2200" dirty="0" err="1">
                <a:effectLst/>
                <a:latin typeface="Calibri" panose="020F0502020204030204" pitchFamily="34" charset="0"/>
                <a:ea typeface="Calibri" panose="020F0502020204030204" pitchFamily="34" charset="0"/>
                <a:cs typeface="Times New Roman" panose="02020603050405020304" pitchFamily="18" charset="0"/>
              </a:rPr>
              <a:t>coggins</a:t>
            </a:r>
            <a:r>
              <a:rPr lang="en-IN" sz="2200" dirty="0">
                <a:effectLst/>
                <a:latin typeface="Calibri" panose="020F0502020204030204" pitchFamily="34" charset="0"/>
                <a:ea typeface="Calibri" panose="020F0502020204030204" pitchFamily="34" charset="0"/>
                <a:cs typeface="Times New Roman" panose="02020603050405020304" pitchFamily="18" charset="0"/>
              </a:rPr>
              <a:t> positive better to euthanize the horse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Blood transfusion and haematinics can be used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2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Prevention and Control</a:t>
            </a:r>
            <a:endParaRPr lang="en-US" sz="2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Thoroughly sterilised the surgical </a:t>
            </a:r>
            <a:r>
              <a:rPr lang="en-IN" sz="2200" dirty="0" err="1">
                <a:effectLst/>
                <a:latin typeface="Calibri" panose="020F0502020204030204" pitchFamily="34" charset="0"/>
                <a:ea typeface="Calibri" panose="020F0502020204030204" pitchFamily="34" charset="0"/>
                <a:cs typeface="Times New Roman" panose="02020603050405020304" pitchFamily="18" charset="0"/>
              </a:rPr>
              <a:t>equipments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Control of vectors by using </a:t>
            </a:r>
            <a:r>
              <a:rPr lang="en-IN" sz="2200" dirty="0" err="1">
                <a:effectLst/>
                <a:latin typeface="Calibri" panose="020F0502020204030204" pitchFamily="34" charset="0"/>
                <a:ea typeface="Calibri" panose="020F0502020204030204" pitchFamily="34" charset="0"/>
                <a:cs typeface="Times New Roman" panose="02020603050405020304" pitchFamily="18" charset="0"/>
              </a:rPr>
              <a:t>ectoparasiticides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Live attenuated vaccine (virus passaged in horse leukocytes tissue culture)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IN" sz="2200" dirty="0">
                <a:effectLst/>
                <a:latin typeface="Calibri" panose="020F0502020204030204" pitchFamily="34" charset="0"/>
                <a:ea typeface="Calibri" panose="020F0502020204030204" pitchFamily="34" charset="0"/>
                <a:cs typeface="Times New Roman" panose="02020603050405020304" pitchFamily="18" charset="0"/>
              </a:rPr>
              <a:t>Best method is to identify the infected animals and euthanize them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36992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AFF301-51AD-6B10-B30B-42F6C724EEF5}"/>
              </a:ext>
            </a:extLst>
          </p:cNvPr>
          <p:cNvSpPr>
            <a:spLocks noGrp="1"/>
          </p:cNvSpPr>
          <p:nvPr>
            <p:ph idx="1"/>
          </p:nvPr>
        </p:nvSpPr>
        <p:spPr>
          <a:xfrm>
            <a:off x="304800" y="152400"/>
            <a:ext cx="8839200" cy="6629400"/>
          </a:xfrm>
        </p:spPr>
        <p:txBody>
          <a:bodyPr>
            <a:normAutofit fontScale="92500" lnSpcReduction="20000"/>
          </a:bodyPr>
          <a:lstStyle/>
          <a:p>
            <a:pPr>
              <a:buFont typeface="Wingdings" panose="05000000000000000000" pitchFamily="2" charset="2"/>
              <a:buChar char="Ø"/>
            </a:pPr>
            <a:r>
              <a:rPr lang="en-US" b="1" dirty="0">
                <a:solidFill>
                  <a:schemeClr val="tx2"/>
                </a:solidFill>
              </a:rPr>
              <a:t>Multiple choice questions</a:t>
            </a:r>
          </a:p>
          <a:p>
            <a:pPr marL="0" indent="0">
              <a:buNone/>
            </a:pPr>
            <a:r>
              <a:rPr lang="en-US" dirty="0"/>
              <a:t>Q.1. EIAV belonged to </a:t>
            </a:r>
          </a:p>
          <a:p>
            <a:pPr marL="514350" indent="-514350">
              <a:buAutoNum type="alphaLcParenR"/>
            </a:pPr>
            <a:r>
              <a:rPr lang="en-US" sz="2800" dirty="0"/>
              <a:t>Flaviviridae b) </a:t>
            </a:r>
            <a:r>
              <a:rPr lang="en-US" sz="2800" dirty="0" err="1"/>
              <a:t>Retroviridae</a:t>
            </a:r>
            <a:r>
              <a:rPr lang="en-US" sz="2800" dirty="0"/>
              <a:t>  c) </a:t>
            </a:r>
            <a:r>
              <a:rPr lang="en-US" sz="2800" dirty="0" err="1"/>
              <a:t>Paramyxoviridae</a:t>
            </a:r>
            <a:endParaRPr lang="en-US" sz="2800" dirty="0"/>
          </a:p>
          <a:p>
            <a:pPr marL="0" indent="0">
              <a:buNone/>
            </a:pPr>
            <a:r>
              <a:rPr lang="en-US" dirty="0"/>
              <a:t>Q.2.EIA is characterized by</a:t>
            </a:r>
          </a:p>
          <a:p>
            <a:pPr marL="514350" indent="-514350">
              <a:buAutoNum type="alphaLcParenR"/>
            </a:pPr>
            <a:r>
              <a:rPr lang="en-US" sz="2800" dirty="0"/>
              <a:t>Intermittent fever b) Thrombocytopenia c) Both </a:t>
            </a:r>
          </a:p>
          <a:p>
            <a:pPr marL="0" indent="0">
              <a:buNone/>
            </a:pPr>
            <a:r>
              <a:rPr lang="en-US" dirty="0"/>
              <a:t>Q.3. Which of the following  causes EIA</a:t>
            </a:r>
          </a:p>
          <a:p>
            <a:pPr marL="514350" indent="-514350">
              <a:buAutoNum type="alphaLcParenR"/>
            </a:pPr>
            <a:r>
              <a:rPr lang="en-US" sz="2800" dirty="0"/>
              <a:t>Mosquito  b) </a:t>
            </a:r>
            <a:r>
              <a:rPr lang="en-US" sz="2800" dirty="0" err="1"/>
              <a:t>Tabanus</a:t>
            </a:r>
            <a:r>
              <a:rPr lang="en-US" sz="2800" dirty="0"/>
              <a:t> fly c) Contaminated syringe d) All of these</a:t>
            </a:r>
          </a:p>
          <a:p>
            <a:pPr marL="0" indent="0">
              <a:buNone/>
            </a:pPr>
            <a:r>
              <a:rPr lang="en-US" sz="2800" dirty="0"/>
              <a:t>Q.4.Petechial </a:t>
            </a:r>
            <a:r>
              <a:rPr lang="en-US" sz="2800" dirty="0" err="1"/>
              <a:t>haemorrhage</a:t>
            </a:r>
            <a:r>
              <a:rPr lang="en-US" sz="2800" dirty="0"/>
              <a:t> and intermittent fever is characteristic by</a:t>
            </a:r>
          </a:p>
          <a:p>
            <a:pPr marL="514350" indent="-514350">
              <a:buAutoNum type="alphaLcParenR"/>
            </a:pPr>
            <a:r>
              <a:rPr lang="en-US" sz="2800" dirty="0"/>
              <a:t>AHS  b) EIA  c) Both d) None of these</a:t>
            </a:r>
          </a:p>
          <a:p>
            <a:pPr marL="0" indent="0">
              <a:buNone/>
            </a:pPr>
            <a:r>
              <a:rPr lang="en-US" sz="2800" dirty="0"/>
              <a:t>Q.5.Coggin test is used for the detection of </a:t>
            </a:r>
          </a:p>
          <a:p>
            <a:pPr marL="0" indent="0">
              <a:buNone/>
            </a:pPr>
            <a:r>
              <a:rPr lang="en-US" sz="2800" dirty="0"/>
              <a:t>a) AHS  b) EIA  c) EVA  d) All of these</a:t>
            </a:r>
          </a:p>
          <a:p>
            <a:pPr marL="0" indent="0">
              <a:buNone/>
            </a:pPr>
            <a:r>
              <a:rPr lang="en-US" dirty="0"/>
              <a:t>Q.6. EIA is characterized by the presence of </a:t>
            </a:r>
          </a:p>
          <a:p>
            <a:pPr marL="0" indent="0">
              <a:buNone/>
            </a:pPr>
            <a:r>
              <a:rPr lang="en-US" dirty="0"/>
              <a:t>a) Siderocytes b) Heinz bodies c) </a:t>
            </a:r>
            <a:r>
              <a:rPr lang="en-US" dirty="0" err="1"/>
              <a:t>Poikiocytosis</a:t>
            </a:r>
            <a:r>
              <a:rPr lang="en-US" dirty="0"/>
              <a:t> d) All of these</a:t>
            </a:r>
          </a:p>
          <a:p>
            <a:endParaRPr lang="en-US" dirty="0"/>
          </a:p>
        </p:txBody>
      </p:sp>
    </p:spTree>
    <p:extLst>
      <p:ext uri="{BB962C8B-B14F-4D97-AF65-F5344CB8AC3E}">
        <p14:creationId xmlns:p14="http://schemas.microsoft.com/office/powerpoint/2010/main" val="122345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5278-162B-A111-50A2-24519FBADF63}"/>
              </a:ext>
            </a:extLst>
          </p:cNvPr>
          <p:cNvSpPr>
            <a:spLocks noGrp="1"/>
          </p:cNvSpPr>
          <p:nvPr>
            <p:ph type="title"/>
          </p:nvPr>
        </p:nvSpPr>
        <p:spPr/>
        <p:txBody>
          <a:bodyPr>
            <a:normAutofit/>
          </a:bodyPr>
          <a:lstStyle/>
          <a:p>
            <a:endParaRPr lang="en-US" sz="1800" b="1" dirty="0">
              <a:solidFill>
                <a:srgbClr val="FF0000"/>
              </a:solidFill>
              <a:latin typeface="+mn-lt"/>
            </a:endParaRPr>
          </a:p>
        </p:txBody>
      </p:sp>
      <p:pic>
        <p:nvPicPr>
          <p:cNvPr id="5" name="Content Placeholder 4">
            <a:extLst>
              <a:ext uri="{FF2B5EF4-FFF2-40B4-BE49-F238E27FC236}">
                <a16:creationId xmlns:a16="http://schemas.microsoft.com/office/drawing/2014/main" id="{2B444D13-4B58-9312-750B-5266AEF0A62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64958" y="1709086"/>
            <a:ext cx="5345583" cy="3780887"/>
          </a:xfrm>
        </p:spPr>
      </p:pic>
    </p:spTree>
    <p:extLst>
      <p:ext uri="{BB962C8B-B14F-4D97-AF65-F5344CB8AC3E}">
        <p14:creationId xmlns:p14="http://schemas.microsoft.com/office/powerpoint/2010/main" val="173027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355ED8-DEB7-6C3B-57F3-BD1B25344053}"/>
              </a:ext>
            </a:extLst>
          </p:cNvPr>
          <p:cNvSpPr>
            <a:spLocks noGrp="1"/>
          </p:cNvSpPr>
          <p:nvPr>
            <p:ph idx="1"/>
          </p:nvPr>
        </p:nvSpPr>
        <p:spPr>
          <a:xfrm>
            <a:off x="457200" y="304800"/>
            <a:ext cx="8458200" cy="7086600"/>
          </a:xfrm>
        </p:spPr>
        <p:txBody>
          <a:bodyPr>
            <a:normAutofit fontScale="70000" lnSpcReduction="20000"/>
          </a:bodyPr>
          <a:lstStyle/>
          <a:p>
            <a:pPr marR="0" algn="just">
              <a:lnSpc>
                <a:spcPct val="115000"/>
              </a:lnSpc>
              <a:spcBef>
                <a:spcPts val="0"/>
              </a:spcBef>
              <a:spcAft>
                <a:spcPts val="1000"/>
              </a:spcAft>
              <a:buFont typeface="Wingdings" panose="05000000000000000000" pitchFamily="2" charset="2"/>
              <a:buChar char="Ø"/>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It is highly fatal </a:t>
            </a:r>
            <a:r>
              <a:rPr lang="en-US" sz="2600" dirty="0" err="1">
                <a:effectLst/>
                <a:latin typeface="Calibri" panose="020F0502020204030204" pitchFamily="34" charset="0"/>
                <a:ea typeface="Times New Roman" panose="02020603050405020304" pitchFamily="18" charset="0"/>
                <a:cs typeface="Times New Roman" panose="02020603050405020304" pitchFamily="18" charset="0"/>
              </a:rPr>
              <a:t>haemorrhagic</a:t>
            </a: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 infectious disease of horses, mule and donkeys (Equidae) and </a:t>
            </a:r>
            <a:r>
              <a:rPr lang="en-US" sz="2600" dirty="0" err="1">
                <a:effectLst/>
                <a:latin typeface="Calibri" panose="020F0502020204030204" pitchFamily="34" charset="0"/>
                <a:ea typeface="Times New Roman" panose="02020603050405020304" pitchFamily="18" charset="0"/>
                <a:cs typeface="Times New Roman" panose="02020603050405020304" pitchFamily="18" charset="0"/>
              </a:rPr>
              <a:t>characterised</a:t>
            </a: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 by respiratory and circulatory impairment</a:t>
            </a:r>
          </a:p>
          <a:p>
            <a:pPr marL="0" marR="0" indent="0" algn="just">
              <a:lnSpc>
                <a:spcPct val="115000"/>
              </a:lnSpc>
              <a:spcBef>
                <a:spcPts val="0"/>
              </a:spcBef>
              <a:spcAft>
                <a:spcPts val="1000"/>
              </a:spcAft>
              <a:buNone/>
            </a:pPr>
            <a:r>
              <a:rPr lang="en-US" sz="2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Etiology</a:t>
            </a:r>
          </a:p>
          <a:p>
            <a:pPr marR="0" algn="just">
              <a:lnSpc>
                <a:spcPct val="115000"/>
              </a:lnSpc>
              <a:spcBef>
                <a:spcPts val="0"/>
              </a:spcBef>
              <a:spcAft>
                <a:spcPts val="1000"/>
              </a:spcAft>
              <a:buFont typeface="Wingdings" panose="05000000000000000000" pitchFamily="2" charset="2"/>
              <a:buChar char="ü"/>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African horse sickness virus (AHSV) is a RNA virus </a:t>
            </a:r>
            <a:r>
              <a:rPr lang="en-US" sz="2600" dirty="0">
                <a:latin typeface="Calibri" panose="020F0502020204030204" pitchFamily="34" charset="0"/>
                <a:ea typeface="Times New Roman" panose="02020603050405020304" pitchFamily="18" charset="0"/>
                <a:cs typeface="Times New Roman" panose="02020603050405020304" pitchFamily="18" charset="0"/>
              </a:rPr>
              <a:t>of genus </a:t>
            </a:r>
            <a:r>
              <a:rPr lang="en-US" sz="2600" dirty="0" err="1">
                <a:latin typeface="Calibri" panose="020F0502020204030204" pitchFamily="34" charset="0"/>
                <a:ea typeface="Times New Roman" panose="02020603050405020304" pitchFamily="18" charset="0"/>
                <a:cs typeface="Times New Roman" panose="02020603050405020304" pitchFamily="18" charset="0"/>
              </a:rPr>
              <a:t>orbivirus</a:t>
            </a:r>
            <a:r>
              <a:rPr lang="en-US" sz="2600" dirty="0">
                <a:latin typeface="Calibri" panose="020F0502020204030204" pitchFamily="34" charset="0"/>
                <a:ea typeface="Times New Roman" panose="02020603050405020304" pitchFamily="18" charset="0"/>
                <a:cs typeface="Times New Roman" panose="02020603050405020304" pitchFamily="18" charset="0"/>
              </a:rPr>
              <a:t>, family </a:t>
            </a:r>
            <a:r>
              <a:rPr lang="en-US" sz="2600" dirty="0" err="1">
                <a:latin typeface="Calibri" panose="020F0502020204030204" pitchFamily="34" charset="0"/>
                <a:ea typeface="Times New Roman" panose="02020603050405020304" pitchFamily="18" charset="0"/>
                <a:cs typeface="Times New Roman" panose="02020603050405020304" pitchFamily="18" charset="0"/>
              </a:rPr>
              <a:t>rheoviridae</a:t>
            </a:r>
            <a:endParaRPr lang="en-US" sz="2600" dirty="0">
              <a:latin typeface="Calibri" panose="020F0502020204030204" pitchFamily="34"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1000"/>
              </a:spcAft>
              <a:buFont typeface="Wingdings" panose="05000000000000000000" pitchFamily="2" charset="2"/>
              <a:buChar char="ü"/>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a:latin typeface="Calibri" panose="020F0502020204030204" pitchFamily="34" charset="0"/>
                <a:ea typeface="Times New Roman" panose="02020603050405020304" pitchFamily="18" charset="0"/>
                <a:cs typeface="Times New Roman" panose="02020603050405020304" pitchFamily="18" charset="0"/>
              </a:rPr>
              <a:t>T</a:t>
            </a: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he characteristics are similar to </a:t>
            </a:r>
            <a:r>
              <a:rPr lang="en-US" sz="2600" i="1" dirty="0">
                <a:effectLst/>
                <a:latin typeface="Calibri" panose="020F0502020204030204" pitchFamily="34" charset="0"/>
                <a:ea typeface="Times New Roman" panose="02020603050405020304" pitchFamily="18" charset="0"/>
                <a:cs typeface="Times New Roman" panose="02020603050405020304" pitchFamily="18" charset="0"/>
              </a:rPr>
              <a:t>blue tongue </a:t>
            </a: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virus</a:t>
            </a:r>
            <a:r>
              <a:rPr lang="en-US" sz="2600" dirty="0">
                <a:latin typeface="Calibri" panose="020F0502020204030204" pitchFamily="34" charset="0"/>
                <a:ea typeface="Times New Roman" panose="02020603050405020304" pitchFamily="18" charset="0"/>
                <a:cs typeface="Times New Roman" panose="02020603050405020304" pitchFamily="18" charset="0"/>
              </a:rPr>
              <a:t> and n</a:t>
            </a: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ine antigenic strains have been identified</a:t>
            </a:r>
          </a:p>
          <a:p>
            <a:pPr marL="0" marR="0" indent="0" algn="just">
              <a:lnSpc>
                <a:spcPct val="115000"/>
              </a:lnSpc>
              <a:spcBef>
                <a:spcPts val="0"/>
              </a:spcBef>
              <a:spcAft>
                <a:spcPts val="1000"/>
              </a:spcAft>
              <a:buNone/>
            </a:pPr>
            <a:r>
              <a:rPr lang="en-US" sz="2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Epidemiology</a:t>
            </a:r>
            <a:endParaRPr lang="en-US" sz="2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lgn="just">
              <a:lnSpc>
                <a:spcPct val="115000"/>
              </a:lnSpc>
              <a:spcBef>
                <a:spcPts val="0"/>
              </a:spcBef>
              <a:spcAft>
                <a:spcPts val="1000"/>
              </a:spcAft>
              <a:buNone/>
            </a:pPr>
            <a:r>
              <a:rPr lang="en-US" sz="2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Incidence</a:t>
            </a:r>
          </a:p>
          <a:p>
            <a:pPr marR="0" algn="just">
              <a:lnSpc>
                <a:spcPct val="115000"/>
              </a:lnSpc>
              <a:spcBef>
                <a:spcPts val="0"/>
              </a:spcBef>
              <a:spcAft>
                <a:spcPts val="1000"/>
              </a:spcAft>
              <a:buFont typeface="Wingdings" panose="05000000000000000000" pitchFamily="2" charset="2"/>
              <a:buChar char="ü"/>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Reported from India, Pakistan and Sub Saharan Africa (Endemic)</a:t>
            </a:r>
          </a:p>
          <a:p>
            <a:pPr marR="0" algn="just">
              <a:lnSpc>
                <a:spcPct val="115000"/>
              </a:lnSpc>
              <a:spcBef>
                <a:spcPts val="0"/>
              </a:spcBef>
              <a:spcAft>
                <a:spcPts val="1000"/>
              </a:spcAft>
              <a:buFont typeface="Wingdings" panose="05000000000000000000" pitchFamily="2" charset="2"/>
              <a:buChar char="ü"/>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In India in 1960 about 10,000-30,000 equines died in an outbreak of this disease</a:t>
            </a:r>
          </a:p>
          <a:p>
            <a:pPr marR="0" algn="just">
              <a:lnSpc>
                <a:spcPct val="115000"/>
              </a:lnSpc>
              <a:spcBef>
                <a:spcPts val="0"/>
              </a:spcBef>
              <a:spcAft>
                <a:spcPts val="1000"/>
              </a:spcAft>
              <a:buFont typeface="Wingdings" panose="05000000000000000000" pitchFamily="2" charset="2"/>
              <a:buChar char="ü"/>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 The mortality rate varies but the mortality rate in horse in 90% and mules and donkeys in 50%</a:t>
            </a:r>
          </a:p>
          <a:p>
            <a:pPr marR="0" algn="just">
              <a:lnSpc>
                <a:spcPct val="115000"/>
              </a:lnSpc>
              <a:spcBef>
                <a:spcPts val="0"/>
              </a:spcBef>
              <a:spcAft>
                <a:spcPts val="1000"/>
              </a:spcAft>
              <a:buFont typeface="Wingdings" panose="05000000000000000000" pitchFamily="2" charset="2"/>
              <a:buChar char="ü"/>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 Severe disease occurs in horses followed by mules, donkeys and Zebras</a:t>
            </a:r>
          </a:p>
          <a:p>
            <a:pPr marR="0" algn="just">
              <a:lnSpc>
                <a:spcPct val="115000"/>
              </a:lnSpc>
              <a:spcBef>
                <a:spcPts val="0"/>
              </a:spcBef>
              <a:spcAft>
                <a:spcPts val="1000"/>
              </a:spcAft>
              <a:buFont typeface="Wingdings" panose="05000000000000000000" pitchFamily="2" charset="2"/>
              <a:buChar char="ü"/>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Zebra acts as reservoir</a:t>
            </a:r>
          </a:p>
          <a:p>
            <a:pPr marL="0" marR="0" indent="0" algn="just">
              <a:lnSpc>
                <a:spcPct val="115000"/>
              </a:lnSpc>
              <a:spcBef>
                <a:spcPts val="0"/>
              </a:spcBef>
              <a:spcAft>
                <a:spcPts val="1000"/>
              </a:spcAft>
              <a:buNone/>
            </a:pPr>
            <a:r>
              <a:rPr lang="en-US" sz="26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Transmission</a:t>
            </a:r>
          </a:p>
          <a:p>
            <a:pPr marR="0" algn="just">
              <a:lnSpc>
                <a:spcPct val="115000"/>
              </a:lnSpc>
              <a:spcBef>
                <a:spcPts val="0"/>
              </a:spcBef>
              <a:spcAft>
                <a:spcPts val="1000"/>
              </a:spcAft>
              <a:buFont typeface="Wingdings" panose="05000000000000000000" pitchFamily="2" charset="2"/>
              <a:buChar char="ü"/>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 By </a:t>
            </a:r>
            <a:r>
              <a:rPr lang="en-US" sz="2600" dirty="0" err="1">
                <a:effectLst/>
                <a:latin typeface="Calibri" panose="020F0502020204030204" pitchFamily="34" charset="0"/>
                <a:ea typeface="Times New Roman" panose="02020603050405020304" pitchFamily="18" charset="0"/>
                <a:cs typeface="Times New Roman" panose="02020603050405020304" pitchFamily="18" charset="0"/>
              </a:rPr>
              <a:t>haematophagous</a:t>
            </a: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effectLst/>
                <a:latin typeface="Calibri" panose="020F0502020204030204" pitchFamily="34" charset="0"/>
                <a:ea typeface="Times New Roman" panose="02020603050405020304" pitchFamily="18" charset="0"/>
                <a:cs typeface="Times New Roman" panose="02020603050405020304" pitchFamily="18" charset="0"/>
              </a:rPr>
              <a:t>arthopodes</a:t>
            </a: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 like biting insects like biting midges or gnats</a:t>
            </a:r>
          </a:p>
          <a:p>
            <a:pPr marR="0" algn="just">
              <a:lnSpc>
                <a:spcPct val="115000"/>
              </a:lnSpc>
              <a:spcBef>
                <a:spcPts val="0"/>
              </a:spcBef>
              <a:spcAft>
                <a:spcPts val="1000"/>
              </a:spcAft>
              <a:buFont typeface="Wingdings" panose="05000000000000000000" pitchFamily="2" charset="2"/>
              <a:buChar char="ü"/>
            </a:pP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effectLst/>
                <a:latin typeface="Calibri" panose="020F0502020204030204" pitchFamily="34" charset="0"/>
                <a:ea typeface="Times New Roman" panose="02020603050405020304" pitchFamily="18" charset="0"/>
                <a:cs typeface="Times New Roman" panose="02020603050405020304" pitchFamily="18" charset="0"/>
              </a:rPr>
              <a:t>Culicoides</a:t>
            </a: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 sp. and mosquitoes</a:t>
            </a:r>
          </a:p>
          <a:p>
            <a:pPr marL="0" marR="0" indent="0" algn="just">
              <a:lnSpc>
                <a:spcPct val="115000"/>
              </a:lnSpc>
              <a:spcBef>
                <a:spcPts val="0"/>
              </a:spcBef>
              <a:spcAft>
                <a:spcPts val="10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9732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3F31F-8105-01A1-6A2E-9713BF3171DF}"/>
              </a:ext>
            </a:extLst>
          </p:cNvPr>
          <p:cNvSpPr>
            <a:spLocks noGrp="1"/>
          </p:cNvSpPr>
          <p:nvPr>
            <p:ph idx="1"/>
          </p:nvPr>
        </p:nvSpPr>
        <p:spPr>
          <a:xfrm>
            <a:off x="304800" y="76200"/>
            <a:ext cx="6400800" cy="6934200"/>
          </a:xfrm>
        </p:spPr>
        <p:txBody>
          <a:bodyPr>
            <a:normAutofit/>
          </a:bodyPr>
          <a:lstStyle/>
          <a:p>
            <a:pPr marL="0" marR="0" indent="0" algn="just">
              <a:lnSpc>
                <a:spcPct val="115000"/>
              </a:lnSpc>
              <a:spcBef>
                <a:spcPts val="0"/>
              </a:spcBef>
              <a:spcAft>
                <a:spcPts val="1000"/>
              </a:spcAft>
              <a:buNone/>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Pathogenesis</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1000"/>
              </a:spcAft>
              <a:buFont typeface="Wingdings" panose="05000000000000000000" pitchFamily="2"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Upon the bite of the insect, the virus enters the blood and causes viraemia (for 30-90 days) and then localizes in the lungs, hearts and other organs</a:t>
            </a:r>
          </a:p>
          <a:p>
            <a:pPr marL="0" marR="0" indent="0" algn="just">
              <a:lnSpc>
                <a:spcPct val="115000"/>
              </a:lnSpc>
              <a:spcBef>
                <a:spcPts val="0"/>
              </a:spcBef>
              <a:spcAft>
                <a:spcPts val="1000"/>
              </a:spcAft>
              <a:buNone/>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Clinical findings</a:t>
            </a:r>
            <a:endParaRPr lang="en-US" sz="20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1000"/>
              </a:spcAft>
              <a:buFont typeface="Wingdings" panose="05000000000000000000" pitchFamily="2" charset="2"/>
              <a:buChar char="ü"/>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IP 1-3 weeks.</a:t>
            </a:r>
          </a:p>
          <a:p>
            <a:pPr marR="0" algn="just">
              <a:lnSpc>
                <a:spcPct val="115000"/>
              </a:lnSpc>
              <a:spcBef>
                <a:spcPts val="0"/>
              </a:spcBef>
              <a:spcAft>
                <a:spcPts val="1000"/>
              </a:spcAft>
              <a:buFont typeface="Wingdings" panose="05000000000000000000" pitchFamily="2" charset="2"/>
              <a:buChar char="ü"/>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There are three forms of the disease </a:t>
            </a:r>
          </a:p>
          <a:p>
            <a:pPr marL="342900" marR="0" lvl="0" indent="-342900" algn="just">
              <a:lnSpc>
                <a:spcPct val="115000"/>
              </a:lnSpc>
              <a:spcBef>
                <a:spcPts val="0"/>
              </a:spcBef>
              <a:spcAft>
                <a:spcPts val="0"/>
              </a:spcAft>
              <a:buFont typeface="+mj-lt"/>
              <a:buAutoNum type="arabicPeriod"/>
            </a:pPr>
            <a:r>
              <a:rPr lang="en-IN"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Acute form (Pneumonic)/</a:t>
            </a:r>
            <a:r>
              <a:rPr lang="en-IN" sz="20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Dunkop</a:t>
            </a:r>
            <a:r>
              <a:rPr lang="en-IN"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horse sickness</a:t>
            </a:r>
            <a:endParaRPr lang="en-IN"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0"/>
              </a:spcAft>
            </a:pPr>
            <a:r>
              <a:rPr lang="en-IN" sz="2000" b="1" dirty="0">
                <a:effectLst/>
                <a:latin typeface="Calibri" panose="020F0502020204030204" pitchFamily="34" charset="0"/>
                <a:ea typeface="Calibri" panose="020F0502020204030204" pitchFamily="34" charset="0"/>
                <a:cs typeface="Times New Roman" panose="02020603050405020304" pitchFamily="18" charset="0"/>
              </a:rPr>
              <a:t> </a:t>
            </a:r>
            <a:r>
              <a:rPr lang="en-IN" sz="2000" dirty="0">
                <a:effectLst/>
                <a:latin typeface="Calibri" panose="020F0502020204030204" pitchFamily="34" charset="0"/>
                <a:ea typeface="Calibri" panose="020F0502020204030204" pitchFamily="34" charset="0"/>
                <a:cs typeface="Times New Roman" panose="02020603050405020304" pitchFamily="18" charset="0"/>
              </a:rPr>
              <a:t>Fever</a:t>
            </a:r>
          </a:p>
          <a:p>
            <a:pPr marR="0" lvl="0" algn="just">
              <a:lnSpc>
                <a:spcPct val="115000"/>
              </a:lnSpc>
              <a:spcBef>
                <a:spcPts val="0"/>
              </a:spcBef>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dirty="0">
                <a:latin typeface="Calibri" panose="020F0502020204030204" pitchFamily="34" charset="0"/>
                <a:ea typeface="Calibri" panose="020F0502020204030204" pitchFamily="34" charset="0"/>
                <a:cs typeface="Times New Roman" panose="02020603050405020304" pitchFamily="18" charset="0"/>
              </a:rPr>
              <a:t>L</a:t>
            </a:r>
            <a:r>
              <a:rPr lang="en-IN" sz="2000" dirty="0">
                <a:effectLst/>
                <a:latin typeface="Calibri" panose="020F0502020204030204" pitchFamily="34" charset="0"/>
                <a:ea typeface="Calibri" panose="020F0502020204030204" pitchFamily="34" charset="0"/>
                <a:cs typeface="Times New Roman" panose="02020603050405020304" pitchFamily="18" charset="0"/>
              </a:rPr>
              <a:t>ater on laboured breathing</a:t>
            </a:r>
          </a:p>
          <a:p>
            <a:pPr marR="0" lvl="0" algn="just">
              <a:lnSpc>
                <a:spcPct val="115000"/>
              </a:lnSpc>
              <a:spcBef>
                <a:spcPts val="0"/>
              </a:spcBef>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Paroxysms of coughing</a:t>
            </a:r>
          </a:p>
          <a:p>
            <a:pPr marR="0" lvl="0" algn="just">
              <a:lnSpc>
                <a:spcPct val="115000"/>
              </a:lnSpc>
              <a:spcBef>
                <a:spcPts val="0"/>
              </a:spcBef>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Profuse yellowish frothy nasal discharge</a:t>
            </a:r>
          </a:p>
          <a:p>
            <a:pPr marR="0" lvl="0" algn="just">
              <a:lnSpc>
                <a:spcPct val="115000"/>
              </a:lnSpc>
              <a:spcBef>
                <a:spcPts val="0"/>
              </a:spcBef>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Profuse sweating</a:t>
            </a:r>
          </a:p>
          <a:p>
            <a:pPr marR="0" lvl="0" algn="just">
              <a:lnSpc>
                <a:spcPct val="115000"/>
              </a:lnSpc>
              <a:spcBef>
                <a:spcPts val="0"/>
              </a:spcBef>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Depression</a:t>
            </a:r>
          </a:p>
          <a:p>
            <a:pPr marR="0" lvl="0" algn="just">
              <a:lnSpc>
                <a:spcPct val="115000"/>
              </a:lnSpc>
              <a:spcBef>
                <a:spcPts val="0"/>
              </a:spcBef>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Weakness</a:t>
            </a:r>
          </a:p>
          <a:p>
            <a:pPr marR="0" lvl="0" algn="just">
              <a:lnSpc>
                <a:spcPct val="115000"/>
              </a:lnSpc>
              <a:spcBef>
                <a:spcPts val="0"/>
              </a:spcBef>
              <a:spcAft>
                <a:spcPts val="0"/>
              </a:spcAft>
            </a:pPr>
            <a:r>
              <a:rPr lang="en-IN" sz="2000" dirty="0">
                <a:latin typeface="Calibri" panose="020F0502020204030204" pitchFamily="34" charset="0"/>
                <a:ea typeface="Calibri" panose="020F0502020204030204" pitchFamily="34" charset="0"/>
                <a:cs typeface="Times New Roman" panose="02020603050405020304" pitchFamily="18" charset="0"/>
              </a:rPr>
              <a:t>I</a:t>
            </a:r>
            <a:r>
              <a:rPr lang="en-IN" sz="2000" dirty="0">
                <a:effectLst/>
                <a:latin typeface="Calibri" panose="020F0502020204030204" pitchFamily="34" charset="0"/>
                <a:ea typeface="Calibri" panose="020F0502020204030204" pitchFamily="34" charset="0"/>
                <a:cs typeface="Times New Roman" panose="02020603050405020304" pitchFamily="18" charset="0"/>
              </a:rPr>
              <a:t>ncoordination, recumbency and finally death</a:t>
            </a:r>
          </a:p>
          <a:p>
            <a:pPr marR="0" lvl="0" algn="just">
              <a:lnSpc>
                <a:spcPct val="115000"/>
              </a:lnSpc>
              <a:spcBef>
                <a:spcPts val="0"/>
              </a:spcBef>
              <a:spcAft>
                <a:spcPts val="0"/>
              </a:spcAft>
              <a:buFont typeface="Wingdings" panose="05000000000000000000" pitchFamily="2" charset="2"/>
              <a:buChar char="ü"/>
            </a:pPr>
            <a:r>
              <a:rPr lang="en-IN" sz="2000" dirty="0">
                <a:effectLst/>
                <a:latin typeface="Calibri" panose="020F0502020204030204" pitchFamily="34" charset="0"/>
                <a:ea typeface="Calibri" panose="020F0502020204030204" pitchFamily="34" charset="0"/>
                <a:cs typeface="Times New Roman" panose="02020603050405020304" pitchFamily="18" charset="0"/>
              </a:rPr>
              <a:t> The course of the disease 4-5 days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Wingdings" panose="05000000000000000000" pitchFamily="2"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026" name="Picture 2" descr="African Horse Sickness: why a British outbreak would be deadly *H&amp;H VIP ...">
            <a:extLst>
              <a:ext uri="{FF2B5EF4-FFF2-40B4-BE49-F238E27FC236}">
                <a16:creationId xmlns:a16="http://schemas.microsoft.com/office/drawing/2014/main" id="{E8212B29-D430-F584-9EE0-8999C1615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4560" y="1219200"/>
            <a:ext cx="313944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25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5E813A-646E-EEFE-402E-CCE66DCCCBA0}"/>
              </a:ext>
            </a:extLst>
          </p:cNvPr>
          <p:cNvSpPr>
            <a:spLocks noGrp="1"/>
          </p:cNvSpPr>
          <p:nvPr>
            <p:ph idx="1"/>
          </p:nvPr>
        </p:nvSpPr>
        <p:spPr>
          <a:xfrm>
            <a:off x="228600" y="152400"/>
            <a:ext cx="6324600" cy="6553200"/>
          </a:xfrm>
        </p:spPr>
        <p:txBody>
          <a:bodyPr>
            <a:normAutofit lnSpcReduction="10000"/>
          </a:bodyPr>
          <a:lstStyle/>
          <a:p>
            <a:pPr marL="0" marR="0" lvl="0" indent="0" algn="just">
              <a:lnSpc>
                <a:spcPct val="115000"/>
              </a:lnSpc>
              <a:spcBef>
                <a:spcPts val="0"/>
              </a:spcBef>
              <a:spcAft>
                <a:spcPts val="0"/>
              </a:spcAft>
              <a:buNone/>
            </a:pPr>
            <a:r>
              <a:rPr lang="en-IN"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 Subacute horse sickness (Cardiac form)/Dikkop horse sickness</a:t>
            </a:r>
          </a:p>
          <a:p>
            <a:pPr marL="0" marR="0" lvl="0" indent="0" algn="just">
              <a:lnSpc>
                <a:spcPct val="115000"/>
              </a:lnSpc>
              <a:spcBef>
                <a:spcPts val="0"/>
              </a:spcBef>
              <a:spcAft>
                <a:spcPts val="0"/>
              </a:spcAft>
              <a:buNone/>
            </a:pPr>
            <a:endParaRPr lang="en-IN"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High fever</a:t>
            </a:r>
          </a:p>
          <a:p>
            <a:pPr marR="0" lvl="0" algn="just">
              <a:lnSpc>
                <a:spcPct val="115000"/>
              </a:lnSpc>
              <a:spcBef>
                <a:spcPts val="0"/>
              </a:spcBef>
              <a:spcAft>
                <a:spcPts val="0"/>
              </a:spcAft>
            </a:pPr>
            <a:r>
              <a:rPr lang="en-IN" sz="2000" i="1" dirty="0">
                <a:latin typeface="Calibri" panose="020F0502020204030204" pitchFamily="34" charset="0"/>
                <a:ea typeface="Calibri" panose="020F0502020204030204" pitchFamily="34" charset="0"/>
                <a:cs typeface="Times New Roman" panose="02020603050405020304" pitchFamily="18" charset="0"/>
              </a:rPr>
              <a:t>OEDEMA</a:t>
            </a:r>
            <a:r>
              <a:rPr lang="en-IN" sz="2000" dirty="0">
                <a:effectLst/>
                <a:latin typeface="Calibri" panose="020F0502020204030204" pitchFamily="34" charset="0"/>
                <a:ea typeface="Calibri" panose="020F0502020204030204" pitchFamily="34" charset="0"/>
                <a:cs typeface="Times New Roman" panose="02020603050405020304" pitchFamily="18" charset="0"/>
              </a:rPr>
              <a:t> of face especially the temporal fossa, eyelids, lip which may spread to the chest </a:t>
            </a:r>
          </a:p>
          <a:p>
            <a:pPr marR="0" lvl="0" algn="just">
              <a:lnSpc>
                <a:spcPct val="115000"/>
              </a:lnSpc>
              <a:spcBef>
                <a:spcPts val="0"/>
              </a:spcBef>
              <a:spcAft>
                <a:spcPts val="0"/>
              </a:spcAft>
            </a:pPr>
            <a:r>
              <a:rPr lang="en-IN" sz="2000" dirty="0">
                <a:latin typeface="Calibri" panose="020F0502020204030204" pitchFamily="34" charset="0"/>
                <a:ea typeface="Calibri" panose="020F0502020204030204" pitchFamily="34" charset="0"/>
                <a:cs typeface="Times New Roman" panose="02020603050405020304" pitchFamily="18" charset="0"/>
              </a:rPr>
              <a:t>Followed by p</a:t>
            </a:r>
            <a:r>
              <a:rPr lang="en-IN" sz="2000" dirty="0">
                <a:effectLst/>
                <a:latin typeface="Calibri" panose="020F0502020204030204" pitchFamily="34" charset="0"/>
                <a:ea typeface="Calibri" panose="020F0502020204030204" pitchFamily="34" charset="0"/>
                <a:cs typeface="Times New Roman" panose="02020603050405020304" pitchFamily="18" charset="0"/>
              </a:rPr>
              <a:t>etechial haemorrhages in the tongue, the oral mucosa will be blue in later stage</a:t>
            </a:r>
            <a:endParaRPr lang="en-IN" sz="2000"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0"/>
              </a:spcAft>
            </a:pPr>
            <a:r>
              <a:rPr lang="en-IN" sz="2000" dirty="0">
                <a:latin typeface="Calibri" panose="020F0502020204030204" pitchFamily="34" charset="0"/>
                <a:ea typeface="Calibri" panose="020F0502020204030204" pitchFamily="34" charset="0"/>
                <a:cs typeface="Times New Roman" panose="02020603050405020304" pitchFamily="18" charset="0"/>
              </a:rPr>
              <a:t>P</a:t>
            </a:r>
            <a:r>
              <a:rPr lang="en-IN" sz="2000" dirty="0">
                <a:effectLst/>
                <a:latin typeface="Calibri" panose="020F0502020204030204" pitchFamily="34" charset="0"/>
                <a:ea typeface="Calibri" panose="020F0502020204030204" pitchFamily="34" charset="0"/>
                <a:cs typeface="Times New Roman" panose="02020603050405020304" pitchFamily="18" charset="0"/>
              </a:rPr>
              <a:t>aralysis of the oesophagus, inability to ingest feed and water and if ingested will be regurgitated back</a:t>
            </a:r>
          </a:p>
          <a:p>
            <a:pPr marR="0" lvl="0" algn="just">
              <a:lnSpc>
                <a:spcPct val="115000"/>
              </a:lnSpc>
              <a:spcBef>
                <a:spcPts val="0"/>
              </a:spcBef>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Increase in the heart and respiratory rates</a:t>
            </a:r>
          </a:p>
          <a:p>
            <a:pPr marR="0" lvl="0" algn="just">
              <a:lnSpc>
                <a:spcPct val="115000"/>
              </a:lnSpc>
              <a:spcBef>
                <a:spcPts val="0"/>
              </a:spcBef>
              <a:spcAft>
                <a:spcPts val="0"/>
              </a:spcAft>
              <a:buFont typeface="Wingdings" panose="05000000000000000000" pitchFamily="2" charset="2"/>
              <a:buChar char="ü"/>
            </a:pPr>
            <a:r>
              <a:rPr lang="en-IN" sz="2000" dirty="0">
                <a:effectLst/>
                <a:latin typeface="Calibri" panose="020F0502020204030204" pitchFamily="34" charset="0"/>
                <a:ea typeface="Calibri" panose="020F0502020204030204" pitchFamily="34" charset="0"/>
                <a:cs typeface="Times New Roman" panose="02020603050405020304" pitchFamily="18" charset="0"/>
              </a:rPr>
              <a:t>The course of the disease is 2 weeks</a:t>
            </a:r>
          </a:p>
          <a:p>
            <a:pPr marL="0" marR="0" lvl="0" indent="0" algn="just">
              <a:lnSpc>
                <a:spcPct val="115000"/>
              </a:lnSpc>
              <a:spcBef>
                <a:spcPts val="0"/>
              </a:spcBef>
              <a:spcAft>
                <a:spcPts val="0"/>
              </a:spcAft>
              <a:buNone/>
            </a:pPr>
            <a:r>
              <a:rPr lang="en-IN"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3. Mild form/Horse sickness fever</a:t>
            </a:r>
          </a:p>
          <a:p>
            <a:pPr marL="0" marR="0" lvl="0" indent="0" algn="just">
              <a:lnSpc>
                <a:spcPct val="115000"/>
              </a:lnSpc>
              <a:spcBef>
                <a:spcPts val="0"/>
              </a:spcBef>
              <a:spcAft>
                <a:spcPts val="0"/>
              </a:spcAft>
              <a:buNone/>
            </a:pPr>
            <a:endParaRPr lang="en-IN"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100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Fever (105</a:t>
            </a:r>
            <a:r>
              <a:rPr lang="en-IN" sz="2000" baseline="30000" dirty="0">
                <a:effectLst/>
                <a:latin typeface="Calibri" panose="020F0502020204030204" pitchFamily="34" charset="0"/>
                <a:ea typeface="Calibri" panose="020F0502020204030204" pitchFamily="34" charset="0"/>
                <a:cs typeface="Times New Roman" panose="02020603050405020304" pitchFamily="18" charset="0"/>
              </a:rPr>
              <a:t>0</a:t>
            </a:r>
            <a:r>
              <a:rPr lang="en-IN" sz="2000" dirty="0">
                <a:effectLst/>
                <a:latin typeface="Calibri" panose="020F0502020204030204" pitchFamily="34" charset="0"/>
                <a:ea typeface="Calibri" panose="020F0502020204030204" pitchFamily="34" charset="0"/>
                <a:cs typeface="Times New Roman" panose="02020603050405020304" pitchFamily="18" charset="0"/>
              </a:rPr>
              <a:t>F)</a:t>
            </a:r>
          </a:p>
          <a:p>
            <a:pPr marR="0" lvl="0" algn="just">
              <a:lnSpc>
                <a:spcPct val="115000"/>
              </a:lnSpc>
              <a:spcBef>
                <a:spcPts val="0"/>
              </a:spcBef>
              <a:spcAft>
                <a:spcPts val="100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Poor appetite</a:t>
            </a:r>
          </a:p>
          <a:p>
            <a:pPr marR="0" lvl="0" algn="just">
              <a:lnSpc>
                <a:spcPct val="115000"/>
              </a:lnSpc>
              <a:spcBef>
                <a:spcPts val="0"/>
              </a:spcBef>
              <a:spcAft>
                <a:spcPts val="100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dirty="0">
                <a:latin typeface="Calibri" panose="020F0502020204030204" pitchFamily="34" charset="0"/>
                <a:ea typeface="Calibri" panose="020F0502020204030204" pitchFamily="34" charset="0"/>
                <a:cs typeface="Times New Roman" panose="02020603050405020304" pitchFamily="18" charset="0"/>
              </a:rPr>
              <a:t>S</a:t>
            </a:r>
            <a:r>
              <a:rPr lang="en-IN" sz="2000" dirty="0">
                <a:effectLst/>
                <a:latin typeface="Calibri" panose="020F0502020204030204" pitchFamily="34" charset="0"/>
                <a:ea typeface="Calibri" panose="020F0502020204030204" pitchFamily="34" charset="0"/>
                <a:cs typeface="Times New Roman" panose="02020603050405020304" pitchFamily="18" charset="0"/>
              </a:rPr>
              <a:t>light conjunctivitis </a:t>
            </a:r>
          </a:p>
          <a:p>
            <a:pPr marR="0" lvl="0" algn="just">
              <a:lnSpc>
                <a:spcPct val="115000"/>
              </a:lnSpc>
              <a:spcBef>
                <a:spcPts val="0"/>
              </a:spcBef>
              <a:spcAft>
                <a:spcPts val="100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moderate dyspnoea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050" name="Picture 2" descr="More than 100 horses dead as African Horse Sickness strikes Thailand ...">
            <a:extLst>
              <a:ext uri="{FF2B5EF4-FFF2-40B4-BE49-F238E27FC236}">
                <a16:creationId xmlns:a16="http://schemas.microsoft.com/office/drawing/2014/main" id="{ACA62FD6-26A7-84E5-7BCC-125CC77BE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541" y="3733800"/>
            <a:ext cx="3905250" cy="292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22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354CD0-96F5-F5AB-66C1-8D4222F62BD5}"/>
              </a:ext>
            </a:extLst>
          </p:cNvPr>
          <p:cNvSpPr>
            <a:spLocks noGrp="1"/>
          </p:cNvSpPr>
          <p:nvPr>
            <p:ph idx="1"/>
          </p:nvPr>
        </p:nvSpPr>
        <p:spPr>
          <a:xfrm>
            <a:off x="152400" y="304800"/>
            <a:ext cx="8610600" cy="6400800"/>
          </a:xfrm>
        </p:spPr>
        <p:txBody>
          <a:bodyPr>
            <a:normAutofit/>
          </a:bodyPr>
          <a:lstStyle/>
          <a:p>
            <a:pPr marL="0" marR="0" indent="0" algn="just">
              <a:lnSpc>
                <a:spcPct val="115000"/>
              </a:lnSpc>
              <a:spcBef>
                <a:spcPts val="0"/>
              </a:spcBef>
              <a:spcAft>
                <a:spcPts val="1000"/>
              </a:spcAft>
              <a:buNone/>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Necropsy findings</a:t>
            </a:r>
            <a:endParaRPr lang="en-US" sz="18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1000"/>
              </a:spcAft>
              <a:buFont typeface="Wingdings" panose="05000000000000000000" pitchFamily="2" charset="2"/>
              <a:buChar char="ü"/>
            </a:pPr>
            <a:r>
              <a:rPr lang="en-US" sz="2000" dirty="0">
                <a:effectLst/>
                <a:ea typeface="Times New Roman" panose="02020603050405020304" pitchFamily="18" charset="0"/>
                <a:cs typeface="Times New Roman" panose="02020603050405020304" pitchFamily="18" charset="0"/>
              </a:rPr>
              <a:t> In </a:t>
            </a:r>
            <a:r>
              <a:rPr lang="en-US" sz="2000" b="1" dirty="0">
                <a:solidFill>
                  <a:srgbClr val="002060"/>
                </a:solidFill>
                <a:effectLst/>
                <a:ea typeface="Times New Roman" panose="02020603050405020304" pitchFamily="18" charset="0"/>
                <a:cs typeface="Times New Roman" panose="02020603050405020304" pitchFamily="18" charset="0"/>
              </a:rPr>
              <a:t>pneumonic form </a:t>
            </a:r>
            <a:r>
              <a:rPr lang="en-US" sz="2000" dirty="0">
                <a:effectLst/>
                <a:ea typeface="Times New Roman" panose="02020603050405020304" pitchFamily="18" charset="0"/>
                <a:cs typeface="Times New Roman" panose="02020603050405020304" pitchFamily="18" charset="0"/>
              </a:rPr>
              <a:t>there will be hydrothorax, pulmonary oedema, ascites and yellow serous fluid in the upper respiratory tract</a:t>
            </a:r>
          </a:p>
          <a:p>
            <a:pPr marR="0" algn="just">
              <a:lnSpc>
                <a:spcPct val="115000"/>
              </a:lnSpc>
              <a:spcBef>
                <a:spcPts val="0"/>
              </a:spcBef>
              <a:spcAft>
                <a:spcPts val="1000"/>
              </a:spcAft>
              <a:buFont typeface="Wingdings" panose="05000000000000000000" pitchFamily="2" charset="2"/>
              <a:buChar char="ü"/>
            </a:pPr>
            <a:r>
              <a:rPr lang="en-US" sz="2000" dirty="0">
                <a:effectLst/>
                <a:ea typeface="Times New Roman" panose="02020603050405020304" pitchFamily="18" charset="0"/>
                <a:cs typeface="Times New Roman" panose="02020603050405020304" pitchFamily="18" charset="0"/>
              </a:rPr>
              <a:t> In the </a:t>
            </a:r>
            <a:r>
              <a:rPr lang="en-US" sz="2000" b="1" dirty="0">
                <a:solidFill>
                  <a:srgbClr val="002060"/>
                </a:solidFill>
                <a:effectLst/>
                <a:ea typeface="Times New Roman" panose="02020603050405020304" pitchFamily="18" charset="0"/>
                <a:cs typeface="Times New Roman" panose="02020603050405020304" pitchFamily="18" charset="0"/>
              </a:rPr>
              <a:t>cardiac form </a:t>
            </a:r>
            <a:r>
              <a:rPr lang="en-US" sz="2000" dirty="0">
                <a:effectLst/>
                <a:ea typeface="Times New Roman" panose="02020603050405020304" pitchFamily="18" charset="0"/>
                <a:cs typeface="Times New Roman" panose="02020603050405020304" pitchFamily="18" charset="0"/>
              </a:rPr>
              <a:t>marked hydropericardium, </a:t>
            </a:r>
            <a:r>
              <a:rPr lang="en-US" sz="2000" dirty="0" err="1">
                <a:effectLst/>
                <a:ea typeface="Times New Roman" panose="02020603050405020304" pitchFamily="18" charset="0"/>
                <a:cs typeface="Times New Roman" panose="02020603050405020304" pitchFamily="18" charset="0"/>
              </a:rPr>
              <a:t>haemorrhages</a:t>
            </a:r>
            <a:r>
              <a:rPr lang="en-US" sz="2000" dirty="0">
                <a:effectLst/>
                <a:ea typeface="Times New Roman" panose="02020603050405020304" pitchFamily="18" charset="0"/>
                <a:cs typeface="Times New Roman" panose="02020603050405020304" pitchFamily="18" charset="0"/>
              </a:rPr>
              <a:t> in the endocardium and oedema of the head are seen</a:t>
            </a:r>
          </a:p>
          <a:p>
            <a:pPr marL="0" marR="0" indent="0" algn="just">
              <a:lnSpc>
                <a:spcPct val="115000"/>
              </a:lnSpc>
              <a:spcBef>
                <a:spcPts val="0"/>
              </a:spcBef>
              <a:spcAft>
                <a:spcPts val="1000"/>
              </a:spcAft>
              <a:buNone/>
            </a:pPr>
            <a:r>
              <a:rPr lang="en-US" sz="2000" b="1" dirty="0">
                <a:solidFill>
                  <a:srgbClr val="FF0000"/>
                </a:solidFill>
                <a:effectLst/>
                <a:ea typeface="Times New Roman" panose="02020603050405020304" pitchFamily="18" charset="0"/>
                <a:cs typeface="Times New Roman" panose="02020603050405020304" pitchFamily="18" charset="0"/>
              </a:rPr>
              <a:t>Diagnosis</a:t>
            </a:r>
          </a:p>
          <a:p>
            <a:pPr algn="just">
              <a:buFont typeface="Wingdings" panose="05000000000000000000" pitchFamily="2" charset="2"/>
              <a:buChar char="ü"/>
            </a:pPr>
            <a:r>
              <a:rPr lang="en-US" sz="2000" b="0" i="0" dirty="0">
                <a:solidFill>
                  <a:srgbClr val="000000"/>
                </a:solidFill>
                <a:effectLst/>
              </a:rPr>
              <a:t>Provisional diagnosis based on clinicopathologic findings</a:t>
            </a:r>
          </a:p>
          <a:p>
            <a:pPr algn="just">
              <a:buFont typeface="Wingdings" panose="05000000000000000000" pitchFamily="2" charset="2"/>
              <a:buChar char="ü"/>
            </a:pPr>
            <a:r>
              <a:rPr lang="en-US" sz="2000" b="0" i="0" dirty="0">
                <a:solidFill>
                  <a:srgbClr val="000000"/>
                </a:solidFill>
                <a:effectLst/>
              </a:rPr>
              <a:t>Definitive diagnosis is made by agent identification to rule out differential diagnoses</a:t>
            </a:r>
          </a:p>
          <a:p>
            <a:pPr algn="just">
              <a:buFont typeface="Wingdings" panose="05000000000000000000" pitchFamily="2" charset="2"/>
              <a:buChar char="ü"/>
            </a:pPr>
            <a:r>
              <a:rPr lang="en-US" sz="2000" b="0" i="0" dirty="0">
                <a:solidFill>
                  <a:srgbClr val="000000"/>
                </a:solidFill>
                <a:effectLst/>
              </a:rPr>
              <a:t>EDTA-anticoagulated whole blood or fresh organs (spleen and lung especially) on ice are samples of choice</a:t>
            </a:r>
          </a:p>
          <a:p>
            <a:pPr algn="just">
              <a:buFont typeface="Wingdings" panose="05000000000000000000" pitchFamily="2" charset="2"/>
              <a:buChar char="ü"/>
            </a:pPr>
            <a:r>
              <a:rPr lang="en-US" sz="2000" b="0" i="0" dirty="0">
                <a:solidFill>
                  <a:srgbClr val="000000"/>
                </a:solidFill>
                <a:effectLst/>
              </a:rPr>
              <a:t>Confirmation best by OIE-validated real-time PCR assay</a:t>
            </a:r>
          </a:p>
          <a:p>
            <a:pPr marL="0" marR="0" indent="0" algn="just">
              <a:lnSpc>
                <a:spcPct val="115000"/>
              </a:lnSpc>
              <a:spcBef>
                <a:spcPts val="0"/>
              </a:spcBef>
              <a:spcAft>
                <a:spcPts val="1000"/>
              </a:spcAft>
              <a:buNone/>
            </a:pPr>
            <a:r>
              <a:rPr lang="en-US" sz="2000" b="1" dirty="0">
                <a:solidFill>
                  <a:srgbClr val="FF0000"/>
                </a:solidFill>
                <a:effectLst/>
                <a:ea typeface="Times New Roman" panose="02020603050405020304" pitchFamily="18" charset="0"/>
                <a:cs typeface="Times New Roman" panose="02020603050405020304" pitchFamily="18" charset="0"/>
              </a:rPr>
              <a:t>Treatment</a:t>
            </a:r>
            <a:endParaRPr lang="en-US" sz="2000" dirty="0">
              <a:solidFill>
                <a:srgbClr val="FF0000"/>
              </a:solidFill>
              <a:effectLst/>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en-IN" sz="2000" dirty="0">
                <a:effectLst/>
                <a:ea typeface="Calibri" panose="020F0502020204030204" pitchFamily="34" charset="0"/>
                <a:cs typeface="Times New Roman" panose="02020603050405020304" pitchFamily="18" charset="0"/>
              </a:rPr>
              <a:t>Administer a course of antibiotic to overcome secondary bacterial infection</a:t>
            </a:r>
            <a:endParaRPr lang="en-US" sz="2000" dirty="0">
              <a:effectLst/>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Wingdings" panose="05000000000000000000" pitchFamily="2" charset="2"/>
              <a:buChar char=""/>
            </a:pPr>
            <a:r>
              <a:rPr lang="en-IN" sz="2000" dirty="0">
                <a:effectLst/>
                <a:ea typeface="Calibri" panose="020F0502020204030204" pitchFamily="34" charset="0"/>
                <a:cs typeface="Times New Roman" panose="02020603050405020304" pitchFamily="18" charset="0"/>
              </a:rPr>
              <a:t>Make the horse to inhale the vapour of </a:t>
            </a:r>
            <a:r>
              <a:rPr lang="en-IN" sz="2000" dirty="0" err="1">
                <a:effectLst/>
                <a:ea typeface="Calibri" panose="020F0502020204030204" pitchFamily="34" charset="0"/>
                <a:cs typeface="Times New Roman" panose="02020603050405020304" pitchFamily="18" charset="0"/>
              </a:rPr>
              <a:t>vicks</a:t>
            </a:r>
            <a:r>
              <a:rPr lang="en-IN" sz="2000" dirty="0">
                <a:effectLst/>
                <a:ea typeface="Calibri" panose="020F0502020204030204" pitchFamily="34" charset="0"/>
                <a:cs typeface="Times New Roman" panose="02020603050405020304" pitchFamily="18" charset="0"/>
              </a:rPr>
              <a:t> </a:t>
            </a:r>
            <a:r>
              <a:rPr lang="en-IN" sz="2000" dirty="0" err="1">
                <a:effectLst/>
                <a:ea typeface="Calibri" panose="020F0502020204030204" pitchFamily="34" charset="0"/>
                <a:cs typeface="Times New Roman" panose="02020603050405020304" pitchFamily="18" charset="0"/>
              </a:rPr>
              <a:t>vaporub</a:t>
            </a:r>
            <a:r>
              <a:rPr lang="en-IN" sz="2000" dirty="0">
                <a:effectLst/>
                <a:ea typeface="Calibri" panose="020F0502020204030204" pitchFamily="34" charset="0"/>
                <a:cs typeface="Times New Roman" panose="02020603050405020304" pitchFamily="18" charset="0"/>
              </a:rPr>
              <a:t> or </a:t>
            </a:r>
            <a:r>
              <a:rPr lang="en-IN" sz="2000" dirty="0" err="1">
                <a:effectLst/>
                <a:ea typeface="Calibri" panose="020F0502020204030204" pitchFamily="34" charset="0"/>
                <a:cs typeface="Times New Roman" panose="02020603050405020304" pitchFamily="18" charset="0"/>
              </a:rPr>
              <a:t>amruthaanjan</a:t>
            </a:r>
            <a:r>
              <a:rPr lang="en-IN" sz="2000" dirty="0">
                <a:effectLst/>
                <a:ea typeface="Calibri" panose="020F0502020204030204" pitchFamily="34" charset="0"/>
                <a:cs typeface="Times New Roman" panose="02020603050405020304" pitchFamily="18" charset="0"/>
              </a:rPr>
              <a:t> in a bucketful of warm water</a:t>
            </a:r>
            <a:endParaRPr lang="en-US" sz="20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2445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1BFC3-CAFF-4685-2710-745A80186C7F}"/>
              </a:ext>
            </a:extLst>
          </p:cNvPr>
          <p:cNvSpPr>
            <a:spLocks noGrp="1"/>
          </p:cNvSpPr>
          <p:nvPr>
            <p:ph idx="1"/>
          </p:nvPr>
        </p:nvSpPr>
        <p:spPr>
          <a:xfrm>
            <a:off x="304800" y="304800"/>
            <a:ext cx="8382000" cy="5821363"/>
          </a:xfrm>
        </p:spPr>
        <p:txBody>
          <a:bodyPr/>
          <a:lstStyle/>
          <a:p>
            <a:pPr marL="0" marR="0" indent="0" algn="just">
              <a:lnSpc>
                <a:spcPct val="115000"/>
              </a:lnSpc>
              <a:spcBef>
                <a:spcPts val="0"/>
              </a:spcBef>
              <a:spcAft>
                <a:spcPts val="1000"/>
              </a:spcAft>
              <a:buNone/>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Prevention and Control</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Control the vector by using </a:t>
            </a:r>
            <a:r>
              <a:rPr lang="en-IN" sz="2000" dirty="0" err="1">
                <a:effectLst/>
                <a:latin typeface="Calibri" panose="020F0502020204030204" pitchFamily="34" charset="0"/>
                <a:ea typeface="Calibri" panose="020F0502020204030204" pitchFamily="34" charset="0"/>
                <a:cs typeface="Times New Roman" panose="02020603050405020304" pitchFamily="18" charset="0"/>
              </a:rPr>
              <a:t>ecto</a:t>
            </a:r>
            <a:r>
              <a:rPr lang="en-IN" sz="2000" dirty="0">
                <a:effectLst/>
                <a:latin typeface="Calibri" panose="020F0502020204030204" pitchFamily="34" charset="0"/>
                <a:ea typeface="Calibri" panose="020F0502020204030204" pitchFamily="34" charset="0"/>
                <a:cs typeface="Times New Roman" panose="02020603050405020304" pitchFamily="18" charset="0"/>
              </a:rPr>
              <a:t>-parasiticides</a:t>
            </a:r>
            <a:r>
              <a:rPr lang="en-IN" sz="2000" dirty="0">
                <a:latin typeface="Calibri" panose="020F0502020204030204" pitchFamily="34" charset="0"/>
                <a:ea typeface="Calibri" panose="020F0502020204030204" pitchFamily="34" charset="0"/>
                <a:cs typeface="Times New Roman" panose="02020603050405020304" pitchFamily="18" charset="0"/>
              </a:rPr>
              <a:t> like </a:t>
            </a:r>
            <a:r>
              <a:rPr lang="en-IN" sz="2000" dirty="0" err="1">
                <a:latin typeface="Calibri" panose="020F0502020204030204" pitchFamily="34" charset="0"/>
                <a:ea typeface="Calibri" panose="020F0502020204030204" pitchFamily="34" charset="0"/>
                <a:cs typeface="Times New Roman" panose="02020603050405020304" pitchFamily="18" charset="0"/>
              </a:rPr>
              <a:t>malathione</a:t>
            </a:r>
            <a:r>
              <a:rPr lang="en-IN" sz="2000" dirty="0">
                <a:latin typeface="Calibri" panose="020F0502020204030204" pitchFamily="34" charset="0"/>
                <a:ea typeface="Calibri" panose="020F0502020204030204" pitchFamily="34" charset="0"/>
                <a:cs typeface="Times New Roman" panose="02020603050405020304" pitchFamily="18" charset="0"/>
              </a:rPr>
              <a:t>, </a:t>
            </a:r>
            <a:r>
              <a:rPr lang="en-IN" sz="2000" dirty="0" err="1">
                <a:latin typeface="Calibri" panose="020F0502020204030204" pitchFamily="34" charset="0"/>
                <a:ea typeface="Calibri" panose="020F0502020204030204" pitchFamily="34" charset="0"/>
                <a:cs typeface="Times New Roman" panose="02020603050405020304" pitchFamily="18" charset="0"/>
              </a:rPr>
              <a:t>flumetrin</a:t>
            </a:r>
            <a:r>
              <a:rPr lang="en-IN" sz="2000" dirty="0">
                <a:latin typeface="Calibri" panose="020F0502020204030204" pitchFamily="34" charset="0"/>
                <a:ea typeface="Calibri" panose="020F0502020204030204" pitchFamily="34" charset="0"/>
                <a:cs typeface="Times New Roman" panose="02020603050405020304" pitchFamily="18" charset="0"/>
              </a:rPr>
              <a:t> etc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Keep the horse in fly proof sheds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Wingdings" panose="05000000000000000000" pitchFamily="2"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Vaccinate the horse either with the polyvalent live attenuated vaccines or killed vaccines</a:t>
            </a:r>
          </a:p>
          <a:p>
            <a:pPr marL="342900" marR="0" lvl="0" indent="-342900" algn="just">
              <a:lnSpc>
                <a:spcPct val="115000"/>
              </a:lnSpc>
              <a:spcBef>
                <a:spcPts val="0"/>
              </a:spcBef>
              <a:spcAft>
                <a:spcPts val="1000"/>
              </a:spcAft>
              <a:buFont typeface="Wingdings" panose="05000000000000000000" pitchFamily="2" charset="2"/>
              <a:buChar char=""/>
            </a:pPr>
            <a:r>
              <a:rPr lang="en-IN" sz="2000" dirty="0">
                <a:effectLst/>
                <a:latin typeface="Calibri" panose="020F0502020204030204" pitchFamily="34" charset="0"/>
                <a:ea typeface="Calibri" panose="020F0502020204030204" pitchFamily="34" charset="0"/>
                <a:cs typeface="Times New Roman" panose="02020603050405020304" pitchFamily="18" charset="0"/>
              </a:rPr>
              <a:t> In India during the 1960 outbreak polyvalent live attenuated vaccine containing seven strains has been used with success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3044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1F4498-B7BA-73DD-9A02-828C62EFC7B1}"/>
              </a:ext>
            </a:extLst>
          </p:cNvPr>
          <p:cNvSpPr>
            <a:spLocks noGrp="1"/>
          </p:cNvSpPr>
          <p:nvPr>
            <p:ph idx="1"/>
          </p:nvPr>
        </p:nvSpPr>
        <p:spPr>
          <a:xfrm>
            <a:off x="457200" y="381000"/>
            <a:ext cx="8229600" cy="6477000"/>
          </a:xfrm>
        </p:spPr>
        <p:txBody>
          <a:bodyPr/>
          <a:lstStyle/>
          <a:p>
            <a:pPr marL="0" indent="0">
              <a:buNone/>
            </a:pPr>
            <a:r>
              <a:rPr lang="en-US" dirty="0"/>
              <a:t>Q.1. Which of the is a exotic disease</a:t>
            </a:r>
          </a:p>
          <a:p>
            <a:pPr marL="514350" indent="-514350">
              <a:buAutoNum type="alphaLcParenR"/>
            </a:pPr>
            <a:r>
              <a:rPr lang="en-US" sz="2800" dirty="0"/>
              <a:t>Tuberculosis b) </a:t>
            </a:r>
            <a:r>
              <a:rPr lang="en-US" sz="2800" dirty="0" err="1"/>
              <a:t>Filariosis</a:t>
            </a:r>
            <a:r>
              <a:rPr lang="en-US" sz="2800" dirty="0"/>
              <a:t> c) AHS d) None of these</a:t>
            </a:r>
          </a:p>
          <a:p>
            <a:pPr marL="0" indent="0">
              <a:buNone/>
            </a:pPr>
            <a:r>
              <a:rPr lang="en-US" sz="2800" dirty="0"/>
              <a:t>Q.2.Which of the following is vector-borne disease</a:t>
            </a:r>
          </a:p>
          <a:p>
            <a:pPr marL="514350" indent="-514350">
              <a:buAutoNum type="alphaLcParenR"/>
            </a:pPr>
            <a:r>
              <a:rPr lang="en-US" sz="2800" dirty="0"/>
              <a:t>AHS  b) Blue tongue  c) </a:t>
            </a:r>
            <a:r>
              <a:rPr lang="en-US" sz="2800" dirty="0" err="1"/>
              <a:t>Dirofilariosis</a:t>
            </a:r>
            <a:r>
              <a:rPr lang="en-US" sz="2800" dirty="0"/>
              <a:t>  d) All of these</a:t>
            </a:r>
          </a:p>
          <a:p>
            <a:pPr marL="0" indent="0">
              <a:buNone/>
            </a:pPr>
            <a:r>
              <a:rPr lang="en-US" sz="2800" dirty="0"/>
              <a:t>Q.3.AHS causes more severe infection in</a:t>
            </a:r>
          </a:p>
          <a:p>
            <a:pPr marL="514350" indent="-514350">
              <a:buAutoNum type="alphaLcParenR"/>
            </a:pPr>
            <a:r>
              <a:rPr lang="en-US" sz="2800" dirty="0"/>
              <a:t>Horse  b) Mule  c) Donkey  d) All of these</a:t>
            </a:r>
          </a:p>
          <a:p>
            <a:pPr marL="0" indent="0">
              <a:buNone/>
            </a:pPr>
            <a:r>
              <a:rPr lang="en-US" sz="2800" dirty="0"/>
              <a:t>Q.4.Which of the following disease comes under genus </a:t>
            </a:r>
            <a:r>
              <a:rPr lang="en-US" sz="2800" dirty="0" err="1"/>
              <a:t>orbivirus</a:t>
            </a:r>
            <a:endParaRPr lang="en-US" sz="2800" dirty="0"/>
          </a:p>
          <a:p>
            <a:pPr marL="514350" indent="-514350">
              <a:buAutoNum type="alphaLcParenR"/>
            </a:pPr>
            <a:r>
              <a:rPr lang="en-US" sz="2800" dirty="0"/>
              <a:t>Blue tongue b) AHS  c) Both  d) None of these</a:t>
            </a:r>
          </a:p>
          <a:p>
            <a:pPr marL="0" indent="0">
              <a:buNone/>
            </a:pPr>
            <a:r>
              <a:rPr lang="en-US" sz="2800" dirty="0"/>
              <a:t>Q.5.Cardiac form of horse sickness is also known as </a:t>
            </a:r>
          </a:p>
          <a:p>
            <a:pPr marL="514350" indent="-514350">
              <a:buAutoNum type="alphaLcParenR"/>
            </a:pPr>
            <a:r>
              <a:rPr lang="en-US" sz="2800" dirty="0"/>
              <a:t>Dikkop horse sickness b) </a:t>
            </a:r>
            <a:r>
              <a:rPr lang="en-US" sz="2800" dirty="0" err="1"/>
              <a:t>Dunkop</a:t>
            </a:r>
            <a:r>
              <a:rPr lang="en-US" sz="2800" dirty="0"/>
              <a:t> horse sickness</a:t>
            </a:r>
          </a:p>
          <a:p>
            <a:pPr marL="0" indent="0">
              <a:buNone/>
            </a:pPr>
            <a:r>
              <a:rPr lang="en-US" sz="2800" dirty="0"/>
              <a:t>c) Mild form  d) All of these</a:t>
            </a:r>
          </a:p>
          <a:p>
            <a:pPr marL="514350" indent="-514350">
              <a:buAutoNum type="alphaLcParenR"/>
            </a:pPr>
            <a:endParaRPr lang="en-US" sz="2800" dirty="0"/>
          </a:p>
          <a:p>
            <a:pPr marL="0" indent="0">
              <a:buNone/>
            </a:pPr>
            <a:endParaRPr lang="en-US" dirty="0"/>
          </a:p>
        </p:txBody>
      </p:sp>
    </p:spTree>
    <p:extLst>
      <p:ext uri="{BB962C8B-B14F-4D97-AF65-F5344CB8AC3E}">
        <p14:creationId xmlns:p14="http://schemas.microsoft.com/office/powerpoint/2010/main" val="110720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66FF4-4AF1-5F57-84EE-06F81C8302F6}"/>
              </a:ext>
            </a:extLst>
          </p:cNvPr>
          <p:cNvSpPr>
            <a:spLocks noGrp="1"/>
          </p:cNvSpPr>
          <p:nvPr>
            <p:ph idx="1"/>
          </p:nvPr>
        </p:nvSpPr>
        <p:spPr>
          <a:xfrm>
            <a:off x="228600" y="304800"/>
            <a:ext cx="8458200" cy="6400800"/>
          </a:xfrm>
        </p:spPr>
        <p:txBody>
          <a:bodyPr>
            <a:normAutofit fontScale="92500" lnSpcReduction="10000"/>
          </a:bodyPr>
          <a:lstStyle/>
          <a:p>
            <a:pPr marL="0" indent="0">
              <a:buNone/>
            </a:pPr>
            <a:r>
              <a:rPr lang="en-US" sz="2800" dirty="0"/>
              <a:t>Q.6.Pneumonic form of horse sickness is also known as </a:t>
            </a:r>
          </a:p>
          <a:p>
            <a:pPr marL="514350" indent="-514350">
              <a:buAutoNum type="alphaLcParenR"/>
            </a:pPr>
            <a:r>
              <a:rPr lang="en-US" sz="2800" dirty="0"/>
              <a:t>Dikkop horse sickness b) </a:t>
            </a:r>
            <a:r>
              <a:rPr lang="en-US" sz="2800" dirty="0" err="1"/>
              <a:t>Dunkop</a:t>
            </a:r>
            <a:r>
              <a:rPr lang="en-US" sz="2800" dirty="0"/>
              <a:t> horse sickness</a:t>
            </a:r>
          </a:p>
          <a:p>
            <a:pPr marL="0" indent="0">
              <a:buNone/>
            </a:pPr>
            <a:r>
              <a:rPr lang="en-US" sz="2800" dirty="0"/>
              <a:t>c) Mild form  d) All of these</a:t>
            </a:r>
          </a:p>
          <a:p>
            <a:pPr marL="0" indent="0">
              <a:buNone/>
            </a:pPr>
            <a:r>
              <a:rPr lang="en-US" sz="2800" dirty="0"/>
              <a:t>Q.7. Profuse yellow </a:t>
            </a:r>
            <a:r>
              <a:rPr lang="en-US" sz="2800" dirty="0" err="1"/>
              <a:t>froathy</a:t>
            </a:r>
            <a:r>
              <a:rPr lang="en-US" sz="2800" dirty="0"/>
              <a:t> nasal discharge is present in</a:t>
            </a:r>
          </a:p>
          <a:p>
            <a:pPr marL="514350" indent="-514350">
              <a:buAutoNum type="alphaLcParenR"/>
            </a:pPr>
            <a:r>
              <a:rPr lang="en-US" sz="2800" dirty="0"/>
              <a:t>Dikkop horse sickness b) </a:t>
            </a:r>
            <a:r>
              <a:rPr lang="en-US" sz="2800" dirty="0" err="1"/>
              <a:t>Dunkop</a:t>
            </a:r>
            <a:r>
              <a:rPr lang="en-US" sz="2800" dirty="0"/>
              <a:t> horse sickness</a:t>
            </a:r>
          </a:p>
          <a:p>
            <a:pPr marL="0" indent="0">
              <a:buNone/>
            </a:pPr>
            <a:r>
              <a:rPr lang="en-US" sz="2800" dirty="0"/>
              <a:t>c) Mild form  d) All of these</a:t>
            </a:r>
          </a:p>
          <a:p>
            <a:pPr marL="0" indent="0">
              <a:buNone/>
            </a:pPr>
            <a:r>
              <a:rPr lang="en-US" sz="2800" dirty="0"/>
              <a:t>Q.7. Oedema of face specially temporal fossa, eye lids and lip present in </a:t>
            </a:r>
          </a:p>
          <a:p>
            <a:pPr marL="514350" indent="-514350">
              <a:buAutoNum type="alphaLcParenR"/>
            </a:pPr>
            <a:r>
              <a:rPr lang="en-US" sz="2800" dirty="0"/>
              <a:t>Dikkop horse sickness b) </a:t>
            </a:r>
            <a:r>
              <a:rPr lang="en-US" sz="2800" dirty="0" err="1"/>
              <a:t>Dunkop</a:t>
            </a:r>
            <a:r>
              <a:rPr lang="en-US" sz="2800" dirty="0"/>
              <a:t> horse sickness</a:t>
            </a:r>
          </a:p>
          <a:p>
            <a:pPr marL="0" indent="0">
              <a:buNone/>
            </a:pPr>
            <a:r>
              <a:rPr lang="en-US" sz="2800" dirty="0"/>
              <a:t>c) Mild form  d) All of these</a:t>
            </a:r>
          </a:p>
          <a:p>
            <a:pPr marL="0" indent="0">
              <a:buNone/>
            </a:pPr>
            <a:r>
              <a:rPr lang="en-US" sz="2800" dirty="0"/>
              <a:t>Q.8. OIE validated confirmatory test for AHS</a:t>
            </a:r>
          </a:p>
          <a:p>
            <a:pPr marL="514350" indent="-514350">
              <a:buAutoNum type="alphaLcParenR"/>
            </a:pPr>
            <a:r>
              <a:rPr lang="en-US" sz="2800" dirty="0"/>
              <a:t>ELISA  b) Real time PCR  c) VNT d) All of these</a:t>
            </a:r>
          </a:p>
          <a:p>
            <a:pPr marL="0" indent="0">
              <a:buNone/>
            </a:pPr>
            <a:r>
              <a:rPr lang="en-US" sz="2800" dirty="0"/>
              <a:t>Q.9. Which of the following species act as reservoir of AHS</a:t>
            </a:r>
          </a:p>
          <a:p>
            <a:pPr marL="514350" indent="-514350">
              <a:buAutoNum type="alphaLcParenR"/>
            </a:pPr>
            <a:r>
              <a:rPr lang="en-US" sz="2800" dirty="0"/>
              <a:t>Zebra b) Horse c) Donkey d) All of these</a:t>
            </a:r>
          </a:p>
          <a:p>
            <a:pPr marL="0" indent="0">
              <a:buNone/>
            </a:pPr>
            <a:endParaRPr lang="en-US" sz="2800" dirty="0"/>
          </a:p>
          <a:p>
            <a:endParaRPr lang="en-US" dirty="0"/>
          </a:p>
        </p:txBody>
      </p:sp>
    </p:spTree>
    <p:extLst>
      <p:ext uri="{BB962C8B-B14F-4D97-AF65-F5344CB8AC3E}">
        <p14:creationId xmlns:p14="http://schemas.microsoft.com/office/powerpoint/2010/main" val="126136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65EDAF-B95D-1551-9C9D-6181F5A558A0}"/>
              </a:ext>
            </a:extLst>
          </p:cNvPr>
          <p:cNvSpPr>
            <a:spLocks noGrp="1"/>
          </p:cNvSpPr>
          <p:nvPr>
            <p:ph idx="1"/>
          </p:nvPr>
        </p:nvSpPr>
        <p:spPr>
          <a:xfrm>
            <a:off x="304800" y="533400"/>
            <a:ext cx="6248400" cy="5592763"/>
          </a:xfrm>
        </p:spPr>
        <p:txBody>
          <a:bodyPr/>
          <a:lstStyle/>
          <a:p>
            <a:pPr marL="0" marR="0" indent="0" algn="ctr">
              <a:lnSpc>
                <a:spcPct val="115000"/>
              </a:lnSpc>
              <a:spcBef>
                <a:spcPts val="0"/>
              </a:spcBef>
              <a:spcAft>
                <a:spcPts val="100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Equine Infectious </a:t>
            </a:r>
            <a:r>
              <a:rPr lang="en-US" sz="2400" b="1"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Anaemia</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(EIA, Swamp fever)</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1000"/>
              </a:spcAft>
              <a:buFont typeface="Wingdings" panose="05000000000000000000" pitchFamily="2" charset="2"/>
              <a:buChar char="Ø"/>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It is a infectious disease of horse caused by a EIA virus (EIAV) and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characterised</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by intermittent fever,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anaemia</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loss of weight, thrombocytopenia and progressive emaciation</a:t>
            </a:r>
          </a:p>
          <a:p>
            <a:pPr marL="0" marR="0" indent="0" algn="just">
              <a:lnSpc>
                <a:spcPct val="115000"/>
              </a:lnSpc>
              <a:spcBef>
                <a:spcPts val="0"/>
              </a:spcBef>
              <a:spcAft>
                <a:spcPts val="1000"/>
              </a:spcAft>
              <a:buNone/>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Etiology</a:t>
            </a:r>
            <a:endParaRPr lang="en-US" sz="2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1000"/>
              </a:spcAft>
              <a:buFont typeface="Wingdings" panose="05000000000000000000" pitchFamily="2" charset="2"/>
              <a:buChar char="ü"/>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It belongs to </a:t>
            </a:r>
            <a:r>
              <a:rPr lang="en-US" sz="2000" dirty="0">
                <a:latin typeface="Calibri" panose="020F0502020204030204" pitchFamily="34" charset="0"/>
                <a:ea typeface="Times New Roman" panose="02020603050405020304" pitchFamily="18" charset="0"/>
                <a:cs typeface="Times New Roman" panose="02020603050405020304" pitchFamily="18" charset="0"/>
              </a:rPr>
              <a:t>genus- lentivirus,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subfamily-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lentriniviridae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and family </a:t>
            </a:r>
            <a:r>
              <a:rPr lang="en-US" sz="2000" dirty="0" err="1">
                <a:effectLst/>
                <a:latin typeface="Calibri" panose="020F0502020204030204" pitchFamily="34" charset="0"/>
                <a:ea typeface="Times New Roman" panose="02020603050405020304" pitchFamily="18" charset="0"/>
                <a:cs typeface="Times New Roman" panose="02020603050405020304" pitchFamily="18" charset="0"/>
              </a:rPr>
              <a:t>retroviridae</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R="0" algn="just">
              <a:lnSpc>
                <a:spcPct val="115000"/>
              </a:lnSpc>
              <a:spcBef>
                <a:spcPts val="0"/>
              </a:spcBef>
              <a:spcAft>
                <a:spcPts val="1000"/>
              </a:spcAft>
              <a:buFont typeface="Wingdings" panose="05000000000000000000" pitchFamily="2" charset="2"/>
              <a:buChar char="ü"/>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It is an RNA virus measuring about 80-120 nm with helical symmetry</a:t>
            </a:r>
          </a:p>
          <a:p>
            <a:pPr marR="0" algn="just">
              <a:lnSpc>
                <a:spcPct val="115000"/>
              </a:lnSpc>
              <a:spcBef>
                <a:spcPts val="0"/>
              </a:spcBef>
              <a:spcAft>
                <a:spcPts val="1000"/>
              </a:spcAft>
              <a:buFont typeface="Wingdings" panose="05000000000000000000" pitchFamily="2" charset="2"/>
              <a:buChar char="ü"/>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The virus is inactivated by formalin, sodium hypochlorite, chlorhexidine and sodium hydroxide</a:t>
            </a:r>
          </a:p>
          <a:p>
            <a:pPr marL="0" marR="0" indent="0" algn="just">
              <a:lnSpc>
                <a:spcPct val="115000"/>
              </a:lnSpc>
              <a:spcBef>
                <a:spcPts val="0"/>
              </a:spcBef>
              <a:spcAft>
                <a:spcPts val="1000"/>
              </a:spcAft>
              <a:buNone/>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US" dirty="0"/>
          </a:p>
        </p:txBody>
      </p:sp>
      <p:pic>
        <p:nvPicPr>
          <p:cNvPr id="1026" name="Picture 2" descr="Cases of Equine Infectious Anemia in Alberta | Alberta Animal Health Source">
            <a:extLst>
              <a:ext uri="{FF2B5EF4-FFF2-40B4-BE49-F238E27FC236}">
                <a16:creationId xmlns:a16="http://schemas.microsoft.com/office/drawing/2014/main" id="{C7FCD2B2-CE76-296A-B88A-ADFB3B367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234" y="2217686"/>
            <a:ext cx="2620766" cy="1686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84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1516</Words>
  <Application>Microsoft Office PowerPoint</Application>
  <PresentationFormat>On-screen Show (4:3)</PresentationFormat>
  <Paragraphs>157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African Horse Sickness (Equine Plague)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ACTS AND RULES RELATED TO ZOO AND WILD ANIMALS</dc:title>
  <dc:creator>Admin</dc:creator>
  <cp:lastModifiedBy>Dr.Mritunjay Kumar</cp:lastModifiedBy>
  <cp:revision>30</cp:revision>
  <dcterms:created xsi:type="dcterms:W3CDTF">2006-08-16T00:00:00Z</dcterms:created>
  <dcterms:modified xsi:type="dcterms:W3CDTF">2023-07-25T08:49:08Z</dcterms:modified>
</cp:coreProperties>
</file>