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thank-you-label-card-sign-wedding-971644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2E7778-4E45-C19C-AA8C-C6D72F613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50973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i="1">
                <a:solidFill>
                  <a:srgbClr val="FF0000"/>
                </a:solidFill>
              </a:rPr>
              <a:t>Equine </a:t>
            </a:r>
            <a:r>
              <a:rPr lang="en-US" sz="3600" b="1" i="1" smtClean="0">
                <a:solidFill>
                  <a:srgbClr val="FF0000"/>
                </a:solidFill>
              </a:rPr>
              <a:t>Influenza (Flu)</a:t>
            </a:r>
            <a:endParaRPr lang="en-US" sz="3600" b="1" i="1" dirty="0">
              <a:solidFill>
                <a:srgbClr val="00206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50EB708-5FF6-8DC2-6D31-09226FC11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0600" y="4419636"/>
            <a:ext cx="3962400" cy="17526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2060"/>
                </a:solidFill>
              </a:rPr>
              <a:t>Dr </a:t>
            </a:r>
            <a:r>
              <a:rPr lang="en-US" dirty="0" err="1">
                <a:solidFill>
                  <a:srgbClr val="002060"/>
                </a:solidFill>
              </a:rPr>
              <a:t>Mritunjay</a:t>
            </a:r>
            <a:r>
              <a:rPr lang="en-US" dirty="0">
                <a:solidFill>
                  <a:srgbClr val="002060"/>
                </a:solidFill>
              </a:rPr>
              <a:t> Kumar</a:t>
            </a:r>
          </a:p>
          <a:p>
            <a:r>
              <a:rPr lang="en-US" dirty="0">
                <a:solidFill>
                  <a:srgbClr val="002060"/>
                </a:solidFill>
              </a:rPr>
              <a:t>Associate Professor</a:t>
            </a:r>
          </a:p>
          <a:p>
            <a:r>
              <a:rPr lang="en-US" dirty="0">
                <a:solidFill>
                  <a:srgbClr val="002060"/>
                </a:solidFill>
              </a:rPr>
              <a:t>VMD, BVC, BASU, Patna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EDF7525-B6AC-BF71-734D-80FF342A54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10400" y="200559"/>
            <a:ext cx="1604380" cy="12397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45CF877-BBB0-BB64-FAD4-ED97ADC9D6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487807"/>
            <a:ext cx="1905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0380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FF5278-162B-A111-50A2-24519FBAD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18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2B444D13-4B58-9312-750B-5266AEF0A6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64958" y="1709086"/>
            <a:ext cx="5345583" cy="3780887"/>
          </a:xfrm>
        </p:spPr>
      </p:pic>
    </p:spTree>
    <p:extLst>
      <p:ext uri="{BB962C8B-B14F-4D97-AF65-F5344CB8AC3E}">
        <p14:creationId xmlns:p14="http://schemas.microsoft.com/office/powerpoint/2010/main" xmlns="" val="1730274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48855C-4E95-4C75-5668-454F31D6C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Equine Influenza (Flu)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B248464-5C1F-E8B7-2566-9F81A9E27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816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000" b="1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Equine influenza virus (EIV) is a highly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contagious Influenza A</a:t>
            </a:r>
            <a:r>
              <a:rPr lang="en-US" sz="2000" b="1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virus which is a common cause of acute respiratory disease in Equidae and characterized by clinical signs of fever, cough, and nasal discharge</a:t>
            </a:r>
          </a:p>
          <a:p>
            <a:pPr marL="0" indent="0" algn="just">
              <a:buNone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Etiology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Equine influenza (Orthomyxovirus)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A/equine type-2 H3N8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was first recognized in 1963 and has subsequently become endemic in many countries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Since 2010, the Florida H3N8 clades 1 and 2 sub-lineage strains (from American lineage) have predominated in EIV outbreaks worldwide</a:t>
            </a:r>
          </a:p>
          <a:p>
            <a:pPr marL="0" indent="0" algn="just">
              <a:buNone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Epidemiology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China, Japan, and Australia reported epidemics of equine influenza affecting tens of thousands of horses in 2007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Horses 1–5 years old are the most susceptible to infection particularly when housed in large groups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Horses that are immunosuppressed for various reasons (traveling, training) may have an increased risk for infection and more severe disease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200" b="0" i="0" dirty="0">
                <a:solidFill>
                  <a:srgbClr val="002060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Zealand and Iceland are currently free of equine influenza</a:t>
            </a:r>
          </a:p>
        </p:txBody>
      </p:sp>
    </p:spTree>
    <p:extLst>
      <p:ext uri="{BB962C8B-B14F-4D97-AF65-F5344CB8AC3E}">
        <p14:creationId xmlns:p14="http://schemas.microsoft.com/office/powerpoint/2010/main" xmlns="" val="2873271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3188FB3-1C93-F633-5524-5E2D84046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400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n-US" sz="19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Transmission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Most commonly direct via inhalation 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Indirect transmission via fomites (clothing, hands, shared water)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Environmental contamination is possible and the virus can remain viable for 2–3 days on fomites and in water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Survival of the virus in aerosolized droplets lasts for a few hours</a:t>
            </a:r>
          </a:p>
          <a:p>
            <a:pPr marL="0" indent="0" algn="just">
              <a:buNone/>
            </a:pPr>
            <a:r>
              <a:rPr lang="en-US" sz="19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Pathogenesis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virus enters into respiratory system through inhalation and  replicates within respiratory epithelial cells, resulting in destruction of tracheal and bronchial epithelium and cilia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Epithelium cells of respiratory symptoms takes ~21 days to regenerate; during this time, horses are susceptible to development of secondary bacterial complications (pneumonia, pleuropneumonia, and chronic bronchitis)</a:t>
            </a:r>
          </a:p>
          <a:p>
            <a:pPr marL="0" indent="0" algn="just">
              <a:buNone/>
            </a:pPr>
            <a:r>
              <a:rPr lang="en-US" sz="19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Complications are minimized by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Restricting exercise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Controlling dust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Providing superior ventilation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Practicing good stable hygiene</a:t>
            </a:r>
          </a:p>
          <a:p>
            <a:pPr marL="0" indent="0" algn="just">
              <a:buNone/>
            </a:pPr>
            <a:r>
              <a:rPr lang="en-US" sz="19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Complication of EIV- </a:t>
            </a: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Vasculitis and distal limb edema, myositis and myocarditis 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19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863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DF4779-716A-1709-59FC-3905A0971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80999"/>
            <a:ext cx="6934200" cy="647956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5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Clinical Signs</a:t>
            </a:r>
          </a:p>
          <a:p>
            <a:pPr marL="0" indent="0" algn="just">
              <a:buNone/>
            </a:pPr>
            <a:endParaRPr lang="en-US" sz="25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incubation period of influenza is 1–3 days and  most of the clinical signs developing 3–5 days after exposure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fever (up to 106°F) with depression, anorexia, and weakness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Serous nasal discharge that may become mucopurulent due to secondary bacterial infection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Sub-mandibular or retropharyngeal lymphadenopathy (slight)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Cough (dry, harsh, and nonproductive)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Clinical signs are generally more severe in younger horses (1–5 years)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Mildly affected horses demonstrate complete and uneventful recovery in 2–3 weeks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Severely affected horses may convalesce up to 6 months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Restriction of strenuous physical activity may hasten the recovery</a:t>
            </a:r>
          </a:p>
          <a:p>
            <a:pPr algn="just"/>
            <a:endParaRPr lang="en-US" dirty="0"/>
          </a:p>
        </p:txBody>
      </p:sp>
      <p:pic>
        <p:nvPicPr>
          <p:cNvPr id="1026" name="Picture 2" descr="Image result for equine influenza in horses">
            <a:extLst>
              <a:ext uri="{FF2B5EF4-FFF2-40B4-BE49-F238E27FC236}">
                <a16:creationId xmlns="" xmlns:a16="http://schemas.microsoft.com/office/drawing/2014/main" id="{D93624A9-BDC4-3BD0-2D05-07E179C70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17076" y="1752600"/>
            <a:ext cx="2200203" cy="1508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equine influenza in horses">
            <a:extLst>
              <a:ext uri="{FF2B5EF4-FFF2-40B4-BE49-F238E27FC236}">
                <a16:creationId xmlns="" xmlns:a16="http://schemas.microsoft.com/office/drawing/2014/main" id="{3FEA5A04-10F8-ACD5-CA2C-816BD9B74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9612" y="4267200"/>
            <a:ext cx="2149700" cy="157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1461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1906A0B-171E-0BFB-E32E-D50EA26E6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81000"/>
            <a:ext cx="5943600" cy="57451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7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Diagnosis</a:t>
            </a:r>
          </a:p>
          <a:p>
            <a:pPr marL="0" indent="0" algn="just">
              <a:buNone/>
            </a:pPr>
            <a:endParaRPr lang="en-US" sz="27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history and clinical signs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Confirmatory diagnosis by virus isolation or RT-PCR array from nasopharyngeal swabs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Sample should be collected within 1-2 days of infection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 diagnostic tests are stall-side immunoassay or antigen-capture ELISA kits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Serologic testing, on paired serum samples collected shortly after the appearance of clinical signs and then again approximately 2 weeks later</a:t>
            </a:r>
          </a:p>
          <a:p>
            <a:pPr algn="just"/>
            <a:r>
              <a:rPr lang="en-US" b="1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Prevention of Equine Influenza</a:t>
            </a:r>
          </a:p>
          <a:p>
            <a:pPr algn="just"/>
            <a:endParaRPr lang="en-US" dirty="0"/>
          </a:p>
        </p:txBody>
      </p:sp>
      <p:pic>
        <p:nvPicPr>
          <p:cNvPr id="2050" name="Picture 2" descr="Equine Influenza Swab">
            <a:extLst>
              <a:ext uri="{FF2B5EF4-FFF2-40B4-BE49-F238E27FC236}">
                <a16:creationId xmlns="" xmlns:a16="http://schemas.microsoft.com/office/drawing/2014/main" id="{156B18D1-2608-F0D1-7086-85404C4D41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050" t="154667" r="23529" b="-154667"/>
          <a:stretch/>
        </p:blipFill>
        <p:spPr bwMode="auto">
          <a:xfrm>
            <a:off x="5181600" y="2306549"/>
            <a:ext cx="28384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quine Influenza Swab">
            <a:extLst>
              <a:ext uri="{FF2B5EF4-FFF2-40B4-BE49-F238E27FC236}">
                <a16:creationId xmlns="" xmlns:a16="http://schemas.microsoft.com/office/drawing/2014/main" id="{BBDD9D6D-C654-0EBB-ECC2-0B3B821AE2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778"/>
          <a:stretch/>
        </p:blipFill>
        <p:spPr bwMode="auto">
          <a:xfrm>
            <a:off x="5867400" y="113675"/>
            <a:ext cx="3124200" cy="1572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9398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E643F79-591E-DA48-AE29-237106ABF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0"/>
            <a:ext cx="8305800" cy="5592763"/>
          </a:xfrm>
        </p:spPr>
        <p:txBody>
          <a:bodyPr>
            <a:normAutofit/>
          </a:bodyPr>
          <a:lstStyle/>
          <a:p>
            <a:endParaRPr lang="en-US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en-US" sz="27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Treatment</a:t>
            </a:r>
          </a:p>
          <a:p>
            <a:pPr marL="0" indent="0" algn="just">
              <a:buNone/>
            </a:pPr>
            <a:endParaRPr lang="en-US" sz="27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Horses that do not develop complications require rest and supportive care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Horses should be rested 1 week for every day of fever, with a minimum of 3 weeks rest (to allow regeneration of the mucociliary apparatus)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Judicious use of NSAIDs is recommended for control of fever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Antimicrobials are indicated in horses with secondary bacterial pneumonia</a:t>
            </a:r>
          </a:p>
        </p:txBody>
      </p:sp>
    </p:spTree>
    <p:extLst>
      <p:ext uri="{BB962C8B-B14F-4D97-AF65-F5344CB8AC3E}">
        <p14:creationId xmlns:p14="http://schemas.microsoft.com/office/powerpoint/2010/main" xmlns="" val="1255286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9740A63-730A-02B8-F1C3-E99585FBB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56418"/>
            <a:ext cx="8610600" cy="599678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9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Prevention and Control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 and prevention of influenza requires biosecurity practices and vaccination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Isolation of sick horses during outbreaks following standard biosecurity guidelines for 21 days after resolution signs in last newly infected horse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Most influenza vaccines are inactivated, adjuvanted vaccines recommended primarily for intramuscular administration @1ml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Modified-live influenza vaccine (Intra-nasal), designed to induce mucosal (local) antibody protection is also available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Because the duration of protection provided by current vaccines is limited, booster injections in endemic area recommended every 6 months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intranasal vaccine can achieve more rapid protection in 5–7 days and thus is recommended for horses unvaccinated before the outbreak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sz="2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3167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equine influenza in horses vaccine">
            <a:extLst>
              <a:ext uri="{FF2B5EF4-FFF2-40B4-BE49-F238E27FC236}">
                <a16:creationId xmlns="" xmlns:a16="http://schemas.microsoft.com/office/drawing/2014/main" id="{EC2AB61B-366A-04DD-854F-E68FB676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55652"/>
            <a:ext cx="36576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luvac Innovator EHV-4/1 (Rhino + Flu) Equine Vaccine Zoetis Animal ...">
            <a:extLst>
              <a:ext uri="{FF2B5EF4-FFF2-40B4-BE49-F238E27FC236}">
                <a16:creationId xmlns="" xmlns:a16="http://schemas.microsoft.com/office/drawing/2014/main" id="{F78C7D96-3861-30EE-317E-6456020A9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30718"/>
            <a:ext cx="3810000" cy="285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equine influenza in horses vaccine">
            <a:extLst>
              <a:ext uri="{FF2B5EF4-FFF2-40B4-BE49-F238E27FC236}">
                <a16:creationId xmlns="" xmlns:a16="http://schemas.microsoft.com/office/drawing/2014/main" id="{3AAAA7DC-740E-2802-B82C-11914AD91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657600"/>
            <a:ext cx="5797888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24987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AFF7F8D-2667-7857-C659-AB791CD6D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8600"/>
            <a:ext cx="8534400" cy="58975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>
                <a:solidFill>
                  <a:srgbClr val="FF0000"/>
                </a:solidFill>
              </a:rPr>
              <a:t>Multiple choice questions</a:t>
            </a:r>
            <a:endParaRPr lang="en-US"/>
          </a:p>
          <a:p>
            <a:pPr marL="0" indent="0">
              <a:buNone/>
            </a:pPr>
            <a:r>
              <a:rPr lang="en-US" dirty="0"/>
              <a:t>Q.1. Equine influenza is caused by the strain</a:t>
            </a:r>
          </a:p>
          <a:p>
            <a:pPr marL="514350" indent="-514350">
              <a:buAutoNum type="alphaLcParenR"/>
            </a:pPr>
            <a:r>
              <a:rPr lang="en-US" dirty="0"/>
              <a:t>H1N1  b) H5N1   c) H3N8  d) All of these</a:t>
            </a:r>
          </a:p>
          <a:p>
            <a:pPr marL="0" indent="0">
              <a:buNone/>
            </a:pPr>
            <a:r>
              <a:rPr lang="en-US" dirty="0"/>
              <a:t>Q.2.Which country is free from EIV</a:t>
            </a:r>
          </a:p>
          <a:p>
            <a:pPr marL="514350" indent="-514350">
              <a:buAutoNum type="alphaLcParenR"/>
            </a:pPr>
            <a:r>
              <a:rPr lang="en-US" dirty="0"/>
              <a:t>New </a:t>
            </a:r>
            <a:r>
              <a:rPr lang="en-US" dirty="0" err="1"/>
              <a:t>zealand</a:t>
            </a:r>
            <a:r>
              <a:rPr lang="en-US" dirty="0"/>
              <a:t> b) China  c) India  d) All of these</a:t>
            </a:r>
          </a:p>
          <a:p>
            <a:pPr marL="0" indent="0">
              <a:buNone/>
            </a:pPr>
            <a:r>
              <a:rPr lang="en-US" dirty="0"/>
              <a:t>Q.3.Incubation period of Equine Influenza</a:t>
            </a:r>
          </a:p>
          <a:p>
            <a:pPr marL="514350" indent="-514350">
              <a:buAutoNum type="alphaLcParenR"/>
            </a:pPr>
            <a:r>
              <a:rPr lang="en-US" dirty="0"/>
              <a:t>1-3 days  b) 3-5 days  c) 5-7 days  d)All of these</a:t>
            </a:r>
          </a:p>
          <a:p>
            <a:pPr marL="0" indent="0">
              <a:buNone/>
            </a:pPr>
            <a:r>
              <a:rPr lang="en-US" dirty="0"/>
              <a:t>Q.4. Which of the following route of vaccination gives local immunity</a:t>
            </a:r>
          </a:p>
          <a:p>
            <a:pPr marL="514350" indent="-514350">
              <a:buAutoNum type="alphaLcParenR"/>
            </a:pPr>
            <a:r>
              <a:rPr lang="en-US" dirty="0"/>
              <a:t>Intra-nasal  b) IM  c) S/C  d) All of these</a:t>
            </a:r>
          </a:p>
          <a:p>
            <a:pPr marL="0" indent="0">
              <a:buNone/>
            </a:pPr>
            <a:r>
              <a:rPr lang="en-US" dirty="0"/>
              <a:t>Q.5. Which of the following disease is known as flu of equine</a:t>
            </a:r>
          </a:p>
          <a:p>
            <a:pPr marL="514350" indent="-514350">
              <a:buAutoNum type="alphaLcParenR"/>
            </a:pPr>
            <a:r>
              <a:rPr lang="en-US" dirty="0"/>
              <a:t>Equine influenza  b) Equine viral rhinopneumonitis</a:t>
            </a:r>
          </a:p>
          <a:p>
            <a:pPr marL="0" indent="0">
              <a:buNone/>
            </a:pPr>
            <a:r>
              <a:rPr lang="en-US" dirty="0"/>
              <a:t>c) Equine infectious </a:t>
            </a:r>
            <a:r>
              <a:rPr lang="en-US" dirty="0" err="1"/>
              <a:t>anaemia</a:t>
            </a:r>
            <a:r>
              <a:rPr lang="en-US" dirty="0"/>
              <a:t>  d) African swine fever</a:t>
            </a:r>
          </a:p>
          <a:p>
            <a:pPr marL="514350" indent="-514350"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9577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595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Equine Influenza (Flu)</vt:lpstr>
      <vt:lpstr>Equine Influenza (Flu)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Equine Influenza (Flu)</dc:title>
  <dc:creator>Bvc</dc:creator>
  <cp:lastModifiedBy>Bvc</cp:lastModifiedBy>
  <cp:revision>1</cp:revision>
  <dcterms:created xsi:type="dcterms:W3CDTF">2006-08-16T00:00:00Z</dcterms:created>
  <dcterms:modified xsi:type="dcterms:W3CDTF">2024-10-17T11:19:34Z</dcterms:modified>
</cp:coreProperties>
</file>