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70" r:id="rId14"/>
    <p:sldId id="271" r:id="rId15"/>
    <p:sldId id="273" r:id="rId16"/>
    <p:sldId id="274" r:id="rId17"/>
    <p:sldId id="272"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A8EF3-9989-4985-AE37-5F5613B842A3}" type="datetimeFigureOut">
              <a:rPr lang="en-IN" smtClean="0"/>
              <a:t>03-05-2024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784FE-63A9-46CE-9371-452B86450CFD}" type="slidenum">
              <a:rPr lang="en-IN" smtClean="0"/>
              <a:t>‹#›</a:t>
            </a:fld>
            <a:endParaRPr lang="en-IN"/>
          </a:p>
        </p:txBody>
      </p:sp>
    </p:spTree>
    <p:extLst>
      <p:ext uri="{BB962C8B-B14F-4D97-AF65-F5344CB8AC3E}">
        <p14:creationId xmlns:p14="http://schemas.microsoft.com/office/powerpoint/2010/main" val="383490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Schwabe has dealt with the philosophy of One Health</a:t>
            </a:r>
            <a:endParaRPr lang="en-IN" dirty="0"/>
          </a:p>
        </p:txBody>
      </p:sp>
      <p:sp>
        <p:nvSpPr>
          <p:cNvPr id="4" name="Slide Number Placeholder 3"/>
          <p:cNvSpPr>
            <a:spLocks noGrp="1"/>
          </p:cNvSpPr>
          <p:nvPr>
            <p:ph type="sldNum" sz="quarter" idx="5"/>
          </p:nvPr>
        </p:nvSpPr>
        <p:spPr/>
        <p:txBody>
          <a:bodyPr/>
          <a:lstStyle/>
          <a:p>
            <a:fld id="{424784FE-63A9-46CE-9371-452B86450CFD}" type="slidenum">
              <a:rPr lang="en-IN" smtClean="0"/>
              <a:t>2</a:t>
            </a:fld>
            <a:endParaRPr lang="en-IN"/>
          </a:p>
        </p:txBody>
      </p:sp>
    </p:spTree>
    <p:extLst>
      <p:ext uri="{BB962C8B-B14F-4D97-AF65-F5344CB8AC3E}">
        <p14:creationId xmlns:p14="http://schemas.microsoft.com/office/powerpoint/2010/main" val="2184892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B497963-B142-47E2-A254-56D0CD6C6BCD}" type="datetime1">
              <a:rPr lang="en-US" smtClean="0"/>
              <a:t>5/3/2024</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en-US"/>
              <a:t>Unit 1: Lecture 2</a:t>
            </a:r>
          </a:p>
        </p:txBody>
      </p:sp>
      <p:sp>
        <p:nvSpPr>
          <p:cNvPr id="6" name="Slide Number Placeholder 5"/>
          <p:cNvSpPr>
            <a:spLocks noGrp="1"/>
          </p:cNvSpPr>
          <p:nvPr>
            <p:ph type="sldNum" sz="quarter" idx="12"/>
          </p:nvPr>
        </p:nvSpPr>
        <p:spPr>
          <a:xfrm>
            <a:off x="8956900" y="5037663"/>
            <a:ext cx="551167" cy="279400"/>
          </a:xfrm>
        </p:spPr>
        <p:txBody>
          <a:bodyPr/>
          <a:lstStyle/>
          <a:p>
            <a:fld id="{2B6CD210-8A7C-481E-B2E4-126891C5E14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16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376433-9366-4DF6-8612-E3CBFB70F937}" type="datetime1">
              <a:rPr lang="en-US" smtClean="0"/>
              <a:t>5/3/2024</a:t>
            </a:fld>
            <a:endParaRPr lang="en-US"/>
          </a:p>
        </p:txBody>
      </p:sp>
      <p:sp>
        <p:nvSpPr>
          <p:cNvPr id="6" name="Footer Placeholder 5"/>
          <p:cNvSpPr>
            <a:spLocks noGrp="1"/>
          </p:cNvSpPr>
          <p:nvPr>
            <p:ph type="ftr" sz="quarter" idx="11"/>
          </p:nvPr>
        </p:nvSpPr>
        <p:spPr/>
        <p:txBody>
          <a:bodyPr/>
          <a:lstStyle/>
          <a:p>
            <a:r>
              <a:rPr lang="en-US"/>
              <a:t>Unit 1: Lecture 2</a:t>
            </a:r>
          </a:p>
        </p:txBody>
      </p:sp>
      <p:sp>
        <p:nvSpPr>
          <p:cNvPr id="7" name="Slide Number Placeholder 6"/>
          <p:cNvSpPr>
            <a:spLocks noGrp="1"/>
          </p:cNvSpPr>
          <p:nvPr>
            <p:ph type="sldNum" sz="quarter" idx="12"/>
          </p:nvPr>
        </p:nvSpPr>
        <p:spPr/>
        <p:txBody>
          <a:bodyPr/>
          <a:lstStyle/>
          <a:p>
            <a:fld id="{2B6CD210-8A7C-481E-B2E4-126891C5E14C}" type="slidenum">
              <a:rPr lang="en-US" smtClean="0"/>
              <a:t>‹#›</a:t>
            </a:fld>
            <a:endParaRPr lang="en-US"/>
          </a:p>
        </p:txBody>
      </p:sp>
    </p:spTree>
    <p:extLst>
      <p:ext uri="{BB962C8B-B14F-4D97-AF65-F5344CB8AC3E}">
        <p14:creationId xmlns:p14="http://schemas.microsoft.com/office/powerpoint/2010/main" val="416471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C241A6-1025-474F-A6DB-63066CDE2CC4}" type="datetime1">
              <a:rPr lang="en-US" smtClean="0"/>
              <a:t>5/3/2024</a:t>
            </a:fld>
            <a:endParaRPr lang="en-US"/>
          </a:p>
        </p:txBody>
      </p:sp>
      <p:sp>
        <p:nvSpPr>
          <p:cNvPr id="5" name="Footer Placeholder 4"/>
          <p:cNvSpPr>
            <a:spLocks noGrp="1"/>
          </p:cNvSpPr>
          <p:nvPr>
            <p:ph type="ftr" sz="quarter" idx="11"/>
          </p:nvPr>
        </p:nvSpPr>
        <p:spPr/>
        <p:txBody>
          <a:bodyPr/>
          <a:lstStyle/>
          <a:p>
            <a:r>
              <a:rPr lang="en-US"/>
              <a:t>Unit 1: Lecture 2</a:t>
            </a:r>
          </a:p>
        </p:txBody>
      </p:sp>
      <p:sp>
        <p:nvSpPr>
          <p:cNvPr id="6" name="Slide Number Placeholder 5"/>
          <p:cNvSpPr>
            <a:spLocks noGrp="1"/>
          </p:cNvSpPr>
          <p:nvPr>
            <p:ph type="sldNum" sz="quarter" idx="12"/>
          </p:nvPr>
        </p:nvSpPr>
        <p:spPr/>
        <p:txBody>
          <a:bodyPr/>
          <a:lstStyle/>
          <a:p>
            <a:fld id="{2B6CD210-8A7C-481E-B2E4-126891C5E14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66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852FB8-8C74-4BCB-8A23-D60DBD3E489E}" type="datetime1">
              <a:rPr lang="en-US" smtClean="0"/>
              <a:t>5/3/2024</a:t>
            </a:fld>
            <a:endParaRPr lang="en-US"/>
          </a:p>
        </p:txBody>
      </p:sp>
      <p:sp>
        <p:nvSpPr>
          <p:cNvPr id="5" name="Footer Placeholder 4"/>
          <p:cNvSpPr>
            <a:spLocks noGrp="1"/>
          </p:cNvSpPr>
          <p:nvPr>
            <p:ph type="ftr" sz="quarter" idx="11"/>
          </p:nvPr>
        </p:nvSpPr>
        <p:spPr/>
        <p:txBody>
          <a:bodyPr/>
          <a:lstStyle/>
          <a:p>
            <a:r>
              <a:rPr lang="en-US"/>
              <a:t>Unit 1: Lecture 2</a:t>
            </a:r>
          </a:p>
        </p:txBody>
      </p:sp>
      <p:sp>
        <p:nvSpPr>
          <p:cNvPr id="6" name="Slide Number Placeholder 5"/>
          <p:cNvSpPr>
            <a:spLocks noGrp="1"/>
          </p:cNvSpPr>
          <p:nvPr>
            <p:ph type="sldNum" sz="quarter" idx="12"/>
          </p:nvPr>
        </p:nvSpPr>
        <p:spPr/>
        <p:txBody>
          <a:bodyPr/>
          <a:lstStyle/>
          <a:p>
            <a:fld id="{2B6CD210-8A7C-481E-B2E4-126891C5E14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27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584F5-0D50-4693-8E2B-E389EFB3FB6F}" type="datetime1">
              <a:rPr lang="en-US" smtClean="0"/>
              <a:t>5/3/2024</a:t>
            </a:fld>
            <a:endParaRPr lang="en-US"/>
          </a:p>
        </p:txBody>
      </p:sp>
      <p:sp>
        <p:nvSpPr>
          <p:cNvPr id="5" name="Footer Placeholder 4"/>
          <p:cNvSpPr>
            <a:spLocks noGrp="1"/>
          </p:cNvSpPr>
          <p:nvPr>
            <p:ph type="ftr" sz="quarter" idx="11"/>
          </p:nvPr>
        </p:nvSpPr>
        <p:spPr/>
        <p:txBody>
          <a:bodyPr/>
          <a:lstStyle/>
          <a:p>
            <a:r>
              <a:rPr lang="en-US"/>
              <a:t>Unit 1: Lecture 2</a:t>
            </a:r>
          </a:p>
        </p:txBody>
      </p:sp>
      <p:sp>
        <p:nvSpPr>
          <p:cNvPr id="6" name="Slide Number Placeholder 5"/>
          <p:cNvSpPr>
            <a:spLocks noGrp="1"/>
          </p:cNvSpPr>
          <p:nvPr>
            <p:ph type="sldNum" sz="quarter" idx="12"/>
          </p:nvPr>
        </p:nvSpPr>
        <p:spPr/>
        <p:txBody>
          <a:bodyPr/>
          <a:lstStyle/>
          <a:p>
            <a:fld id="{2B6CD210-8A7C-481E-B2E4-126891C5E14C}" type="slidenum">
              <a:rPr lang="en-US" smtClean="0"/>
              <a:t>‹#›</a:t>
            </a:fld>
            <a:endParaRPr lang="en-US"/>
          </a:p>
        </p:txBody>
      </p:sp>
    </p:spTree>
    <p:extLst>
      <p:ext uri="{BB962C8B-B14F-4D97-AF65-F5344CB8AC3E}">
        <p14:creationId xmlns:p14="http://schemas.microsoft.com/office/powerpoint/2010/main" val="3494976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BC0F86-AD4F-432E-81C6-CFA5EC642AC2}" type="datetime1">
              <a:rPr lang="en-US" smtClean="0"/>
              <a:t>5/3/2024</a:t>
            </a:fld>
            <a:endParaRPr lang="en-US"/>
          </a:p>
        </p:txBody>
      </p:sp>
      <p:sp>
        <p:nvSpPr>
          <p:cNvPr id="5" name="Footer Placeholder 4"/>
          <p:cNvSpPr>
            <a:spLocks noGrp="1"/>
          </p:cNvSpPr>
          <p:nvPr>
            <p:ph type="ftr" sz="quarter" idx="11"/>
          </p:nvPr>
        </p:nvSpPr>
        <p:spPr/>
        <p:txBody>
          <a:bodyPr/>
          <a:lstStyle/>
          <a:p>
            <a:r>
              <a:rPr lang="en-US"/>
              <a:t>Unit 1: Lecture 2</a:t>
            </a:r>
          </a:p>
        </p:txBody>
      </p:sp>
      <p:sp>
        <p:nvSpPr>
          <p:cNvPr id="6" name="Slide Number Placeholder 5"/>
          <p:cNvSpPr>
            <a:spLocks noGrp="1"/>
          </p:cNvSpPr>
          <p:nvPr>
            <p:ph type="sldNum" sz="quarter" idx="12"/>
          </p:nvPr>
        </p:nvSpPr>
        <p:spPr/>
        <p:txBody>
          <a:bodyPr/>
          <a:lstStyle/>
          <a:p>
            <a:fld id="{2B6CD210-8A7C-481E-B2E4-126891C5E14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36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306F00-04A5-4C6D-B3FD-06BA6F607E72}" type="datetime1">
              <a:rPr lang="en-US" smtClean="0"/>
              <a:t>5/3/2024</a:t>
            </a:fld>
            <a:endParaRPr lang="en-US"/>
          </a:p>
        </p:txBody>
      </p:sp>
      <p:sp>
        <p:nvSpPr>
          <p:cNvPr id="5" name="Footer Placeholder 4"/>
          <p:cNvSpPr>
            <a:spLocks noGrp="1"/>
          </p:cNvSpPr>
          <p:nvPr>
            <p:ph type="ftr" sz="quarter" idx="11"/>
          </p:nvPr>
        </p:nvSpPr>
        <p:spPr/>
        <p:txBody>
          <a:bodyPr/>
          <a:lstStyle/>
          <a:p>
            <a:r>
              <a:rPr lang="en-US"/>
              <a:t>Unit 1: Lecture 2</a:t>
            </a:r>
          </a:p>
        </p:txBody>
      </p:sp>
      <p:sp>
        <p:nvSpPr>
          <p:cNvPr id="6" name="Slide Number Placeholder 5"/>
          <p:cNvSpPr>
            <a:spLocks noGrp="1"/>
          </p:cNvSpPr>
          <p:nvPr>
            <p:ph type="sldNum" sz="quarter" idx="12"/>
          </p:nvPr>
        </p:nvSpPr>
        <p:spPr/>
        <p:txBody>
          <a:bodyPr/>
          <a:lstStyle/>
          <a:p>
            <a:fld id="{2B6CD210-8A7C-481E-B2E4-126891C5E14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151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12F27F-026D-401D-B7AA-03C317EBE191}" type="datetime1">
              <a:rPr lang="en-US" smtClean="0"/>
              <a:t>5/3/2024</a:t>
            </a:fld>
            <a:endParaRPr lang="en-US"/>
          </a:p>
        </p:txBody>
      </p:sp>
      <p:sp>
        <p:nvSpPr>
          <p:cNvPr id="5" name="Footer Placeholder 4"/>
          <p:cNvSpPr>
            <a:spLocks noGrp="1"/>
          </p:cNvSpPr>
          <p:nvPr>
            <p:ph type="ftr" sz="quarter" idx="11"/>
          </p:nvPr>
        </p:nvSpPr>
        <p:spPr/>
        <p:txBody>
          <a:bodyPr/>
          <a:lstStyle/>
          <a:p>
            <a:r>
              <a:rPr lang="en-US"/>
              <a:t>Unit 1: Lecture 2</a:t>
            </a:r>
          </a:p>
        </p:txBody>
      </p:sp>
      <p:sp>
        <p:nvSpPr>
          <p:cNvPr id="6" name="Slide Number Placeholder 5"/>
          <p:cNvSpPr>
            <a:spLocks noGrp="1"/>
          </p:cNvSpPr>
          <p:nvPr>
            <p:ph type="sldNum" sz="quarter" idx="12"/>
          </p:nvPr>
        </p:nvSpPr>
        <p:spPr/>
        <p:txBody>
          <a:bodyPr/>
          <a:lstStyle/>
          <a:p>
            <a:fld id="{2B6CD210-8A7C-481E-B2E4-126891C5E14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326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57B73-352F-4C0A-93B5-26220DAAA77C}" type="datetime1">
              <a:rPr lang="en-US" smtClean="0"/>
              <a:t>5/3/2024</a:t>
            </a:fld>
            <a:endParaRPr lang="en-US"/>
          </a:p>
        </p:txBody>
      </p:sp>
      <p:sp>
        <p:nvSpPr>
          <p:cNvPr id="5" name="Footer Placeholder 4"/>
          <p:cNvSpPr>
            <a:spLocks noGrp="1"/>
          </p:cNvSpPr>
          <p:nvPr>
            <p:ph type="ftr" sz="quarter" idx="11"/>
          </p:nvPr>
        </p:nvSpPr>
        <p:spPr/>
        <p:txBody>
          <a:bodyPr/>
          <a:lstStyle/>
          <a:p>
            <a:r>
              <a:rPr lang="en-US"/>
              <a:t>Unit 1: Lecture 2</a:t>
            </a:r>
          </a:p>
        </p:txBody>
      </p:sp>
      <p:sp>
        <p:nvSpPr>
          <p:cNvPr id="6" name="Slide Number Placeholder 5"/>
          <p:cNvSpPr>
            <a:spLocks noGrp="1"/>
          </p:cNvSpPr>
          <p:nvPr>
            <p:ph type="sldNum" sz="quarter" idx="12"/>
          </p:nvPr>
        </p:nvSpPr>
        <p:spPr/>
        <p:txBody>
          <a:bodyPr/>
          <a:lstStyle/>
          <a:p>
            <a:fld id="{2B6CD210-8A7C-481E-B2E4-126891C5E14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11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C39052-148C-468F-89F2-BD5389F3A48E}" type="datetime1">
              <a:rPr lang="en-US" smtClean="0"/>
              <a:t>5/3/2024</a:t>
            </a:fld>
            <a:endParaRPr lang="en-US"/>
          </a:p>
        </p:txBody>
      </p:sp>
      <p:sp>
        <p:nvSpPr>
          <p:cNvPr id="5" name="Footer Placeholder 4"/>
          <p:cNvSpPr>
            <a:spLocks noGrp="1"/>
          </p:cNvSpPr>
          <p:nvPr>
            <p:ph type="ftr" sz="quarter" idx="11"/>
          </p:nvPr>
        </p:nvSpPr>
        <p:spPr/>
        <p:txBody>
          <a:bodyPr/>
          <a:lstStyle/>
          <a:p>
            <a:r>
              <a:rPr lang="en-US"/>
              <a:t>Unit 1: Lecture 2</a:t>
            </a:r>
          </a:p>
        </p:txBody>
      </p:sp>
      <p:sp>
        <p:nvSpPr>
          <p:cNvPr id="6" name="Slide Number Placeholder 5"/>
          <p:cNvSpPr>
            <a:spLocks noGrp="1"/>
          </p:cNvSpPr>
          <p:nvPr>
            <p:ph type="sldNum" sz="quarter" idx="12"/>
          </p:nvPr>
        </p:nvSpPr>
        <p:spPr/>
        <p:txBody>
          <a:bodyPr/>
          <a:lstStyle/>
          <a:p>
            <a:fld id="{2B6CD210-8A7C-481E-B2E4-126891C5E14C}" type="slidenum">
              <a:rPr lang="en-US" smtClean="0"/>
              <a:t>‹#›</a:t>
            </a:fld>
            <a:endParaRPr lang="en-US"/>
          </a:p>
        </p:txBody>
      </p:sp>
    </p:spTree>
    <p:extLst>
      <p:ext uri="{BB962C8B-B14F-4D97-AF65-F5344CB8AC3E}">
        <p14:creationId xmlns:p14="http://schemas.microsoft.com/office/powerpoint/2010/main" val="51454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DD23AD-D8BB-4076-A15B-445FA0F98B6E}" type="datetime1">
              <a:rPr lang="en-US" smtClean="0"/>
              <a:t>5/3/2024</a:t>
            </a:fld>
            <a:endParaRPr lang="en-US"/>
          </a:p>
        </p:txBody>
      </p:sp>
      <p:sp>
        <p:nvSpPr>
          <p:cNvPr id="5" name="Footer Placeholder 4"/>
          <p:cNvSpPr>
            <a:spLocks noGrp="1"/>
          </p:cNvSpPr>
          <p:nvPr>
            <p:ph type="ftr" sz="quarter" idx="11"/>
          </p:nvPr>
        </p:nvSpPr>
        <p:spPr/>
        <p:txBody>
          <a:bodyPr/>
          <a:lstStyle/>
          <a:p>
            <a:r>
              <a:rPr lang="en-US"/>
              <a:t>Unit 1: Lecture 2</a:t>
            </a:r>
          </a:p>
        </p:txBody>
      </p:sp>
      <p:sp>
        <p:nvSpPr>
          <p:cNvPr id="6" name="Slide Number Placeholder 5"/>
          <p:cNvSpPr>
            <a:spLocks noGrp="1"/>
          </p:cNvSpPr>
          <p:nvPr>
            <p:ph type="sldNum" sz="quarter" idx="12"/>
          </p:nvPr>
        </p:nvSpPr>
        <p:spPr/>
        <p:txBody>
          <a:bodyPr/>
          <a:lstStyle/>
          <a:p>
            <a:fld id="{2B6CD210-8A7C-481E-B2E4-126891C5E14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25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5EB283-21EC-47BD-AE13-9F6011395E2B}" type="datetime1">
              <a:rPr lang="en-US" smtClean="0"/>
              <a:t>5/3/2024</a:t>
            </a:fld>
            <a:endParaRPr lang="en-US"/>
          </a:p>
        </p:txBody>
      </p:sp>
      <p:sp>
        <p:nvSpPr>
          <p:cNvPr id="6" name="Footer Placeholder 5"/>
          <p:cNvSpPr>
            <a:spLocks noGrp="1"/>
          </p:cNvSpPr>
          <p:nvPr>
            <p:ph type="ftr" sz="quarter" idx="11"/>
          </p:nvPr>
        </p:nvSpPr>
        <p:spPr/>
        <p:txBody>
          <a:bodyPr/>
          <a:lstStyle/>
          <a:p>
            <a:r>
              <a:rPr lang="en-US"/>
              <a:t>Unit 1: Lecture 2</a:t>
            </a:r>
          </a:p>
        </p:txBody>
      </p:sp>
      <p:sp>
        <p:nvSpPr>
          <p:cNvPr id="7" name="Slide Number Placeholder 6"/>
          <p:cNvSpPr>
            <a:spLocks noGrp="1"/>
          </p:cNvSpPr>
          <p:nvPr>
            <p:ph type="sldNum" sz="quarter" idx="12"/>
          </p:nvPr>
        </p:nvSpPr>
        <p:spPr/>
        <p:txBody>
          <a:bodyPr/>
          <a:lstStyle/>
          <a:p>
            <a:fld id="{2B6CD210-8A7C-481E-B2E4-126891C5E14C}" type="slidenum">
              <a:rPr lang="en-US" smtClean="0"/>
              <a:t>‹#›</a:t>
            </a:fld>
            <a:endParaRPr lang="en-US"/>
          </a:p>
        </p:txBody>
      </p:sp>
    </p:spTree>
    <p:extLst>
      <p:ext uri="{BB962C8B-B14F-4D97-AF65-F5344CB8AC3E}">
        <p14:creationId xmlns:p14="http://schemas.microsoft.com/office/powerpoint/2010/main" val="148760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F4B50-5E75-4643-BDDA-ED235B694AC3}" type="datetime1">
              <a:rPr lang="en-US" smtClean="0"/>
              <a:t>5/3/2024</a:t>
            </a:fld>
            <a:endParaRPr lang="en-US"/>
          </a:p>
        </p:txBody>
      </p:sp>
      <p:sp>
        <p:nvSpPr>
          <p:cNvPr id="8" name="Footer Placeholder 7"/>
          <p:cNvSpPr>
            <a:spLocks noGrp="1"/>
          </p:cNvSpPr>
          <p:nvPr>
            <p:ph type="ftr" sz="quarter" idx="11"/>
          </p:nvPr>
        </p:nvSpPr>
        <p:spPr/>
        <p:txBody>
          <a:bodyPr/>
          <a:lstStyle/>
          <a:p>
            <a:r>
              <a:rPr lang="en-US"/>
              <a:t>Unit 1: Lecture 2</a:t>
            </a:r>
          </a:p>
        </p:txBody>
      </p:sp>
      <p:sp>
        <p:nvSpPr>
          <p:cNvPr id="9" name="Slide Number Placeholder 8"/>
          <p:cNvSpPr>
            <a:spLocks noGrp="1"/>
          </p:cNvSpPr>
          <p:nvPr>
            <p:ph type="sldNum" sz="quarter" idx="12"/>
          </p:nvPr>
        </p:nvSpPr>
        <p:spPr/>
        <p:txBody>
          <a:bodyPr/>
          <a:lstStyle/>
          <a:p>
            <a:fld id="{2B6CD210-8A7C-481E-B2E4-126891C5E14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76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484751-1E79-40B4-9026-DB44134C2A13}" type="datetime1">
              <a:rPr lang="en-US" smtClean="0"/>
              <a:t>5/3/2024</a:t>
            </a:fld>
            <a:endParaRPr lang="en-US"/>
          </a:p>
        </p:txBody>
      </p:sp>
      <p:sp>
        <p:nvSpPr>
          <p:cNvPr id="4" name="Footer Placeholder 3"/>
          <p:cNvSpPr>
            <a:spLocks noGrp="1"/>
          </p:cNvSpPr>
          <p:nvPr>
            <p:ph type="ftr" sz="quarter" idx="11"/>
          </p:nvPr>
        </p:nvSpPr>
        <p:spPr/>
        <p:txBody>
          <a:bodyPr/>
          <a:lstStyle/>
          <a:p>
            <a:r>
              <a:rPr lang="en-US"/>
              <a:t>Unit 1: Lecture 2</a:t>
            </a:r>
          </a:p>
        </p:txBody>
      </p:sp>
      <p:sp>
        <p:nvSpPr>
          <p:cNvPr id="5" name="Slide Number Placeholder 4"/>
          <p:cNvSpPr>
            <a:spLocks noGrp="1"/>
          </p:cNvSpPr>
          <p:nvPr>
            <p:ph type="sldNum" sz="quarter" idx="12"/>
          </p:nvPr>
        </p:nvSpPr>
        <p:spPr/>
        <p:txBody>
          <a:bodyPr/>
          <a:lstStyle/>
          <a:p>
            <a:fld id="{2B6CD210-8A7C-481E-B2E4-126891C5E14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55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7BC58-6767-4DF0-9EDF-C1C4B077B803}" type="datetime1">
              <a:rPr lang="en-US" smtClean="0"/>
              <a:t>5/3/2024</a:t>
            </a:fld>
            <a:endParaRPr lang="en-US"/>
          </a:p>
        </p:txBody>
      </p:sp>
      <p:sp>
        <p:nvSpPr>
          <p:cNvPr id="3" name="Footer Placeholder 2"/>
          <p:cNvSpPr>
            <a:spLocks noGrp="1"/>
          </p:cNvSpPr>
          <p:nvPr>
            <p:ph type="ftr" sz="quarter" idx="11"/>
          </p:nvPr>
        </p:nvSpPr>
        <p:spPr/>
        <p:txBody>
          <a:bodyPr/>
          <a:lstStyle/>
          <a:p>
            <a:r>
              <a:rPr lang="en-US"/>
              <a:t>Unit 1: Lecture 2</a:t>
            </a:r>
          </a:p>
        </p:txBody>
      </p:sp>
      <p:sp>
        <p:nvSpPr>
          <p:cNvPr id="4" name="Slide Number Placeholder 3"/>
          <p:cNvSpPr>
            <a:spLocks noGrp="1"/>
          </p:cNvSpPr>
          <p:nvPr>
            <p:ph type="sldNum" sz="quarter" idx="12"/>
          </p:nvPr>
        </p:nvSpPr>
        <p:spPr/>
        <p:txBody>
          <a:bodyPr/>
          <a:lstStyle/>
          <a:p>
            <a:fld id="{2B6CD210-8A7C-481E-B2E4-126891C5E14C}" type="slidenum">
              <a:rPr lang="en-US" smtClean="0"/>
              <a:t>‹#›</a:t>
            </a:fld>
            <a:endParaRPr lang="en-US"/>
          </a:p>
        </p:txBody>
      </p:sp>
    </p:spTree>
    <p:extLst>
      <p:ext uri="{BB962C8B-B14F-4D97-AF65-F5344CB8AC3E}">
        <p14:creationId xmlns:p14="http://schemas.microsoft.com/office/powerpoint/2010/main" val="296980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A63F78-A9FE-474F-AB50-B333D98EC321}" type="datetime1">
              <a:rPr lang="en-US" smtClean="0"/>
              <a:t>5/3/2024</a:t>
            </a:fld>
            <a:endParaRPr lang="en-US"/>
          </a:p>
        </p:txBody>
      </p:sp>
      <p:sp>
        <p:nvSpPr>
          <p:cNvPr id="6" name="Footer Placeholder 5"/>
          <p:cNvSpPr>
            <a:spLocks noGrp="1"/>
          </p:cNvSpPr>
          <p:nvPr>
            <p:ph type="ftr" sz="quarter" idx="11"/>
          </p:nvPr>
        </p:nvSpPr>
        <p:spPr/>
        <p:txBody>
          <a:bodyPr/>
          <a:lstStyle/>
          <a:p>
            <a:r>
              <a:rPr lang="en-US"/>
              <a:t>Unit 1: Lecture 2</a:t>
            </a:r>
          </a:p>
        </p:txBody>
      </p:sp>
      <p:sp>
        <p:nvSpPr>
          <p:cNvPr id="7" name="Slide Number Placeholder 6"/>
          <p:cNvSpPr>
            <a:spLocks noGrp="1"/>
          </p:cNvSpPr>
          <p:nvPr>
            <p:ph type="sldNum" sz="quarter" idx="12"/>
          </p:nvPr>
        </p:nvSpPr>
        <p:spPr/>
        <p:txBody>
          <a:bodyPr/>
          <a:lstStyle/>
          <a:p>
            <a:fld id="{2B6CD210-8A7C-481E-B2E4-126891C5E14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89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4709D21-D817-49CC-AAC8-F791F824F429}" type="datetime1">
              <a:rPr lang="en-US" smtClean="0"/>
              <a:t>5/3/2024</a:t>
            </a:fld>
            <a:endParaRPr lang="en-US"/>
          </a:p>
        </p:txBody>
      </p:sp>
      <p:sp>
        <p:nvSpPr>
          <p:cNvPr id="6" name="Footer Placeholder 5"/>
          <p:cNvSpPr>
            <a:spLocks noGrp="1"/>
          </p:cNvSpPr>
          <p:nvPr>
            <p:ph type="ftr" sz="quarter" idx="11"/>
          </p:nvPr>
        </p:nvSpPr>
        <p:spPr/>
        <p:txBody>
          <a:bodyPr/>
          <a:lstStyle/>
          <a:p>
            <a:r>
              <a:rPr lang="en-US"/>
              <a:t>Unit 1: Lecture 2</a:t>
            </a:r>
          </a:p>
        </p:txBody>
      </p:sp>
      <p:sp>
        <p:nvSpPr>
          <p:cNvPr id="7" name="Slide Number Placeholder 6"/>
          <p:cNvSpPr>
            <a:spLocks noGrp="1"/>
          </p:cNvSpPr>
          <p:nvPr>
            <p:ph type="sldNum" sz="quarter" idx="12"/>
          </p:nvPr>
        </p:nvSpPr>
        <p:spPr/>
        <p:txBody>
          <a:bodyPr/>
          <a:lstStyle/>
          <a:p>
            <a:fld id="{2B6CD210-8A7C-481E-B2E4-126891C5E14C}" type="slidenum">
              <a:rPr lang="en-US" smtClean="0"/>
              <a:t>‹#›</a:t>
            </a:fld>
            <a:endParaRPr lang="en-US"/>
          </a:p>
        </p:txBody>
      </p:sp>
    </p:spTree>
    <p:extLst>
      <p:ext uri="{BB962C8B-B14F-4D97-AF65-F5344CB8AC3E}">
        <p14:creationId xmlns:p14="http://schemas.microsoft.com/office/powerpoint/2010/main" val="255791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575BAE-AFCB-42F8-BFAC-BC164E07B246}" type="datetime1">
              <a:rPr lang="en-US" smtClean="0"/>
              <a:t>5/3/2024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Unit 1: Lecture 2</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6CD210-8A7C-481E-B2E4-126891C5E14C}" type="slidenum">
              <a:rPr lang="en-US" smtClean="0"/>
              <a:t>‹#›</a:t>
            </a:fld>
            <a:endParaRPr lang="en-US"/>
          </a:p>
        </p:txBody>
      </p:sp>
    </p:spTree>
    <p:extLst>
      <p:ext uri="{BB962C8B-B14F-4D97-AF65-F5344CB8AC3E}">
        <p14:creationId xmlns:p14="http://schemas.microsoft.com/office/powerpoint/2010/main" val="1441700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2654" y="2842092"/>
            <a:ext cx="6815669" cy="1515533"/>
          </a:xfrm>
        </p:spPr>
        <p:txBody>
          <a:bodyPr/>
          <a:lstStyle/>
          <a:p>
            <a:r>
              <a:rPr lang="en-US" sz="2800" b="1" dirty="0"/>
              <a:t>Aims and scope of Veterinary Public Health</a:t>
            </a:r>
            <a:br>
              <a:rPr lang="en-US" sz="2800" b="1" dirty="0"/>
            </a:br>
            <a:r>
              <a:rPr lang="en-US" sz="2800" b="1" dirty="0"/>
              <a:t>&amp;</a:t>
            </a:r>
            <a:br>
              <a:rPr lang="en-US" sz="2800" b="1" dirty="0"/>
            </a:br>
            <a:r>
              <a:rPr lang="en-US" sz="2800" b="1" dirty="0"/>
              <a:t>Role of veterinarians in public health</a:t>
            </a:r>
          </a:p>
        </p:txBody>
      </p:sp>
      <p:sp>
        <p:nvSpPr>
          <p:cNvPr id="4" name="Date Placeholder 3">
            <a:extLst>
              <a:ext uri="{FF2B5EF4-FFF2-40B4-BE49-F238E27FC236}">
                <a16:creationId xmlns:a16="http://schemas.microsoft.com/office/drawing/2014/main" id="{56621574-0006-4A51-A8D1-3A76775C3228}"/>
              </a:ext>
            </a:extLst>
          </p:cNvPr>
          <p:cNvSpPr>
            <a:spLocks noGrp="1"/>
          </p:cNvSpPr>
          <p:nvPr>
            <p:ph type="dt" sz="half" idx="10"/>
          </p:nvPr>
        </p:nvSpPr>
        <p:spPr/>
        <p:txBody>
          <a:bodyPr/>
          <a:lstStyle/>
          <a:p>
            <a:fld id="{F44ABC26-3DF7-4CD8-9EBF-7ED260FF5078}" type="datetime1">
              <a:rPr lang="en-US" smtClean="0"/>
              <a:t>5/3/2024</a:t>
            </a:fld>
            <a:endParaRPr lang="en-US"/>
          </a:p>
        </p:txBody>
      </p:sp>
      <p:sp>
        <p:nvSpPr>
          <p:cNvPr id="5" name="Footer Placeholder 4">
            <a:extLst>
              <a:ext uri="{FF2B5EF4-FFF2-40B4-BE49-F238E27FC236}">
                <a16:creationId xmlns:a16="http://schemas.microsoft.com/office/drawing/2014/main" id="{890D3824-A8FE-4FD4-8601-06B795572625}"/>
              </a:ext>
            </a:extLst>
          </p:cNvPr>
          <p:cNvSpPr>
            <a:spLocks noGrp="1"/>
          </p:cNvSpPr>
          <p:nvPr>
            <p:ph type="ftr" sz="quarter" idx="11"/>
          </p:nvPr>
        </p:nvSpPr>
        <p:spPr/>
        <p:txBody>
          <a:bodyPr/>
          <a:lstStyle/>
          <a:p>
            <a:r>
              <a:rPr lang="en-US"/>
              <a:t>Unit 1: Lecture 2</a:t>
            </a:r>
          </a:p>
        </p:txBody>
      </p:sp>
      <p:sp>
        <p:nvSpPr>
          <p:cNvPr id="6" name="Slide Number Placeholder 5">
            <a:extLst>
              <a:ext uri="{FF2B5EF4-FFF2-40B4-BE49-F238E27FC236}">
                <a16:creationId xmlns:a16="http://schemas.microsoft.com/office/drawing/2014/main" id="{4E6CBC67-B43E-4600-B8B2-D95CAC8068A7}"/>
              </a:ext>
            </a:extLst>
          </p:cNvPr>
          <p:cNvSpPr>
            <a:spLocks noGrp="1"/>
          </p:cNvSpPr>
          <p:nvPr>
            <p:ph type="sldNum" sz="quarter" idx="12"/>
          </p:nvPr>
        </p:nvSpPr>
        <p:spPr/>
        <p:txBody>
          <a:bodyPr/>
          <a:lstStyle/>
          <a:p>
            <a:fld id="{2B6CD210-8A7C-481E-B2E4-126891C5E14C}" type="slidenum">
              <a:rPr lang="en-US" smtClean="0"/>
              <a:t>1</a:t>
            </a:fld>
            <a:endParaRPr lang="en-US"/>
          </a:p>
        </p:txBody>
      </p:sp>
      <p:pic>
        <p:nvPicPr>
          <p:cNvPr id="7" name="Picture 6">
            <a:extLst>
              <a:ext uri="{FF2B5EF4-FFF2-40B4-BE49-F238E27FC236}">
                <a16:creationId xmlns:a16="http://schemas.microsoft.com/office/drawing/2014/main" id="{F5AA88A6-F7EA-432B-88E8-9C6F289446C5}"/>
              </a:ext>
            </a:extLst>
          </p:cNvPr>
          <p:cNvPicPr>
            <a:picLocks noChangeAspect="1"/>
          </p:cNvPicPr>
          <p:nvPr/>
        </p:nvPicPr>
        <p:blipFill>
          <a:blip r:embed="rId2"/>
          <a:stretch>
            <a:fillRect/>
          </a:stretch>
        </p:blipFill>
        <p:spPr>
          <a:xfrm>
            <a:off x="120162" y="60939"/>
            <a:ext cx="1524000" cy="646069"/>
          </a:xfrm>
          <a:prstGeom prst="rect">
            <a:avLst/>
          </a:prstGeom>
        </p:spPr>
      </p:pic>
      <p:pic>
        <p:nvPicPr>
          <p:cNvPr id="8" name="Picture 7">
            <a:extLst>
              <a:ext uri="{FF2B5EF4-FFF2-40B4-BE49-F238E27FC236}">
                <a16:creationId xmlns:a16="http://schemas.microsoft.com/office/drawing/2014/main" id="{13BB92AB-E0BF-45A8-BAE2-F964FE993539}"/>
              </a:ext>
            </a:extLst>
          </p:cNvPr>
          <p:cNvPicPr>
            <a:picLocks noChangeAspect="1"/>
          </p:cNvPicPr>
          <p:nvPr/>
        </p:nvPicPr>
        <p:blipFill>
          <a:blip r:embed="rId3"/>
          <a:stretch>
            <a:fillRect/>
          </a:stretch>
        </p:blipFill>
        <p:spPr>
          <a:xfrm>
            <a:off x="10588869" y="0"/>
            <a:ext cx="1428750" cy="654352"/>
          </a:xfrm>
          <a:prstGeom prst="rect">
            <a:avLst/>
          </a:prstGeom>
        </p:spPr>
      </p:pic>
    </p:spTree>
    <p:extLst>
      <p:ext uri="{BB962C8B-B14F-4D97-AF65-F5344CB8AC3E}">
        <p14:creationId xmlns:p14="http://schemas.microsoft.com/office/powerpoint/2010/main" val="78075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891" y="650603"/>
            <a:ext cx="2195024" cy="369332"/>
          </a:xfrm>
          <a:prstGeom prst="rect">
            <a:avLst/>
          </a:prstGeom>
          <a:solidFill>
            <a:schemeClr val="accent1">
              <a:lumMod val="20000"/>
              <a:lumOff val="80000"/>
            </a:schemeClr>
          </a:solidFill>
        </p:spPr>
        <p:txBody>
          <a:bodyPr wrap="none">
            <a:spAutoFit/>
          </a:bodyPr>
          <a:lstStyle/>
          <a:p>
            <a:r>
              <a:rPr lang="en-US" dirty="0"/>
              <a:t>4. Biomedical research</a:t>
            </a:r>
          </a:p>
        </p:txBody>
      </p:sp>
      <p:pic>
        <p:nvPicPr>
          <p:cNvPr id="3" name="Picture 2"/>
          <p:cNvPicPr>
            <a:picLocks noChangeAspect="1"/>
          </p:cNvPicPr>
          <p:nvPr/>
        </p:nvPicPr>
        <p:blipFill>
          <a:blip r:embed="rId2"/>
          <a:stretch>
            <a:fillRect/>
          </a:stretch>
        </p:blipFill>
        <p:spPr>
          <a:xfrm>
            <a:off x="593891" y="2901463"/>
            <a:ext cx="3468157" cy="3396394"/>
          </a:xfrm>
          <a:prstGeom prst="rect">
            <a:avLst/>
          </a:prstGeom>
        </p:spPr>
      </p:pic>
      <p:pic>
        <p:nvPicPr>
          <p:cNvPr id="4" name="Picture 3"/>
          <p:cNvPicPr>
            <a:picLocks noChangeAspect="1"/>
          </p:cNvPicPr>
          <p:nvPr/>
        </p:nvPicPr>
        <p:blipFill>
          <a:blip r:embed="rId3"/>
          <a:stretch>
            <a:fillRect/>
          </a:stretch>
        </p:blipFill>
        <p:spPr>
          <a:xfrm>
            <a:off x="4062048" y="2901462"/>
            <a:ext cx="7491046" cy="3264510"/>
          </a:xfrm>
          <a:prstGeom prst="rect">
            <a:avLst/>
          </a:prstGeom>
        </p:spPr>
      </p:pic>
      <p:pic>
        <p:nvPicPr>
          <p:cNvPr id="5" name="Picture 4"/>
          <p:cNvPicPr>
            <a:picLocks noChangeAspect="1"/>
          </p:cNvPicPr>
          <p:nvPr/>
        </p:nvPicPr>
        <p:blipFill>
          <a:blip r:embed="rId4"/>
          <a:stretch>
            <a:fillRect/>
          </a:stretch>
        </p:blipFill>
        <p:spPr>
          <a:xfrm>
            <a:off x="5890845" y="1399441"/>
            <a:ext cx="3686175" cy="1238250"/>
          </a:xfrm>
          <a:prstGeom prst="rect">
            <a:avLst/>
          </a:prstGeom>
        </p:spPr>
      </p:pic>
      <p:pic>
        <p:nvPicPr>
          <p:cNvPr id="6" name="Picture 5"/>
          <p:cNvPicPr>
            <a:picLocks noChangeAspect="1"/>
          </p:cNvPicPr>
          <p:nvPr/>
        </p:nvPicPr>
        <p:blipFill>
          <a:blip r:embed="rId5"/>
          <a:stretch>
            <a:fillRect/>
          </a:stretch>
        </p:blipFill>
        <p:spPr>
          <a:xfrm>
            <a:off x="593890" y="1135672"/>
            <a:ext cx="5296955" cy="1765789"/>
          </a:xfrm>
          <a:prstGeom prst="rect">
            <a:avLst/>
          </a:prstGeom>
        </p:spPr>
      </p:pic>
      <p:sp>
        <p:nvSpPr>
          <p:cNvPr id="7" name="Date Placeholder 6">
            <a:extLst>
              <a:ext uri="{FF2B5EF4-FFF2-40B4-BE49-F238E27FC236}">
                <a16:creationId xmlns:a16="http://schemas.microsoft.com/office/drawing/2014/main" id="{4BB023D5-EC52-4957-AE45-44259AD9D834}"/>
              </a:ext>
            </a:extLst>
          </p:cNvPr>
          <p:cNvSpPr>
            <a:spLocks noGrp="1"/>
          </p:cNvSpPr>
          <p:nvPr>
            <p:ph type="dt" sz="half" idx="10"/>
          </p:nvPr>
        </p:nvSpPr>
        <p:spPr/>
        <p:txBody>
          <a:bodyPr/>
          <a:lstStyle/>
          <a:p>
            <a:fld id="{C9814A0E-C853-4FD2-BCB7-BB60F3FE379E}" type="datetime1">
              <a:rPr lang="en-US" smtClean="0"/>
              <a:t>5/3/2024</a:t>
            </a:fld>
            <a:endParaRPr lang="en-US"/>
          </a:p>
        </p:txBody>
      </p:sp>
      <p:sp>
        <p:nvSpPr>
          <p:cNvPr id="8" name="Footer Placeholder 7">
            <a:extLst>
              <a:ext uri="{FF2B5EF4-FFF2-40B4-BE49-F238E27FC236}">
                <a16:creationId xmlns:a16="http://schemas.microsoft.com/office/drawing/2014/main" id="{56BB0EE7-B686-47F7-AD97-EB7A42F84B0C}"/>
              </a:ext>
            </a:extLst>
          </p:cNvPr>
          <p:cNvSpPr>
            <a:spLocks noGrp="1"/>
          </p:cNvSpPr>
          <p:nvPr>
            <p:ph type="ftr" sz="quarter" idx="11"/>
          </p:nvPr>
        </p:nvSpPr>
        <p:spPr/>
        <p:txBody>
          <a:bodyPr/>
          <a:lstStyle/>
          <a:p>
            <a:r>
              <a:rPr lang="en-US"/>
              <a:t>Unit 1: Lecture 2</a:t>
            </a:r>
          </a:p>
        </p:txBody>
      </p:sp>
      <p:sp>
        <p:nvSpPr>
          <p:cNvPr id="9" name="Slide Number Placeholder 8">
            <a:extLst>
              <a:ext uri="{FF2B5EF4-FFF2-40B4-BE49-F238E27FC236}">
                <a16:creationId xmlns:a16="http://schemas.microsoft.com/office/drawing/2014/main" id="{C781D851-E92F-4421-A344-09D1C931F584}"/>
              </a:ext>
            </a:extLst>
          </p:cNvPr>
          <p:cNvSpPr>
            <a:spLocks noGrp="1"/>
          </p:cNvSpPr>
          <p:nvPr>
            <p:ph type="sldNum" sz="quarter" idx="12"/>
          </p:nvPr>
        </p:nvSpPr>
        <p:spPr/>
        <p:txBody>
          <a:bodyPr/>
          <a:lstStyle/>
          <a:p>
            <a:fld id="{2B6CD210-8A7C-481E-B2E4-126891C5E14C}" type="slidenum">
              <a:rPr lang="en-US" smtClean="0"/>
              <a:t>10</a:t>
            </a:fld>
            <a:endParaRPr lang="en-US"/>
          </a:p>
        </p:txBody>
      </p:sp>
      <p:pic>
        <p:nvPicPr>
          <p:cNvPr id="10" name="Picture 9">
            <a:extLst>
              <a:ext uri="{FF2B5EF4-FFF2-40B4-BE49-F238E27FC236}">
                <a16:creationId xmlns:a16="http://schemas.microsoft.com/office/drawing/2014/main" id="{0AFE0BB6-6750-4427-92B2-39DD3EF23CF2}"/>
              </a:ext>
            </a:extLst>
          </p:cNvPr>
          <p:cNvPicPr>
            <a:picLocks noChangeAspect="1"/>
          </p:cNvPicPr>
          <p:nvPr/>
        </p:nvPicPr>
        <p:blipFill>
          <a:blip r:embed="rId6"/>
          <a:stretch>
            <a:fillRect/>
          </a:stretch>
        </p:blipFill>
        <p:spPr>
          <a:xfrm>
            <a:off x="120162" y="60939"/>
            <a:ext cx="1524000" cy="646069"/>
          </a:xfrm>
          <a:prstGeom prst="rect">
            <a:avLst/>
          </a:prstGeom>
        </p:spPr>
      </p:pic>
      <p:pic>
        <p:nvPicPr>
          <p:cNvPr id="11" name="Picture 10">
            <a:extLst>
              <a:ext uri="{FF2B5EF4-FFF2-40B4-BE49-F238E27FC236}">
                <a16:creationId xmlns:a16="http://schemas.microsoft.com/office/drawing/2014/main" id="{C5EA1F69-B123-4F65-B517-000BBFFA0BBA}"/>
              </a:ext>
            </a:extLst>
          </p:cNvPr>
          <p:cNvPicPr>
            <a:picLocks noChangeAspect="1"/>
          </p:cNvPicPr>
          <p:nvPr/>
        </p:nvPicPr>
        <p:blipFill>
          <a:blip r:embed="rId7"/>
          <a:stretch>
            <a:fillRect/>
          </a:stretch>
        </p:blipFill>
        <p:spPr>
          <a:xfrm>
            <a:off x="10588869" y="0"/>
            <a:ext cx="1428750" cy="654352"/>
          </a:xfrm>
          <a:prstGeom prst="rect">
            <a:avLst/>
          </a:prstGeom>
        </p:spPr>
      </p:pic>
    </p:spTree>
    <p:extLst>
      <p:ext uri="{BB962C8B-B14F-4D97-AF65-F5344CB8AC3E}">
        <p14:creationId xmlns:p14="http://schemas.microsoft.com/office/powerpoint/2010/main" val="165546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663" y="703357"/>
            <a:ext cx="1053494" cy="369332"/>
          </a:xfrm>
          <a:prstGeom prst="rect">
            <a:avLst/>
          </a:prstGeom>
          <a:solidFill>
            <a:schemeClr val="accent1">
              <a:lumMod val="20000"/>
              <a:lumOff val="80000"/>
            </a:schemeClr>
          </a:solidFill>
        </p:spPr>
        <p:txBody>
          <a:bodyPr wrap="none">
            <a:spAutoFit/>
          </a:bodyPr>
          <a:lstStyle/>
          <a:p>
            <a:r>
              <a:rPr lang="en-US" dirty="0"/>
              <a:t>5. Liaison</a:t>
            </a:r>
          </a:p>
        </p:txBody>
      </p:sp>
      <p:sp>
        <p:nvSpPr>
          <p:cNvPr id="3" name="Rectangle 2"/>
          <p:cNvSpPr/>
          <p:nvPr/>
        </p:nvSpPr>
        <p:spPr>
          <a:xfrm>
            <a:off x="761999" y="1072689"/>
            <a:ext cx="10826263" cy="2031325"/>
          </a:xfrm>
          <a:prstGeom prst="rect">
            <a:avLst/>
          </a:prstGeom>
        </p:spPr>
        <p:txBody>
          <a:bodyPr wrap="square">
            <a:spAutoFit/>
          </a:bodyPr>
          <a:lstStyle/>
          <a:p>
            <a:r>
              <a:rPr lang="en-US" dirty="0"/>
              <a:t>Liaison between all those professionals involved in protecting human health.  </a:t>
            </a:r>
          </a:p>
          <a:p>
            <a:r>
              <a:rPr lang="en-US" dirty="0"/>
              <a:t>• Identify new problems </a:t>
            </a:r>
          </a:p>
          <a:p>
            <a:r>
              <a:rPr lang="en-US" dirty="0"/>
              <a:t>• Develop joint policies to protect humans</a:t>
            </a:r>
          </a:p>
          <a:p>
            <a:r>
              <a:rPr lang="en-US" dirty="0"/>
              <a:t>• Successfully solve problems</a:t>
            </a:r>
          </a:p>
          <a:p>
            <a:r>
              <a:rPr lang="en-US" dirty="0"/>
              <a:t>• Identify and conduct research </a:t>
            </a:r>
          </a:p>
          <a:p>
            <a:r>
              <a:rPr lang="en-US" dirty="0"/>
              <a:t>• Implement control </a:t>
            </a:r>
            <a:r>
              <a:rPr lang="en-US" dirty="0" err="1"/>
              <a:t>programmes</a:t>
            </a:r>
            <a:r>
              <a:rPr lang="en-US" dirty="0"/>
              <a:t> in animals and humans </a:t>
            </a:r>
          </a:p>
          <a:p>
            <a:r>
              <a:rPr lang="en-US" dirty="0"/>
              <a:t>• Foster good communication depend on good liaison between the medical and veterinary professions</a:t>
            </a:r>
          </a:p>
        </p:txBody>
      </p:sp>
      <p:pic>
        <p:nvPicPr>
          <p:cNvPr id="4" name="Picture 3"/>
          <p:cNvPicPr>
            <a:picLocks noChangeAspect="1"/>
          </p:cNvPicPr>
          <p:nvPr/>
        </p:nvPicPr>
        <p:blipFill>
          <a:blip r:embed="rId2"/>
          <a:stretch>
            <a:fillRect/>
          </a:stretch>
        </p:blipFill>
        <p:spPr>
          <a:xfrm>
            <a:off x="837101" y="3104014"/>
            <a:ext cx="3892516" cy="1590675"/>
          </a:xfrm>
          <a:prstGeom prst="rect">
            <a:avLst/>
          </a:prstGeom>
        </p:spPr>
      </p:pic>
      <p:pic>
        <p:nvPicPr>
          <p:cNvPr id="5" name="Picture 4"/>
          <p:cNvPicPr>
            <a:picLocks noChangeAspect="1"/>
          </p:cNvPicPr>
          <p:nvPr/>
        </p:nvPicPr>
        <p:blipFill>
          <a:blip r:embed="rId3"/>
          <a:stretch>
            <a:fillRect/>
          </a:stretch>
        </p:blipFill>
        <p:spPr>
          <a:xfrm>
            <a:off x="4729618" y="4175246"/>
            <a:ext cx="3840499" cy="1743075"/>
          </a:xfrm>
          <a:prstGeom prst="rect">
            <a:avLst/>
          </a:prstGeom>
        </p:spPr>
      </p:pic>
      <p:pic>
        <p:nvPicPr>
          <p:cNvPr id="6" name="Picture 5"/>
          <p:cNvPicPr>
            <a:picLocks noChangeAspect="1"/>
          </p:cNvPicPr>
          <p:nvPr/>
        </p:nvPicPr>
        <p:blipFill>
          <a:blip r:embed="rId4"/>
          <a:stretch>
            <a:fillRect/>
          </a:stretch>
        </p:blipFill>
        <p:spPr>
          <a:xfrm>
            <a:off x="8570118" y="3104014"/>
            <a:ext cx="2867025" cy="1590675"/>
          </a:xfrm>
          <a:prstGeom prst="rect">
            <a:avLst/>
          </a:prstGeom>
        </p:spPr>
      </p:pic>
      <p:sp>
        <p:nvSpPr>
          <p:cNvPr id="7" name="Date Placeholder 6">
            <a:extLst>
              <a:ext uri="{FF2B5EF4-FFF2-40B4-BE49-F238E27FC236}">
                <a16:creationId xmlns:a16="http://schemas.microsoft.com/office/drawing/2014/main" id="{EB71455D-BB86-4C61-B5ED-86BA3C298D59}"/>
              </a:ext>
            </a:extLst>
          </p:cNvPr>
          <p:cNvSpPr>
            <a:spLocks noGrp="1"/>
          </p:cNvSpPr>
          <p:nvPr>
            <p:ph type="dt" sz="half" idx="10"/>
          </p:nvPr>
        </p:nvSpPr>
        <p:spPr/>
        <p:txBody>
          <a:bodyPr/>
          <a:lstStyle/>
          <a:p>
            <a:fld id="{0345CAFC-00A9-4BF7-9B69-C73E5DC66AE7}" type="datetime1">
              <a:rPr lang="en-US" smtClean="0"/>
              <a:t>5/3/2024</a:t>
            </a:fld>
            <a:endParaRPr lang="en-US"/>
          </a:p>
        </p:txBody>
      </p:sp>
      <p:sp>
        <p:nvSpPr>
          <p:cNvPr id="8" name="Footer Placeholder 7">
            <a:extLst>
              <a:ext uri="{FF2B5EF4-FFF2-40B4-BE49-F238E27FC236}">
                <a16:creationId xmlns:a16="http://schemas.microsoft.com/office/drawing/2014/main" id="{EEA199FB-3897-49F5-911D-0C0BBF76A746}"/>
              </a:ext>
            </a:extLst>
          </p:cNvPr>
          <p:cNvSpPr>
            <a:spLocks noGrp="1"/>
          </p:cNvSpPr>
          <p:nvPr>
            <p:ph type="ftr" sz="quarter" idx="11"/>
          </p:nvPr>
        </p:nvSpPr>
        <p:spPr/>
        <p:txBody>
          <a:bodyPr/>
          <a:lstStyle/>
          <a:p>
            <a:r>
              <a:rPr lang="en-US"/>
              <a:t>Unit 1: Lecture 2</a:t>
            </a:r>
          </a:p>
        </p:txBody>
      </p:sp>
      <p:sp>
        <p:nvSpPr>
          <p:cNvPr id="9" name="Slide Number Placeholder 8">
            <a:extLst>
              <a:ext uri="{FF2B5EF4-FFF2-40B4-BE49-F238E27FC236}">
                <a16:creationId xmlns:a16="http://schemas.microsoft.com/office/drawing/2014/main" id="{B4F3BB23-5C2F-4F8E-8A60-4E303FD3F7A5}"/>
              </a:ext>
            </a:extLst>
          </p:cNvPr>
          <p:cNvSpPr>
            <a:spLocks noGrp="1"/>
          </p:cNvSpPr>
          <p:nvPr>
            <p:ph type="sldNum" sz="quarter" idx="12"/>
          </p:nvPr>
        </p:nvSpPr>
        <p:spPr/>
        <p:txBody>
          <a:bodyPr/>
          <a:lstStyle/>
          <a:p>
            <a:fld id="{2B6CD210-8A7C-481E-B2E4-126891C5E14C}" type="slidenum">
              <a:rPr lang="en-US" smtClean="0"/>
              <a:t>11</a:t>
            </a:fld>
            <a:endParaRPr lang="en-US"/>
          </a:p>
        </p:txBody>
      </p:sp>
      <p:pic>
        <p:nvPicPr>
          <p:cNvPr id="10" name="Picture 9">
            <a:extLst>
              <a:ext uri="{FF2B5EF4-FFF2-40B4-BE49-F238E27FC236}">
                <a16:creationId xmlns:a16="http://schemas.microsoft.com/office/drawing/2014/main" id="{A78CC045-9BBE-4380-AEA6-5A38A71A32ED}"/>
              </a:ext>
            </a:extLst>
          </p:cNvPr>
          <p:cNvPicPr>
            <a:picLocks noChangeAspect="1"/>
          </p:cNvPicPr>
          <p:nvPr/>
        </p:nvPicPr>
        <p:blipFill>
          <a:blip r:embed="rId5"/>
          <a:stretch>
            <a:fillRect/>
          </a:stretch>
        </p:blipFill>
        <p:spPr>
          <a:xfrm>
            <a:off x="120162" y="60939"/>
            <a:ext cx="1524000" cy="646069"/>
          </a:xfrm>
          <a:prstGeom prst="rect">
            <a:avLst/>
          </a:prstGeom>
        </p:spPr>
      </p:pic>
      <p:pic>
        <p:nvPicPr>
          <p:cNvPr id="11" name="Picture 10">
            <a:extLst>
              <a:ext uri="{FF2B5EF4-FFF2-40B4-BE49-F238E27FC236}">
                <a16:creationId xmlns:a16="http://schemas.microsoft.com/office/drawing/2014/main" id="{B7B8869C-3C5B-484C-AFE9-F8C89710B2A3}"/>
              </a:ext>
            </a:extLst>
          </p:cNvPr>
          <p:cNvPicPr>
            <a:picLocks noChangeAspect="1"/>
          </p:cNvPicPr>
          <p:nvPr/>
        </p:nvPicPr>
        <p:blipFill>
          <a:blip r:embed="rId6"/>
          <a:stretch>
            <a:fillRect/>
          </a:stretch>
        </p:blipFill>
        <p:spPr>
          <a:xfrm>
            <a:off x="10588869" y="0"/>
            <a:ext cx="1428750" cy="654352"/>
          </a:xfrm>
          <a:prstGeom prst="rect">
            <a:avLst/>
          </a:prstGeom>
        </p:spPr>
      </p:pic>
    </p:spTree>
    <p:extLst>
      <p:ext uri="{BB962C8B-B14F-4D97-AF65-F5344CB8AC3E}">
        <p14:creationId xmlns:p14="http://schemas.microsoft.com/office/powerpoint/2010/main" val="36673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862" y="703357"/>
            <a:ext cx="1503938" cy="369332"/>
          </a:xfrm>
          <a:prstGeom prst="rect">
            <a:avLst/>
          </a:prstGeom>
          <a:solidFill>
            <a:schemeClr val="accent1">
              <a:lumMod val="20000"/>
              <a:lumOff val="80000"/>
            </a:schemeClr>
          </a:solidFill>
        </p:spPr>
        <p:txBody>
          <a:bodyPr wrap="none">
            <a:spAutoFit/>
          </a:bodyPr>
          <a:lstStyle/>
          <a:p>
            <a:r>
              <a:rPr lang="en-US" dirty="0"/>
              <a:t>6. Other areas </a:t>
            </a:r>
          </a:p>
        </p:txBody>
      </p:sp>
      <p:sp>
        <p:nvSpPr>
          <p:cNvPr id="3" name="Rectangle 2"/>
          <p:cNvSpPr/>
          <p:nvPr/>
        </p:nvSpPr>
        <p:spPr>
          <a:xfrm>
            <a:off x="508263" y="1175882"/>
            <a:ext cx="11062414" cy="646331"/>
          </a:xfrm>
          <a:prstGeom prst="rect">
            <a:avLst/>
          </a:prstGeom>
        </p:spPr>
        <p:txBody>
          <a:bodyPr wrap="square">
            <a:spAutoFit/>
          </a:bodyPr>
          <a:lstStyle/>
          <a:p>
            <a:pPr marL="285750" indent="-285750" algn="just">
              <a:buFont typeface="Wingdings" panose="05000000000000000000" pitchFamily="2" charset="2"/>
              <a:buChar char="v"/>
            </a:pPr>
            <a:r>
              <a:rPr lang="en-US" dirty="0"/>
              <a:t>Veterinary public health is an essential part of public health and includes various types of cooperation between the disciplines that link the health triad, people- animals-environment and all of its interactions.</a:t>
            </a:r>
          </a:p>
        </p:txBody>
      </p:sp>
      <p:pic>
        <p:nvPicPr>
          <p:cNvPr id="1026" name="Picture 2" descr="Image result for epidemiological tri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31" y="1987062"/>
            <a:ext cx="4941277" cy="385982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11E81C63-5160-427B-9FE8-D51A9C39E269}"/>
              </a:ext>
            </a:extLst>
          </p:cNvPr>
          <p:cNvSpPr>
            <a:spLocks noGrp="1"/>
          </p:cNvSpPr>
          <p:nvPr>
            <p:ph type="dt" sz="half" idx="10"/>
          </p:nvPr>
        </p:nvSpPr>
        <p:spPr/>
        <p:txBody>
          <a:bodyPr/>
          <a:lstStyle/>
          <a:p>
            <a:fld id="{D503336C-62B6-48B6-A93B-D2163CB23623}" type="datetime1">
              <a:rPr lang="en-US" smtClean="0"/>
              <a:t>5/3/2024</a:t>
            </a:fld>
            <a:endParaRPr lang="en-US"/>
          </a:p>
        </p:txBody>
      </p:sp>
      <p:sp>
        <p:nvSpPr>
          <p:cNvPr id="5" name="Footer Placeholder 4">
            <a:extLst>
              <a:ext uri="{FF2B5EF4-FFF2-40B4-BE49-F238E27FC236}">
                <a16:creationId xmlns:a16="http://schemas.microsoft.com/office/drawing/2014/main" id="{B3E21FC3-D6A5-437C-BB25-8FC32A22C704}"/>
              </a:ext>
            </a:extLst>
          </p:cNvPr>
          <p:cNvSpPr>
            <a:spLocks noGrp="1"/>
          </p:cNvSpPr>
          <p:nvPr>
            <p:ph type="ftr" sz="quarter" idx="11"/>
          </p:nvPr>
        </p:nvSpPr>
        <p:spPr/>
        <p:txBody>
          <a:bodyPr/>
          <a:lstStyle/>
          <a:p>
            <a:r>
              <a:rPr lang="en-US"/>
              <a:t>Unit 1: Lecture 2</a:t>
            </a:r>
          </a:p>
        </p:txBody>
      </p:sp>
      <p:sp>
        <p:nvSpPr>
          <p:cNvPr id="6" name="Slide Number Placeholder 5">
            <a:extLst>
              <a:ext uri="{FF2B5EF4-FFF2-40B4-BE49-F238E27FC236}">
                <a16:creationId xmlns:a16="http://schemas.microsoft.com/office/drawing/2014/main" id="{FAC7C329-6260-4A98-BC75-332C438F3611}"/>
              </a:ext>
            </a:extLst>
          </p:cNvPr>
          <p:cNvSpPr>
            <a:spLocks noGrp="1"/>
          </p:cNvSpPr>
          <p:nvPr>
            <p:ph type="sldNum" sz="quarter" idx="12"/>
          </p:nvPr>
        </p:nvSpPr>
        <p:spPr/>
        <p:txBody>
          <a:bodyPr/>
          <a:lstStyle/>
          <a:p>
            <a:fld id="{2B6CD210-8A7C-481E-B2E4-126891C5E14C}" type="slidenum">
              <a:rPr lang="en-US" smtClean="0"/>
              <a:t>12</a:t>
            </a:fld>
            <a:endParaRPr lang="en-US"/>
          </a:p>
        </p:txBody>
      </p:sp>
      <p:pic>
        <p:nvPicPr>
          <p:cNvPr id="8" name="Picture 7">
            <a:extLst>
              <a:ext uri="{FF2B5EF4-FFF2-40B4-BE49-F238E27FC236}">
                <a16:creationId xmlns:a16="http://schemas.microsoft.com/office/drawing/2014/main" id="{28A5A94C-5CFD-4436-812D-30ABFAE409B6}"/>
              </a:ext>
            </a:extLst>
          </p:cNvPr>
          <p:cNvPicPr>
            <a:picLocks noChangeAspect="1"/>
          </p:cNvPicPr>
          <p:nvPr/>
        </p:nvPicPr>
        <p:blipFill>
          <a:blip r:embed="rId3"/>
          <a:stretch>
            <a:fillRect/>
          </a:stretch>
        </p:blipFill>
        <p:spPr>
          <a:xfrm>
            <a:off x="120162" y="60939"/>
            <a:ext cx="1524000" cy="646069"/>
          </a:xfrm>
          <a:prstGeom prst="rect">
            <a:avLst/>
          </a:prstGeom>
        </p:spPr>
      </p:pic>
      <p:pic>
        <p:nvPicPr>
          <p:cNvPr id="9" name="Picture 8">
            <a:extLst>
              <a:ext uri="{FF2B5EF4-FFF2-40B4-BE49-F238E27FC236}">
                <a16:creationId xmlns:a16="http://schemas.microsoft.com/office/drawing/2014/main" id="{EDA1E8BC-CC95-4256-A20F-C861FA8AABB5}"/>
              </a:ext>
            </a:extLst>
          </p:cNvPr>
          <p:cNvPicPr>
            <a:picLocks noChangeAspect="1"/>
          </p:cNvPicPr>
          <p:nvPr/>
        </p:nvPicPr>
        <p:blipFill>
          <a:blip r:embed="rId4"/>
          <a:stretch>
            <a:fillRect/>
          </a:stretch>
        </p:blipFill>
        <p:spPr>
          <a:xfrm>
            <a:off x="10588869" y="0"/>
            <a:ext cx="1428750" cy="654352"/>
          </a:xfrm>
          <a:prstGeom prst="rect">
            <a:avLst/>
          </a:prstGeom>
        </p:spPr>
      </p:pic>
    </p:spTree>
    <p:extLst>
      <p:ext uri="{BB962C8B-B14F-4D97-AF65-F5344CB8AC3E}">
        <p14:creationId xmlns:p14="http://schemas.microsoft.com/office/powerpoint/2010/main" val="85568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present status of veterinary public health in India </a:t>
            </a:r>
          </a:p>
        </p:txBody>
      </p:sp>
      <p:sp>
        <p:nvSpPr>
          <p:cNvPr id="3" name="Content Placeholder 2"/>
          <p:cNvSpPr>
            <a:spLocks noGrp="1"/>
          </p:cNvSpPr>
          <p:nvPr>
            <p:ph idx="1"/>
          </p:nvPr>
        </p:nvSpPr>
        <p:spPr/>
        <p:txBody>
          <a:bodyPr/>
          <a:lstStyle/>
          <a:p>
            <a:pPr algn="just"/>
            <a:r>
              <a:rPr lang="en-US" dirty="0"/>
              <a:t>Although VPH is recognized as an important component of public health in various international forums, especially in the developed world, most developing countries, such as India, still lack the capacity, capability and expertise required to integrate VPH into overall public health activities </a:t>
            </a:r>
          </a:p>
        </p:txBody>
      </p:sp>
      <p:sp>
        <p:nvSpPr>
          <p:cNvPr id="4" name="Date Placeholder 3">
            <a:extLst>
              <a:ext uri="{FF2B5EF4-FFF2-40B4-BE49-F238E27FC236}">
                <a16:creationId xmlns:a16="http://schemas.microsoft.com/office/drawing/2014/main" id="{8202A8C3-BADF-42F1-ABE5-64BB6FED8E0B}"/>
              </a:ext>
            </a:extLst>
          </p:cNvPr>
          <p:cNvSpPr>
            <a:spLocks noGrp="1"/>
          </p:cNvSpPr>
          <p:nvPr>
            <p:ph type="dt" sz="half" idx="10"/>
          </p:nvPr>
        </p:nvSpPr>
        <p:spPr/>
        <p:txBody>
          <a:bodyPr/>
          <a:lstStyle/>
          <a:p>
            <a:fld id="{B4E24BC6-92BB-4028-90D9-3134D62C2600}" type="datetime1">
              <a:rPr lang="en-US" smtClean="0"/>
              <a:t>5/3/2024</a:t>
            </a:fld>
            <a:endParaRPr lang="en-US"/>
          </a:p>
        </p:txBody>
      </p:sp>
      <p:sp>
        <p:nvSpPr>
          <p:cNvPr id="5" name="Footer Placeholder 4">
            <a:extLst>
              <a:ext uri="{FF2B5EF4-FFF2-40B4-BE49-F238E27FC236}">
                <a16:creationId xmlns:a16="http://schemas.microsoft.com/office/drawing/2014/main" id="{928B8020-246C-44EB-B954-A3B38650CE4D}"/>
              </a:ext>
            </a:extLst>
          </p:cNvPr>
          <p:cNvSpPr>
            <a:spLocks noGrp="1"/>
          </p:cNvSpPr>
          <p:nvPr>
            <p:ph type="ftr" sz="quarter" idx="11"/>
          </p:nvPr>
        </p:nvSpPr>
        <p:spPr/>
        <p:txBody>
          <a:bodyPr/>
          <a:lstStyle/>
          <a:p>
            <a:r>
              <a:rPr lang="en-US"/>
              <a:t>Unit 1: Lecture 2</a:t>
            </a:r>
          </a:p>
        </p:txBody>
      </p:sp>
      <p:sp>
        <p:nvSpPr>
          <p:cNvPr id="6" name="Slide Number Placeholder 5">
            <a:extLst>
              <a:ext uri="{FF2B5EF4-FFF2-40B4-BE49-F238E27FC236}">
                <a16:creationId xmlns:a16="http://schemas.microsoft.com/office/drawing/2014/main" id="{508747A4-82B4-406F-BC2A-2BAAF474D3C5}"/>
              </a:ext>
            </a:extLst>
          </p:cNvPr>
          <p:cNvSpPr>
            <a:spLocks noGrp="1"/>
          </p:cNvSpPr>
          <p:nvPr>
            <p:ph type="sldNum" sz="quarter" idx="12"/>
          </p:nvPr>
        </p:nvSpPr>
        <p:spPr/>
        <p:txBody>
          <a:bodyPr/>
          <a:lstStyle/>
          <a:p>
            <a:fld id="{2B6CD210-8A7C-481E-B2E4-126891C5E14C}" type="slidenum">
              <a:rPr lang="en-US" smtClean="0"/>
              <a:t>13</a:t>
            </a:fld>
            <a:endParaRPr lang="en-US"/>
          </a:p>
        </p:txBody>
      </p:sp>
      <p:pic>
        <p:nvPicPr>
          <p:cNvPr id="7" name="Picture 6">
            <a:extLst>
              <a:ext uri="{FF2B5EF4-FFF2-40B4-BE49-F238E27FC236}">
                <a16:creationId xmlns:a16="http://schemas.microsoft.com/office/drawing/2014/main" id="{DD0A67CF-DB35-4288-9FA5-FF6B291E5889}"/>
              </a:ext>
            </a:extLst>
          </p:cNvPr>
          <p:cNvPicPr>
            <a:picLocks noChangeAspect="1"/>
          </p:cNvPicPr>
          <p:nvPr/>
        </p:nvPicPr>
        <p:blipFill>
          <a:blip r:embed="rId2"/>
          <a:stretch>
            <a:fillRect/>
          </a:stretch>
        </p:blipFill>
        <p:spPr>
          <a:xfrm>
            <a:off x="120162" y="60939"/>
            <a:ext cx="1524000" cy="646069"/>
          </a:xfrm>
          <a:prstGeom prst="rect">
            <a:avLst/>
          </a:prstGeom>
        </p:spPr>
      </p:pic>
      <p:pic>
        <p:nvPicPr>
          <p:cNvPr id="8" name="Picture 7">
            <a:extLst>
              <a:ext uri="{FF2B5EF4-FFF2-40B4-BE49-F238E27FC236}">
                <a16:creationId xmlns:a16="http://schemas.microsoft.com/office/drawing/2014/main" id="{F04683D7-DB91-4543-8BB9-8D24A001E34F}"/>
              </a:ext>
            </a:extLst>
          </p:cNvPr>
          <p:cNvPicPr>
            <a:picLocks noChangeAspect="1"/>
          </p:cNvPicPr>
          <p:nvPr/>
        </p:nvPicPr>
        <p:blipFill>
          <a:blip r:embed="rId3"/>
          <a:stretch>
            <a:fillRect/>
          </a:stretch>
        </p:blipFill>
        <p:spPr>
          <a:xfrm>
            <a:off x="10588869" y="0"/>
            <a:ext cx="1428750" cy="654352"/>
          </a:xfrm>
          <a:prstGeom prst="rect">
            <a:avLst/>
          </a:prstGeom>
        </p:spPr>
      </p:pic>
    </p:spTree>
    <p:extLst>
      <p:ext uri="{BB962C8B-B14F-4D97-AF65-F5344CB8AC3E}">
        <p14:creationId xmlns:p14="http://schemas.microsoft.com/office/powerpoint/2010/main" val="317709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3331" y="669955"/>
            <a:ext cx="10701196" cy="5522615"/>
          </a:xfrm>
          <a:prstGeom prst="rect">
            <a:avLst/>
          </a:prstGeom>
        </p:spPr>
      </p:pic>
      <p:sp>
        <p:nvSpPr>
          <p:cNvPr id="5" name="Rectangle 4"/>
          <p:cNvSpPr/>
          <p:nvPr/>
        </p:nvSpPr>
        <p:spPr>
          <a:xfrm>
            <a:off x="733330" y="4472908"/>
            <a:ext cx="6989275" cy="369332"/>
          </a:xfrm>
          <a:prstGeom prst="rect">
            <a:avLst/>
          </a:prstGeom>
        </p:spPr>
        <p:txBody>
          <a:bodyPr wrap="square">
            <a:spAutoFit/>
          </a:bodyPr>
          <a:lstStyle/>
          <a:p>
            <a:r>
              <a:rPr lang="en-US" dirty="0">
                <a:solidFill>
                  <a:srgbClr val="000000"/>
                </a:solidFill>
                <a:latin typeface="Berkeley Book"/>
              </a:rPr>
              <a:t>The Division of </a:t>
            </a:r>
            <a:r>
              <a:rPr lang="en-US" dirty="0" err="1">
                <a:solidFill>
                  <a:srgbClr val="000000"/>
                </a:solidFill>
                <a:latin typeface="Berkeley Book"/>
              </a:rPr>
              <a:t>Zoonoses</a:t>
            </a:r>
            <a:r>
              <a:rPr lang="en-US" dirty="0">
                <a:solidFill>
                  <a:srgbClr val="000000"/>
                </a:solidFill>
                <a:latin typeface="Berkeley Book"/>
              </a:rPr>
              <a:t> was established at the NCDC in 1964. </a:t>
            </a:r>
            <a:endParaRPr lang="en-US" dirty="0"/>
          </a:p>
        </p:txBody>
      </p:sp>
      <p:sp>
        <p:nvSpPr>
          <p:cNvPr id="2" name="Date Placeholder 1">
            <a:extLst>
              <a:ext uri="{FF2B5EF4-FFF2-40B4-BE49-F238E27FC236}">
                <a16:creationId xmlns:a16="http://schemas.microsoft.com/office/drawing/2014/main" id="{C560EEA5-390A-4A8E-AB0F-0C620E7C7558}"/>
              </a:ext>
            </a:extLst>
          </p:cNvPr>
          <p:cNvSpPr>
            <a:spLocks noGrp="1"/>
          </p:cNvSpPr>
          <p:nvPr>
            <p:ph type="dt" sz="half" idx="10"/>
          </p:nvPr>
        </p:nvSpPr>
        <p:spPr/>
        <p:txBody>
          <a:bodyPr/>
          <a:lstStyle/>
          <a:p>
            <a:fld id="{CAB673B1-575C-4EAD-B294-0BA07CB93EFC}" type="datetime1">
              <a:rPr lang="en-US" smtClean="0"/>
              <a:t>5/3/2024</a:t>
            </a:fld>
            <a:endParaRPr lang="en-US"/>
          </a:p>
        </p:txBody>
      </p:sp>
      <p:sp>
        <p:nvSpPr>
          <p:cNvPr id="3" name="Footer Placeholder 2">
            <a:extLst>
              <a:ext uri="{FF2B5EF4-FFF2-40B4-BE49-F238E27FC236}">
                <a16:creationId xmlns:a16="http://schemas.microsoft.com/office/drawing/2014/main" id="{A43CC2AE-63CA-46B8-A918-6E363EA38F74}"/>
              </a:ext>
            </a:extLst>
          </p:cNvPr>
          <p:cNvSpPr>
            <a:spLocks noGrp="1"/>
          </p:cNvSpPr>
          <p:nvPr>
            <p:ph type="ftr" sz="quarter" idx="11"/>
          </p:nvPr>
        </p:nvSpPr>
        <p:spPr/>
        <p:txBody>
          <a:bodyPr/>
          <a:lstStyle/>
          <a:p>
            <a:r>
              <a:rPr lang="en-US"/>
              <a:t>Unit 1: Lecture 2</a:t>
            </a:r>
          </a:p>
        </p:txBody>
      </p:sp>
      <p:sp>
        <p:nvSpPr>
          <p:cNvPr id="6" name="Slide Number Placeholder 5">
            <a:extLst>
              <a:ext uri="{FF2B5EF4-FFF2-40B4-BE49-F238E27FC236}">
                <a16:creationId xmlns:a16="http://schemas.microsoft.com/office/drawing/2014/main" id="{099F3D06-F6E1-4B60-9595-896C86536F05}"/>
              </a:ext>
            </a:extLst>
          </p:cNvPr>
          <p:cNvSpPr>
            <a:spLocks noGrp="1"/>
          </p:cNvSpPr>
          <p:nvPr>
            <p:ph type="sldNum" sz="quarter" idx="12"/>
          </p:nvPr>
        </p:nvSpPr>
        <p:spPr/>
        <p:txBody>
          <a:bodyPr/>
          <a:lstStyle/>
          <a:p>
            <a:fld id="{2B6CD210-8A7C-481E-B2E4-126891C5E14C}" type="slidenum">
              <a:rPr lang="en-US" smtClean="0"/>
              <a:t>14</a:t>
            </a:fld>
            <a:endParaRPr lang="en-US"/>
          </a:p>
        </p:txBody>
      </p:sp>
      <p:pic>
        <p:nvPicPr>
          <p:cNvPr id="7" name="Picture 6">
            <a:extLst>
              <a:ext uri="{FF2B5EF4-FFF2-40B4-BE49-F238E27FC236}">
                <a16:creationId xmlns:a16="http://schemas.microsoft.com/office/drawing/2014/main" id="{EB50C767-C7FF-47DF-939D-F2438526FB88}"/>
              </a:ext>
            </a:extLst>
          </p:cNvPr>
          <p:cNvPicPr>
            <a:picLocks noChangeAspect="1"/>
          </p:cNvPicPr>
          <p:nvPr/>
        </p:nvPicPr>
        <p:blipFill>
          <a:blip r:embed="rId3"/>
          <a:stretch>
            <a:fillRect/>
          </a:stretch>
        </p:blipFill>
        <p:spPr>
          <a:xfrm>
            <a:off x="120162" y="60939"/>
            <a:ext cx="1524000" cy="646069"/>
          </a:xfrm>
          <a:prstGeom prst="rect">
            <a:avLst/>
          </a:prstGeom>
        </p:spPr>
      </p:pic>
      <p:pic>
        <p:nvPicPr>
          <p:cNvPr id="8" name="Picture 7">
            <a:extLst>
              <a:ext uri="{FF2B5EF4-FFF2-40B4-BE49-F238E27FC236}">
                <a16:creationId xmlns:a16="http://schemas.microsoft.com/office/drawing/2014/main" id="{4D01BBB6-C005-498C-8ADB-BA17061EC3B9}"/>
              </a:ext>
            </a:extLst>
          </p:cNvPr>
          <p:cNvPicPr>
            <a:picLocks noChangeAspect="1"/>
          </p:cNvPicPr>
          <p:nvPr/>
        </p:nvPicPr>
        <p:blipFill>
          <a:blip r:embed="rId4"/>
          <a:stretch>
            <a:fillRect/>
          </a:stretch>
        </p:blipFill>
        <p:spPr>
          <a:xfrm>
            <a:off x="10588869" y="0"/>
            <a:ext cx="1428750" cy="654352"/>
          </a:xfrm>
          <a:prstGeom prst="rect">
            <a:avLst/>
          </a:prstGeom>
        </p:spPr>
      </p:pic>
    </p:spTree>
    <p:extLst>
      <p:ext uri="{BB962C8B-B14F-4D97-AF65-F5344CB8AC3E}">
        <p14:creationId xmlns:p14="http://schemas.microsoft.com/office/powerpoint/2010/main" val="381575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384" y="1068309"/>
            <a:ext cx="10664982" cy="4807559"/>
          </a:xfrm>
        </p:spPr>
        <p:txBody>
          <a:bodyPr>
            <a:normAutofit/>
          </a:bodyPr>
          <a:lstStyle/>
          <a:p>
            <a:pPr algn="just"/>
            <a:r>
              <a:rPr lang="en-US" dirty="0"/>
              <a:t>A key institute in early VPH initiatives in India was the National Institute of Communicable Diseases in Delhi, which is now known as the National Centre for Disease Control (</a:t>
            </a:r>
            <a:r>
              <a:rPr lang="en-US" dirty="0">
                <a:solidFill>
                  <a:srgbClr val="FF0000"/>
                </a:solidFill>
              </a:rPr>
              <a:t>NCDC</a:t>
            </a:r>
            <a:r>
              <a:rPr lang="en-US" dirty="0"/>
              <a:t>). </a:t>
            </a:r>
          </a:p>
          <a:p>
            <a:pPr algn="just"/>
            <a:r>
              <a:rPr lang="en-US" dirty="0"/>
              <a:t>This is an important institute which operates as part of the Ministry of Health and Family Welfare and provides a platform for veterinary–medical interaction. </a:t>
            </a:r>
          </a:p>
          <a:p>
            <a:pPr algn="just"/>
            <a:r>
              <a:rPr lang="en-US" dirty="0"/>
              <a:t>The </a:t>
            </a:r>
            <a:r>
              <a:rPr lang="en-US" dirty="0">
                <a:solidFill>
                  <a:srgbClr val="FF0000"/>
                </a:solidFill>
              </a:rPr>
              <a:t>Division of </a:t>
            </a:r>
            <a:r>
              <a:rPr lang="en-US" dirty="0" err="1">
                <a:solidFill>
                  <a:srgbClr val="FF0000"/>
                </a:solidFill>
              </a:rPr>
              <a:t>Zoonoses</a:t>
            </a:r>
            <a:r>
              <a:rPr lang="en-US" dirty="0">
                <a:solidFill>
                  <a:srgbClr val="FF0000"/>
                </a:solidFill>
              </a:rPr>
              <a:t> </a:t>
            </a:r>
            <a:r>
              <a:rPr lang="en-US" dirty="0"/>
              <a:t>was established at the </a:t>
            </a:r>
            <a:r>
              <a:rPr lang="en-US" dirty="0">
                <a:solidFill>
                  <a:srgbClr val="FF0000"/>
                </a:solidFill>
              </a:rPr>
              <a:t>NCDC in 1964</a:t>
            </a:r>
            <a:r>
              <a:rPr lang="en-US" dirty="0"/>
              <a:t>. </a:t>
            </a:r>
          </a:p>
          <a:p>
            <a:pPr algn="just"/>
            <a:r>
              <a:rPr lang="en-US" dirty="0">
                <a:solidFill>
                  <a:srgbClr val="FF0000"/>
                </a:solidFill>
              </a:rPr>
              <a:t>Indian Veterinary Research Institute, was established in Poona (now Pune) in 1889 as the Imperial Bacteriological Laboratory</a:t>
            </a:r>
            <a:r>
              <a:rPr lang="en-US" dirty="0"/>
              <a:t>, upon the recommendation of the Indian Plague Commission. </a:t>
            </a:r>
          </a:p>
          <a:p>
            <a:pPr algn="just"/>
            <a:r>
              <a:rPr lang="en-US" dirty="0"/>
              <a:t>The IVRI </a:t>
            </a:r>
            <a:r>
              <a:rPr lang="en-US" dirty="0">
                <a:solidFill>
                  <a:srgbClr val="FF0000"/>
                </a:solidFill>
              </a:rPr>
              <a:t>Division of Veterinary Public Health was established in 1971 </a:t>
            </a:r>
            <a:r>
              <a:rPr lang="en-US" dirty="0"/>
              <a:t>on the </a:t>
            </a:r>
            <a:r>
              <a:rPr lang="en-US" dirty="0" err="1"/>
              <a:t>Izatnagar</a:t>
            </a:r>
            <a:r>
              <a:rPr lang="en-US" dirty="0"/>
              <a:t> campus. </a:t>
            </a:r>
          </a:p>
        </p:txBody>
      </p:sp>
      <p:sp>
        <p:nvSpPr>
          <p:cNvPr id="2" name="Date Placeholder 1">
            <a:extLst>
              <a:ext uri="{FF2B5EF4-FFF2-40B4-BE49-F238E27FC236}">
                <a16:creationId xmlns:a16="http://schemas.microsoft.com/office/drawing/2014/main" id="{8D44A96A-3836-4CCF-9F02-070394A31999}"/>
              </a:ext>
            </a:extLst>
          </p:cNvPr>
          <p:cNvSpPr>
            <a:spLocks noGrp="1"/>
          </p:cNvSpPr>
          <p:nvPr>
            <p:ph type="dt" sz="half" idx="10"/>
          </p:nvPr>
        </p:nvSpPr>
        <p:spPr/>
        <p:txBody>
          <a:bodyPr/>
          <a:lstStyle/>
          <a:p>
            <a:fld id="{41A4538A-57A9-47E4-94D0-20EE02A37370}" type="datetime1">
              <a:rPr lang="en-US" smtClean="0"/>
              <a:t>5/3/2024</a:t>
            </a:fld>
            <a:endParaRPr lang="en-US"/>
          </a:p>
        </p:txBody>
      </p:sp>
      <p:sp>
        <p:nvSpPr>
          <p:cNvPr id="4" name="Footer Placeholder 3">
            <a:extLst>
              <a:ext uri="{FF2B5EF4-FFF2-40B4-BE49-F238E27FC236}">
                <a16:creationId xmlns:a16="http://schemas.microsoft.com/office/drawing/2014/main" id="{D2572D89-7791-4001-AF05-B5D89FF5BCF9}"/>
              </a:ext>
            </a:extLst>
          </p:cNvPr>
          <p:cNvSpPr>
            <a:spLocks noGrp="1"/>
          </p:cNvSpPr>
          <p:nvPr>
            <p:ph type="ftr" sz="quarter" idx="11"/>
          </p:nvPr>
        </p:nvSpPr>
        <p:spPr/>
        <p:txBody>
          <a:bodyPr/>
          <a:lstStyle/>
          <a:p>
            <a:r>
              <a:rPr lang="en-US"/>
              <a:t>Unit 1: Lecture 2</a:t>
            </a:r>
          </a:p>
        </p:txBody>
      </p:sp>
      <p:sp>
        <p:nvSpPr>
          <p:cNvPr id="5" name="Slide Number Placeholder 4">
            <a:extLst>
              <a:ext uri="{FF2B5EF4-FFF2-40B4-BE49-F238E27FC236}">
                <a16:creationId xmlns:a16="http://schemas.microsoft.com/office/drawing/2014/main" id="{C0F105E6-BA78-4492-8F01-95A4ACC51354}"/>
              </a:ext>
            </a:extLst>
          </p:cNvPr>
          <p:cNvSpPr>
            <a:spLocks noGrp="1"/>
          </p:cNvSpPr>
          <p:nvPr>
            <p:ph type="sldNum" sz="quarter" idx="12"/>
          </p:nvPr>
        </p:nvSpPr>
        <p:spPr/>
        <p:txBody>
          <a:bodyPr/>
          <a:lstStyle/>
          <a:p>
            <a:fld id="{2B6CD210-8A7C-481E-B2E4-126891C5E14C}" type="slidenum">
              <a:rPr lang="en-US" smtClean="0"/>
              <a:t>15</a:t>
            </a:fld>
            <a:endParaRPr lang="en-US"/>
          </a:p>
        </p:txBody>
      </p:sp>
      <p:pic>
        <p:nvPicPr>
          <p:cNvPr id="6" name="Picture 5">
            <a:extLst>
              <a:ext uri="{FF2B5EF4-FFF2-40B4-BE49-F238E27FC236}">
                <a16:creationId xmlns:a16="http://schemas.microsoft.com/office/drawing/2014/main" id="{9EDA553A-2CE6-4D26-AF91-49CAA8A3A7F8}"/>
              </a:ext>
            </a:extLst>
          </p:cNvPr>
          <p:cNvPicPr>
            <a:picLocks noChangeAspect="1"/>
          </p:cNvPicPr>
          <p:nvPr/>
        </p:nvPicPr>
        <p:blipFill>
          <a:blip r:embed="rId2"/>
          <a:stretch>
            <a:fillRect/>
          </a:stretch>
        </p:blipFill>
        <p:spPr>
          <a:xfrm>
            <a:off x="120162" y="60939"/>
            <a:ext cx="1524000" cy="646069"/>
          </a:xfrm>
          <a:prstGeom prst="rect">
            <a:avLst/>
          </a:prstGeom>
        </p:spPr>
      </p:pic>
      <p:pic>
        <p:nvPicPr>
          <p:cNvPr id="7" name="Picture 6">
            <a:extLst>
              <a:ext uri="{FF2B5EF4-FFF2-40B4-BE49-F238E27FC236}">
                <a16:creationId xmlns:a16="http://schemas.microsoft.com/office/drawing/2014/main" id="{413571E8-8AEE-4608-AE76-8C50966F1013}"/>
              </a:ext>
            </a:extLst>
          </p:cNvPr>
          <p:cNvPicPr>
            <a:picLocks noChangeAspect="1"/>
          </p:cNvPicPr>
          <p:nvPr/>
        </p:nvPicPr>
        <p:blipFill>
          <a:blip r:embed="rId3"/>
          <a:stretch>
            <a:fillRect/>
          </a:stretch>
        </p:blipFill>
        <p:spPr>
          <a:xfrm>
            <a:off x="10588869" y="0"/>
            <a:ext cx="1428750" cy="654352"/>
          </a:xfrm>
          <a:prstGeom prst="rect">
            <a:avLst/>
          </a:prstGeom>
        </p:spPr>
      </p:pic>
    </p:spTree>
    <p:extLst>
      <p:ext uri="{BB962C8B-B14F-4D97-AF65-F5344CB8AC3E}">
        <p14:creationId xmlns:p14="http://schemas.microsoft.com/office/powerpoint/2010/main" val="3339862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1438" y="2556932"/>
            <a:ext cx="10646875" cy="3318936"/>
          </a:xfrm>
        </p:spPr>
        <p:txBody>
          <a:bodyPr/>
          <a:lstStyle/>
          <a:p>
            <a:pPr algn="just"/>
            <a:r>
              <a:rPr lang="en-US" dirty="0"/>
              <a:t>All India Institute of Hygiene and Public Health (AIIH&amp;PH) was established in Calcutta (now Kolkata) on 30 December 1932 and is now the oldest school of public health in Southeast Asia.</a:t>
            </a:r>
          </a:p>
          <a:p>
            <a:pPr algn="just"/>
            <a:endParaRPr lang="en-US" dirty="0"/>
          </a:p>
          <a:p>
            <a:pPr algn="just"/>
            <a:r>
              <a:rPr lang="en-US" dirty="0"/>
              <a:t>The School of Public Health and </a:t>
            </a:r>
            <a:r>
              <a:rPr lang="en-US" dirty="0" err="1"/>
              <a:t>Zoonoses</a:t>
            </a:r>
            <a:r>
              <a:rPr lang="en-US" dirty="0"/>
              <a:t> was established by Guru </a:t>
            </a:r>
            <a:r>
              <a:rPr lang="en-US" dirty="0" err="1"/>
              <a:t>Angad</a:t>
            </a:r>
            <a:r>
              <a:rPr lang="en-US" dirty="0"/>
              <a:t> Dev Veterinary and Animal Sciences University (GADVASU), Punjab, in 2012. </a:t>
            </a:r>
          </a:p>
        </p:txBody>
      </p:sp>
      <p:sp>
        <p:nvSpPr>
          <p:cNvPr id="4" name="Date Placeholder 3">
            <a:extLst>
              <a:ext uri="{FF2B5EF4-FFF2-40B4-BE49-F238E27FC236}">
                <a16:creationId xmlns:a16="http://schemas.microsoft.com/office/drawing/2014/main" id="{91091919-A072-493F-A2E5-08A3624423D2}"/>
              </a:ext>
            </a:extLst>
          </p:cNvPr>
          <p:cNvSpPr>
            <a:spLocks noGrp="1"/>
          </p:cNvSpPr>
          <p:nvPr>
            <p:ph type="dt" sz="half" idx="10"/>
          </p:nvPr>
        </p:nvSpPr>
        <p:spPr/>
        <p:txBody>
          <a:bodyPr/>
          <a:lstStyle/>
          <a:p>
            <a:fld id="{8E97F901-B2DF-49BA-A7FF-0EC3CAF622B7}" type="datetime1">
              <a:rPr lang="en-US" smtClean="0"/>
              <a:t>5/3/2024</a:t>
            </a:fld>
            <a:endParaRPr lang="en-US"/>
          </a:p>
        </p:txBody>
      </p:sp>
      <p:sp>
        <p:nvSpPr>
          <p:cNvPr id="5" name="Footer Placeholder 4">
            <a:extLst>
              <a:ext uri="{FF2B5EF4-FFF2-40B4-BE49-F238E27FC236}">
                <a16:creationId xmlns:a16="http://schemas.microsoft.com/office/drawing/2014/main" id="{C6357CCF-1760-4404-B211-BDA6FA79F7E8}"/>
              </a:ext>
            </a:extLst>
          </p:cNvPr>
          <p:cNvSpPr>
            <a:spLocks noGrp="1"/>
          </p:cNvSpPr>
          <p:nvPr>
            <p:ph type="ftr" sz="quarter" idx="11"/>
          </p:nvPr>
        </p:nvSpPr>
        <p:spPr/>
        <p:txBody>
          <a:bodyPr/>
          <a:lstStyle/>
          <a:p>
            <a:r>
              <a:rPr lang="en-US"/>
              <a:t>Unit 1: Lecture 2</a:t>
            </a:r>
          </a:p>
        </p:txBody>
      </p:sp>
      <p:sp>
        <p:nvSpPr>
          <p:cNvPr id="6" name="Slide Number Placeholder 5">
            <a:extLst>
              <a:ext uri="{FF2B5EF4-FFF2-40B4-BE49-F238E27FC236}">
                <a16:creationId xmlns:a16="http://schemas.microsoft.com/office/drawing/2014/main" id="{7F56D11E-E779-4BD1-A67F-278361CB1EC9}"/>
              </a:ext>
            </a:extLst>
          </p:cNvPr>
          <p:cNvSpPr>
            <a:spLocks noGrp="1"/>
          </p:cNvSpPr>
          <p:nvPr>
            <p:ph type="sldNum" sz="quarter" idx="12"/>
          </p:nvPr>
        </p:nvSpPr>
        <p:spPr/>
        <p:txBody>
          <a:bodyPr/>
          <a:lstStyle/>
          <a:p>
            <a:fld id="{2B6CD210-8A7C-481E-B2E4-126891C5E14C}" type="slidenum">
              <a:rPr lang="en-US" smtClean="0"/>
              <a:t>16</a:t>
            </a:fld>
            <a:endParaRPr lang="en-US"/>
          </a:p>
        </p:txBody>
      </p:sp>
      <p:pic>
        <p:nvPicPr>
          <p:cNvPr id="7" name="Picture 6">
            <a:extLst>
              <a:ext uri="{FF2B5EF4-FFF2-40B4-BE49-F238E27FC236}">
                <a16:creationId xmlns:a16="http://schemas.microsoft.com/office/drawing/2014/main" id="{04C4E455-C1C0-46BB-A180-1A21C4868CB6}"/>
              </a:ext>
            </a:extLst>
          </p:cNvPr>
          <p:cNvPicPr>
            <a:picLocks noChangeAspect="1"/>
          </p:cNvPicPr>
          <p:nvPr/>
        </p:nvPicPr>
        <p:blipFill>
          <a:blip r:embed="rId2"/>
          <a:stretch>
            <a:fillRect/>
          </a:stretch>
        </p:blipFill>
        <p:spPr>
          <a:xfrm>
            <a:off x="120162" y="60939"/>
            <a:ext cx="1524000" cy="646069"/>
          </a:xfrm>
          <a:prstGeom prst="rect">
            <a:avLst/>
          </a:prstGeom>
        </p:spPr>
      </p:pic>
      <p:pic>
        <p:nvPicPr>
          <p:cNvPr id="8" name="Picture 7">
            <a:extLst>
              <a:ext uri="{FF2B5EF4-FFF2-40B4-BE49-F238E27FC236}">
                <a16:creationId xmlns:a16="http://schemas.microsoft.com/office/drawing/2014/main" id="{29CEC01B-452C-4276-B3F4-FA85337B3658}"/>
              </a:ext>
            </a:extLst>
          </p:cNvPr>
          <p:cNvPicPr>
            <a:picLocks noChangeAspect="1"/>
          </p:cNvPicPr>
          <p:nvPr/>
        </p:nvPicPr>
        <p:blipFill>
          <a:blip r:embed="rId3"/>
          <a:stretch>
            <a:fillRect/>
          </a:stretch>
        </p:blipFill>
        <p:spPr>
          <a:xfrm>
            <a:off x="10588869" y="0"/>
            <a:ext cx="1428750" cy="654352"/>
          </a:xfrm>
          <a:prstGeom prst="rect">
            <a:avLst/>
          </a:prstGeom>
        </p:spPr>
      </p:pic>
    </p:spTree>
    <p:extLst>
      <p:ext uri="{BB962C8B-B14F-4D97-AF65-F5344CB8AC3E}">
        <p14:creationId xmlns:p14="http://schemas.microsoft.com/office/powerpoint/2010/main" val="153094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0949" y="679009"/>
            <a:ext cx="6890101" cy="5495454"/>
          </a:xfrm>
          <a:prstGeom prst="rect">
            <a:avLst/>
          </a:prstGeom>
        </p:spPr>
      </p:pic>
      <p:pic>
        <p:nvPicPr>
          <p:cNvPr id="3" name="Picture 2"/>
          <p:cNvPicPr>
            <a:picLocks noChangeAspect="1"/>
          </p:cNvPicPr>
          <p:nvPr/>
        </p:nvPicPr>
        <p:blipFill>
          <a:blip r:embed="rId3"/>
          <a:stretch>
            <a:fillRect/>
          </a:stretch>
        </p:blipFill>
        <p:spPr>
          <a:xfrm>
            <a:off x="8615825" y="4021997"/>
            <a:ext cx="2927400" cy="2018934"/>
          </a:xfrm>
          <a:prstGeom prst="rect">
            <a:avLst/>
          </a:prstGeom>
        </p:spPr>
      </p:pic>
      <p:sp>
        <p:nvSpPr>
          <p:cNvPr id="4" name="Rectangle 3"/>
          <p:cNvSpPr/>
          <p:nvPr/>
        </p:nvSpPr>
        <p:spPr>
          <a:xfrm>
            <a:off x="880318" y="5856265"/>
            <a:ext cx="9506139" cy="369332"/>
          </a:xfrm>
          <a:prstGeom prst="rect">
            <a:avLst/>
          </a:prstGeom>
        </p:spPr>
        <p:txBody>
          <a:bodyPr wrap="square">
            <a:spAutoFit/>
          </a:bodyPr>
          <a:lstStyle/>
          <a:p>
            <a:r>
              <a:rPr lang="en-US" b="1" dirty="0">
                <a:solidFill>
                  <a:srgbClr val="000000"/>
                </a:solidFill>
                <a:latin typeface="Univers 47 CondensedLight"/>
              </a:rPr>
              <a:t>Location of undergraduate and postgraduate veterinary teaching institutes in India </a:t>
            </a:r>
            <a:endParaRPr lang="en-US" dirty="0"/>
          </a:p>
        </p:txBody>
      </p:sp>
      <p:sp>
        <p:nvSpPr>
          <p:cNvPr id="5" name="Date Placeholder 4">
            <a:extLst>
              <a:ext uri="{FF2B5EF4-FFF2-40B4-BE49-F238E27FC236}">
                <a16:creationId xmlns:a16="http://schemas.microsoft.com/office/drawing/2014/main" id="{026A56A2-8256-4732-AF02-44E733214142}"/>
              </a:ext>
            </a:extLst>
          </p:cNvPr>
          <p:cNvSpPr>
            <a:spLocks noGrp="1"/>
          </p:cNvSpPr>
          <p:nvPr>
            <p:ph type="dt" sz="half" idx="10"/>
          </p:nvPr>
        </p:nvSpPr>
        <p:spPr/>
        <p:txBody>
          <a:bodyPr/>
          <a:lstStyle/>
          <a:p>
            <a:fld id="{80FDF9CA-F76E-4641-9445-FB989027B4CE}" type="datetime1">
              <a:rPr lang="en-US" smtClean="0"/>
              <a:t>5/3/2024</a:t>
            </a:fld>
            <a:endParaRPr lang="en-US"/>
          </a:p>
        </p:txBody>
      </p:sp>
      <p:sp>
        <p:nvSpPr>
          <p:cNvPr id="6" name="Footer Placeholder 5">
            <a:extLst>
              <a:ext uri="{FF2B5EF4-FFF2-40B4-BE49-F238E27FC236}">
                <a16:creationId xmlns:a16="http://schemas.microsoft.com/office/drawing/2014/main" id="{75FE37B5-CF1D-4E56-A059-88BC3C8B26B1}"/>
              </a:ext>
            </a:extLst>
          </p:cNvPr>
          <p:cNvSpPr>
            <a:spLocks noGrp="1"/>
          </p:cNvSpPr>
          <p:nvPr>
            <p:ph type="ftr" sz="quarter" idx="11"/>
          </p:nvPr>
        </p:nvSpPr>
        <p:spPr/>
        <p:txBody>
          <a:bodyPr/>
          <a:lstStyle/>
          <a:p>
            <a:r>
              <a:rPr lang="en-US"/>
              <a:t>Unit 1: Lecture 2</a:t>
            </a:r>
          </a:p>
        </p:txBody>
      </p:sp>
      <p:sp>
        <p:nvSpPr>
          <p:cNvPr id="7" name="Slide Number Placeholder 6">
            <a:extLst>
              <a:ext uri="{FF2B5EF4-FFF2-40B4-BE49-F238E27FC236}">
                <a16:creationId xmlns:a16="http://schemas.microsoft.com/office/drawing/2014/main" id="{7EAAC8F3-CDD7-4D36-B7F6-4F7943995E5E}"/>
              </a:ext>
            </a:extLst>
          </p:cNvPr>
          <p:cNvSpPr>
            <a:spLocks noGrp="1"/>
          </p:cNvSpPr>
          <p:nvPr>
            <p:ph type="sldNum" sz="quarter" idx="12"/>
          </p:nvPr>
        </p:nvSpPr>
        <p:spPr/>
        <p:txBody>
          <a:bodyPr/>
          <a:lstStyle/>
          <a:p>
            <a:fld id="{2B6CD210-8A7C-481E-B2E4-126891C5E14C}" type="slidenum">
              <a:rPr lang="en-US" smtClean="0"/>
              <a:t>17</a:t>
            </a:fld>
            <a:endParaRPr lang="en-US"/>
          </a:p>
        </p:txBody>
      </p:sp>
      <p:pic>
        <p:nvPicPr>
          <p:cNvPr id="8" name="Picture 7">
            <a:extLst>
              <a:ext uri="{FF2B5EF4-FFF2-40B4-BE49-F238E27FC236}">
                <a16:creationId xmlns:a16="http://schemas.microsoft.com/office/drawing/2014/main" id="{6ABAF971-2FED-402B-9B45-5AC611FA8FE0}"/>
              </a:ext>
            </a:extLst>
          </p:cNvPr>
          <p:cNvPicPr>
            <a:picLocks noChangeAspect="1"/>
          </p:cNvPicPr>
          <p:nvPr/>
        </p:nvPicPr>
        <p:blipFill>
          <a:blip r:embed="rId4"/>
          <a:stretch>
            <a:fillRect/>
          </a:stretch>
        </p:blipFill>
        <p:spPr>
          <a:xfrm>
            <a:off x="120162" y="60939"/>
            <a:ext cx="1524000" cy="646069"/>
          </a:xfrm>
          <a:prstGeom prst="rect">
            <a:avLst/>
          </a:prstGeom>
        </p:spPr>
      </p:pic>
      <p:pic>
        <p:nvPicPr>
          <p:cNvPr id="9" name="Picture 8">
            <a:extLst>
              <a:ext uri="{FF2B5EF4-FFF2-40B4-BE49-F238E27FC236}">
                <a16:creationId xmlns:a16="http://schemas.microsoft.com/office/drawing/2014/main" id="{B307D700-DE84-4686-BBF8-000F4F2AB222}"/>
              </a:ext>
            </a:extLst>
          </p:cNvPr>
          <p:cNvPicPr>
            <a:picLocks noChangeAspect="1"/>
          </p:cNvPicPr>
          <p:nvPr/>
        </p:nvPicPr>
        <p:blipFill>
          <a:blip r:embed="rId5"/>
          <a:stretch>
            <a:fillRect/>
          </a:stretch>
        </p:blipFill>
        <p:spPr>
          <a:xfrm>
            <a:off x="10588869" y="0"/>
            <a:ext cx="1428750" cy="654352"/>
          </a:xfrm>
          <a:prstGeom prst="rect">
            <a:avLst/>
          </a:prstGeom>
        </p:spPr>
      </p:pic>
    </p:spTree>
    <p:extLst>
      <p:ext uri="{BB962C8B-B14F-4D97-AF65-F5344CB8AC3E}">
        <p14:creationId xmlns:p14="http://schemas.microsoft.com/office/powerpoint/2010/main" val="158013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ny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31" y="583589"/>
            <a:ext cx="10656277" cy="567653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E18BE812-CA2C-4A7C-829C-BEDEF0213CFB}"/>
              </a:ext>
            </a:extLst>
          </p:cNvPr>
          <p:cNvSpPr>
            <a:spLocks noGrp="1"/>
          </p:cNvSpPr>
          <p:nvPr>
            <p:ph type="dt" sz="half" idx="10"/>
          </p:nvPr>
        </p:nvSpPr>
        <p:spPr/>
        <p:txBody>
          <a:bodyPr/>
          <a:lstStyle/>
          <a:p>
            <a:fld id="{F3B24931-3736-436F-B2F7-05DF81F9A38D}" type="datetime1">
              <a:rPr lang="en-US" smtClean="0"/>
              <a:t>5/3/2024</a:t>
            </a:fld>
            <a:endParaRPr lang="en-US"/>
          </a:p>
        </p:txBody>
      </p:sp>
      <p:sp>
        <p:nvSpPr>
          <p:cNvPr id="3" name="Footer Placeholder 2">
            <a:extLst>
              <a:ext uri="{FF2B5EF4-FFF2-40B4-BE49-F238E27FC236}">
                <a16:creationId xmlns:a16="http://schemas.microsoft.com/office/drawing/2014/main" id="{FC7500F0-2906-4D72-A5EB-83E4CC401403}"/>
              </a:ext>
            </a:extLst>
          </p:cNvPr>
          <p:cNvSpPr>
            <a:spLocks noGrp="1"/>
          </p:cNvSpPr>
          <p:nvPr>
            <p:ph type="ftr" sz="quarter" idx="11"/>
          </p:nvPr>
        </p:nvSpPr>
        <p:spPr/>
        <p:txBody>
          <a:bodyPr/>
          <a:lstStyle/>
          <a:p>
            <a:r>
              <a:rPr lang="en-US"/>
              <a:t>Unit 1: Lecture 2</a:t>
            </a:r>
          </a:p>
        </p:txBody>
      </p:sp>
      <p:sp>
        <p:nvSpPr>
          <p:cNvPr id="4" name="Slide Number Placeholder 3">
            <a:extLst>
              <a:ext uri="{FF2B5EF4-FFF2-40B4-BE49-F238E27FC236}">
                <a16:creationId xmlns:a16="http://schemas.microsoft.com/office/drawing/2014/main" id="{DE24D964-9531-4A10-84A2-323B8E9CF7FD}"/>
              </a:ext>
            </a:extLst>
          </p:cNvPr>
          <p:cNvSpPr>
            <a:spLocks noGrp="1"/>
          </p:cNvSpPr>
          <p:nvPr>
            <p:ph type="sldNum" sz="quarter" idx="12"/>
          </p:nvPr>
        </p:nvSpPr>
        <p:spPr/>
        <p:txBody>
          <a:bodyPr/>
          <a:lstStyle/>
          <a:p>
            <a:fld id="{2B6CD210-8A7C-481E-B2E4-126891C5E14C}" type="slidenum">
              <a:rPr lang="en-US" smtClean="0"/>
              <a:t>18</a:t>
            </a:fld>
            <a:endParaRPr lang="en-US"/>
          </a:p>
        </p:txBody>
      </p:sp>
      <p:pic>
        <p:nvPicPr>
          <p:cNvPr id="6" name="Picture 5">
            <a:extLst>
              <a:ext uri="{FF2B5EF4-FFF2-40B4-BE49-F238E27FC236}">
                <a16:creationId xmlns:a16="http://schemas.microsoft.com/office/drawing/2014/main" id="{931DCAAB-D54C-4B7E-861B-20030B44F64F}"/>
              </a:ext>
            </a:extLst>
          </p:cNvPr>
          <p:cNvPicPr>
            <a:picLocks noChangeAspect="1"/>
          </p:cNvPicPr>
          <p:nvPr/>
        </p:nvPicPr>
        <p:blipFill>
          <a:blip r:embed="rId3"/>
          <a:stretch>
            <a:fillRect/>
          </a:stretch>
        </p:blipFill>
        <p:spPr>
          <a:xfrm>
            <a:off x="120162" y="60939"/>
            <a:ext cx="1524000" cy="646069"/>
          </a:xfrm>
          <a:prstGeom prst="rect">
            <a:avLst/>
          </a:prstGeom>
        </p:spPr>
      </p:pic>
      <p:pic>
        <p:nvPicPr>
          <p:cNvPr id="7" name="Picture 6">
            <a:extLst>
              <a:ext uri="{FF2B5EF4-FFF2-40B4-BE49-F238E27FC236}">
                <a16:creationId xmlns:a16="http://schemas.microsoft.com/office/drawing/2014/main" id="{1C42F2A7-B397-44A9-8A52-A7F5439CE89D}"/>
              </a:ext>
            </a:extLst>
          </p:cNvPr>
          <p:cNvPicPr>
            <a:picLocks noChangeAspect="1"/>
          </p:cNvPicPr>
          <p:nvPr/>
        </p:nvPicPr>
        <p:blipFill>
          <a:blip r:embed="rId4"/>
          <a:stretch>
            <a:fillRect/>
          </a:stretch>
        </p:blipFill>
        <p:spPr>
          <a:xfrm>
            <a:off x="10588869" y="0"/>
            <a:ext cx="1428750" cy="654352"/>
          </a:xfrm>
          <a:prstGeom prst="rect">
            <a:avLst/>
          </a:prstGeom>
        </p:spPr>
      </p:pic>
    </p:spTree>
    <p:extLst>
      <p:ext uri="{BB962C8B-B14F-4D97-AF65-F5344CB8AC3E}">
        <p14:creationId xmlns:p14="http://schemas.microsoft.com/office/powerpoint/2010/main" val="440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635" y="814327"/>
            <a:ext cx="7467600" cy="646331"/>
          </a:xfrm>
          <a:prstGeom prst="rect">
            <a:avLst/>
          </a:prstGeom>
        </p:spPr>
        <p:txBody>
          <a:bodyPr wrap="square">
            <a:spAutoFit/>
          </a:bodyPr>
          <a:lstStyle/>
          <a:p>
            <a:pPr marL="285750" indent="-285750" algn="just">
              <a:buFont typeface="Wingdings" panose="05000000000000000000" pitchFamily="2" charset="2"/>
              <a:buChar char="v"/>
            </a:pPr>
            <a:r>
              <a:rPr lang="en-US" dirty="0"/>
              <a:t>The relationship between animal health and human health has been recognized since ancient time</a:t>
            </a:r>
          </a:p>
        </p:txBody>
      </p:sp>
      <p:sp>
        <p:nvSpPr>
          <p:cNvPr id="5" name="Cloud Callout 4"/>
          <p:cNvSpPr/>
          <p:nvPr/>
        </p:nvSpPr>
        <p:spPr>
          <a:xfrm>
            <a:off x="1907253" y="1657264"/>
            <a:ext cx="2549768" cy="137171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First Veterinary School…..Lyon France</a:t>
            </a:r>
          </a:p>
        </p:txBody>
      </p:sp>
      <p:sp>
        <p:nvSpPr>
          <p:cNvPr id="6" name="Rectangle 5"/>
          <p:cNvSpPr/>
          <p:nvPr/>
        </p:nvSpPr>
        <p:spPr>
          <a:xfrm>
            <a:off x="922166" y="3560993"/>
            <a:ext cx="7300547" cy="923330"/>
          </a:xfrm>
          <a:prstGeom prst="rect">
            <a:avLst/>
          </a:prstGeom>
        </p:spPr>
        <p:txBody>
          <a:bodyPr wrap="square">
            <a:spAutoFit/>
          </a:bodyPr>
          <a:lstStyle/>
          <a:p>
            <a:pPr marL="285750" indent="-285750">
              <a:buFont typeface="Wingdings" panose="05000000000000000000" pitchFamily="2" charset="2"/>
              <a:buChar char="v"/>
            </a:pPr>
            <a:r>
              <a:rPr lang="en-US" b="1" dirty="0"/>
              <a:t>Rudolph Virchow (1821–1902)</a:t>
            </a:r>
          </a:p>
          <a:p>
            <a:pPr lvl="2"/>
            <a:r>
              <a:rPr lang="en-US" dirty="0"/>
              <a:t> “</a:t>
            </a:r>
            <a:r>
              <a:rPr lang="en-US" b="1" dirty="0">
                <a:solidFill>
                  <a:srgbClr val="0070C0"/>
                </a:solidFill>
              </a:rPr>
              <a:t>Between animal and human medicine there is no dividing line –nor should there be</a:t>
            </a:r>
            <a:r>
              <a:rPr lang="en-US" dirty="0"/>
              <a:t>.”</a:t>
            </a:r>
          </a:p>
        </p:txBody>
      </p:sp>
      <p:sp>
        <p:nvSpPr>
          <p:cNvPr id="2" name="Rectangle 1"/>
          <p:cNvSpPr/>
          <p:nvPr/>
        </p:nvSpPr>
        <p:spPr>
          <a:xfrm>
            <a:off x="2989385" y="-1"/>
            <a:ext cx="5125916"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INTRODUCTION</a:t>
            </a:r>
          </a:p>
        </p:txBody>
      </p:sp>
      <p:sp>
        <p:nvSpPr>
          <p:cNvPr id="3" name="Date Placeholder 2">
            <a:extLst>
              <a:ext uri="{FF2B5EF4-FFF2-40B4-BE49-F238E27FC236}">
                <a16:creationId xmlns:a16="http://schemas.microsoft.com/office/drawing/2014/main" id="{552726D0-DC65-4D8C-9171-DB99FD817908}"/>
              </a:ext>
            </a:extLst>
          </p:cNvPr>
          <p:cNvSpPr>
            <a:spLocks noGrp="1"/>
          </p:cNvSpPr>
          <p:nvPr>
            <p:ph type="dt" sz="half" idx="10"/>
          </p:nvPr>
        </p:nvSpPr>
        <p:spPr/>
        <p:txBody>
          <a:bodyPr/>
          <a:lstStyle/>
          <a:p>
            <a:fld id="{DAD83B00-304A-4B63-BDAF-7D634DB93673}" type="datetime1">
              <a:rPr lang="en-US" smtClean="0"/>
              <a:t>5/3/2024</a:t>
            </a:fld>
            <a:endParaRPr lang="en-US"/>
          </a:p>
        </p:txBody>
      </p:sp>
      <p:sp>
        <p:nvSpPr>
          <p:cNvPr id="10" name="Footer Placeholder 9">
            <a:extLst>
              <a:ext uri="{FF2B5EF4-FFF2-40B4-BE49-F238E27FC236}">
                <a16:creationId xmlns:a16="http://schemas.microsoft.com/office/drawing/2014/main" id="{510FEC3F-52F0-4559-94AC-96FD3AC0D9FC}"/>
              </a:ext>
            </a:extLst>
          </p:cNvPr>
          <p:cNvSpPr>
            <a:spLocks noGrp="1"/>
          </p:cNvSpPr>
          <p:nvPr>
            <p:ph type="ftr" sz="quarter" idx="11"/>
          </p:nvPr>
        </p:nvSpPr>
        <p:spPr/>
        <p:txBody>
          <a:bodyPr/>
          <a:lstStyle/>
          <a:p>
            <a:r>
              <a:rPr lang="en-US" dirty="0"/>
              <a:t>Unit 1: Lecture 2</a:t>
            </a:r>
          </a:p>
        </p:txBody>
      </p:sp>
      <p:sp>
        <p:nvSpPr>
          <p:cNvPr id="11" name="Slide Number Placeholder 10">
            <a:extLst>
              <a:ext uri="{FF2B5EF4-FFF2-40B4-BE49-F238E27FC236}">
                <a16:creationId xmlns:a16="http://schemas.microsoft.com/office/drawing/2014/main" id="{52051E01-C283-4670-A993-195CD86B1809}"/>
              </a:ext>
            </a:extLst>
          </p:cNvPr>
          <p:cNvSpPr>
            <a:spLocks noGrp="1"/>
          </p:cNvSpPr>
          <p:nvPr>
            <p:ph type="sldNum" sz="quarter" idx="12"/>
          </p:nvPr>
        </p:nvSpPr>
        <p:spPr/>
        <p:txBody>
          <a:bodyPr/>
          <a:lstStyle/>
          <a:p>
            <a:fld id="{2B6CD210-8A7C-481E-B2E4-126891C5E14C}" type="slidenum">
              <a:rPr lang="en-US" smtClean="0"/>
              <a:t>2</a:t>
            </a:fld>
            <a:endParaRPr lang="en-US"/>
          </a:p>
        </p:txBody>
      </p:sp>
      <p:pic>
        <p:nvPicPr>
          <p:cNvPr id="14" name="Picture 13">
            <a:extLst>
              <a:ext uri="{FF2B5EF4-FFF2-40B4-BE49-F238E27FC236}">
                <a16:creationId xmlns:a16="http://schemas.microsoft.com/office/drawing/2014/main" id="{B60CA0D5-4878-484D-8E90-C3614551C22D}"/>
              </a:ext>
            </a:extLst>
          </p:cNvPr>
          <p:cNvPicPr>
            <a:picLocks noChangeAspect="1"/>
          </p:cNvPicPr>
          <p:nvPr/>
        </p:nvPicPr>
        <p:blipFill>
          <a:blip r:embed="rId3"/>
          <a:stretch>
            <a:fillRect/>
          </a:stretch>
        </p:blipFill>
        <p:spPr>
          <a:xfrm>
            <a:off x="120162" y="60939"/>
            <a:ext cx="1524000" cy="646069"/>
          </a:xfrm>
          <a:prstGeom prst="rect">
            <a:avLst/>
          </a:prstGeom>
        </p:spPr>
      </p:pic>
      <p:pic>
        <p:nvPicPr>
          <p:cNvPr id="15" name="Picture 14">
            <a:extLst>
              <a:ext uri="{FF2B5EF4-FFF2-40B4-BE49-F238E27FC236}">
                <a16:creationId xmlns:a16="http://schemas.microsoft.com/office/drawing/2014/main" id="{3BF458E5-7902-4AAC-AC27-24380110A080}"/>
              </a:ext>
            </a:extLst>
          </p:cNvPr>
          <p:cNvPicPr>
            <a:picLocks noChangeAspect="1"/>
          </p:cNvPicPr>
          <p:nvPr/>
        </p:nvPicPr>
        <p:blipFill>
          <a:blip r:embed="rId4"/>
          <a:stretch>
            <a:fillRect/>
          </a:stretch>
        </p:blipFill>
        <p:spPr>
          <a:xfrm>
            <a:off x="10588869" y="0"/>
            <a:ext cx="1428750" cy="654352"/>
          </a:xfrm>
          <a:prstGeom prst="rect">
            <a:avLst/>
          </a:prstGeom>
        </p:spPr>
      </p:pic>
      <p:sp>
        <p:nvSpPr>
          <p:cNvPr id="13" name="TextBox 12">
            <a:extLst>
              <a:ext uri="{FF2B5EF4-FFF2-40B4-BE49-F238E27FC236}">
                <a16:creationId xmlns:a16="http://schemas.microsoft.com/office/drawing/2014/main" id="{69157943-B564-0386-9807-8F385902F11B}"/>
              </a:ext>
            </a:extLst>
          </p:cNvPr>
          <p:cNvSpPr txBox="1"/>
          <p:nvPr/>
        </p:nvSpPr>
        <p:spPr>
          <a:xfrm>
            <a:off x="931260" y="4692924"/>
            <a:ext cx="6572266" cy="1200329"/>
          </a:xfrm>
          <a:prstGeom prst="rect">
            <a:avLst/>
          </a:prstGeom>
          <a:noFill/>
        </p:spPr>
        <p:txBody>
          <a:bodyPr wrap="square">
            <a:spAutoFit/>
          </a:bodyPr>
          <a:lstStyle/>
          <a:p>
            <a:pPr marL="285750" indent="-285750" algn="just">
              <a:buFont typeface="Wingdings" panose="05000000000000000000" pitchFamily="2" charset="2"/>
              <a:buChar char="v"/>
            </a:pPr>
            <a:r>
              <a:rPr lang="en-US" dirty="0"/>
              <a:t>Schwabe has dealt with the philosophy of </a:t>
            </a:r>
            <a:r>
              <a:rPr lang="en-US" b="1" dirty="0">
                <a:solidFill>
                  <a:srgbClr val="FF0000"/>
                </a:solidFill>
              </a:rPr>
              <a:t>“One Medicine”</a:t>
            </a:r>
          </a:p>
          <a:p>
            <a:pPr marL="285750" indent="-285750" algn="just">
              <a:buFont typeface="Wingdings" panose="05000000000000000000" pitchFamily="2" charset="2"/>
              <a:buChar char="v"/>
            </a:pPr>
            <a:r>
              <a:rPr lang="en-US" b="1" dirty="0">
                <a:solidFill>
                  <a:srgbClr val="FF0000"/>
                </a:solidFill>
              </a:rPr>
              <a:t>Father of Veterinary Epidemiology</a:t>
            </a:r>
          </a:p>
          <a:p>
            <a:pPr marL="285750" indent="-285750" algn="just">
              <a:buFont typeface="Wingdings" panose="05000000000000000000" pitchFamily="2" charset="2"/>
              <a:buChar char="v"/>
            </a:pPr>
            <a:r>
              <a:rPr lang="en-US" b="1" dirty="0"/>
              <a:t>Concept of Veterinary Public Health Evolved at CDC in late 1940s</a:t>
            </a:r>
            <a:endParaRPr lang="en-IN" b="1" dirty="0"/>
          </a:p>
        </p:txBody>
      </p:sp>
      <p:pic>
        <p:nvPicPr>
          <p:cNvPr id="1026" name="Picture 2" descr="One medicine—one pathology': are veterinary and human pathology prepared? -  ScienceDirect">
            <a:extLst>
              <a:ext uri="{FF2B5EF4-FFF2-40B4-BE49-F238E27FC236}">
                <a16:creationId xmlns:a16="http://schemas.microsoft.com/office/drawing/2014/main" id="{62B09354-3AA9-7228-5735-01CF04F6B2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4804" y="3773187"/>
            <a:ext cx="2171180" cy="2335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thiopian Veterinary Doctors - The first veterinary school was founded in  Lyon, France in 1762 by Claude Bourgelat, and that's when the profession of  veterinary medicine officially began. The school focused on">
            <a:extLst>
              <a:ext uri="{FF2B5EF4-FFF2-40B4-BE49-F238E27FC236}">
                <a16:creationId xmlns:a16="http://schemas.microsoft.com/office/drawing/2014/main" id="{7CD8A222-3ED9-DBDD-8854-3FE88E03F2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6714" y="1384622"/>
            <a:ext cx="2598572" cy="21082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o founded the first veterinary school in Lyon, France? | QuizGriz">
            <a:extLst>
              <a:ext uri="{FF2B5EF4-FFF2-40B4-BE49-F238E27FC236}">
                <a16:creationId xmlns:a16="http://schemas.microsoft.com/office/drawing/2014/main" id="{CB7211D1-FD6F-A7F6-0B74-4809F4140E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2469" y="1384622"/>
            <a:ext cx="2945533" cy="188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5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7765" y="4192889"/>
            <a:ext cx="10175479" cy="1200329"/>
          </a:xfrm>
          <a:prstGeom prst="rect">
            <a:avLst/>
          </a:prstGeom>
        </p:spPr>
        <p:txBody>
          <a:bodyPr wrap="square">
            <a:spAutoFit/>
          </a:bodyPr>
          <a:lstStyle/>
          <a:p>
            <a:pPr marL="285750" indent="-285750" algn="just">
              <a:buFont typeface="Wingdings" panose="05000000000000000000" pitchFamily="2" charset="2"/>
              <a:buChar char="v"/>
            </a:pPr>
            <a:r>
              <a:rPr lang="en-US" b="1" dirty="0">
                <a:solidFill>
                  <a:srgbClr val="FF0000"/>
                </a:solidFill>
              </a:rPr>
              <a:t>In 1975, the FAO/WHO joint technical report defined Public Health as: </a:t>
            </a:r>
          </a:p>
          <a:p>
            <a:pPr algn="just"/>
            <a:r>
              <a:rPr lang="en-US" dirty="0"/>
              <a:t>“</a:t>
            </a:r>
            <a:r>
              <a:rPr lang="en-US" b="1" dirty="0">
                <a:solidFill>
                  <a:srgbClr val="0070C0"/>
                </a:solidFill>
              </a:rPr>
              <a:t>VETERINARY PUBLIC HEALTH </a:t>
            </a:r>
            <a:r>
              <a:rPr lang="en-US" b="1" dirty="0"/>
              <a:t>is a component of public health activities devoted to the application of professional veterinary skills, knowledge and resources for the protection and improvement of human health</a:t>
            </a:r>
            <a:r>
              <a:rPr lang="en-US" dirty="0"/>
              <a:t>". </a:t>
            </a:r>
          </a:p>
        </p:txBody>
      </p:sp>
      <p:sp>
        <p:nvSpPr>
          <p:cNvPr id="5" name="Rectangle 4"/>
          <p:cNvSpPr/>
          <p:nvPr/>
        </p:nvSpPr>
        <p:spPr>
          <a:xfrm>
            <a:off x="882162" y="1282790"/>
            <a:ext cx="10689980" cy="707886"/>
          </a:xfrm>
          <a:prstGeom prst="rect">
            <a:avLst/>
          </a:prstGeom>
        </p:spPr>
        <p:txBody>
          <a:bodyPr wrap="square">
            <a:spAutoFit/>
          </a:bodyPr>
          <a:lstStyle/>
          <a:p>
            <a:pPr marL="285750" indent="-285750" algn="just">
              <a:buFont typeface="Wingdings" panose="05000000000000000000" pitchFamily="2" charset="2"/>
              <a:buChar char="v"/>
            </a:pPr>
            <a:r>
              <a:rPr lang="en-US" sz="2000" dirty="0"/>
              <a:t>WHO defines </a:t>
            </a:r>
            <a:r>
              <a:rPr lang="en-US" sz="2000" dirty="0">
                <a:solidFill>
                  <a:srgbClr val="FF0000"/>
                </a:solidFill>
              </a:rPr>
              <a:t>HEALTH</a:t>
            </a:r>
            <a:r>
              <a:rPr lang="en-US" sz="2000" dirty="0"/>
              <a:t> as "</a:t>
            </a:r>
            <a:r>
              <a:rPr lang="en-US" sz="2000" b="1" dirty="0"/>
              <a:t>Health is the state of complete physical, mental and social well-being and not merely the absence of disease or infirmity</a:t>
            </a:r>
            <a:r>
              <a:rPr lang="en-US" sz="2000" dirty="0"/>
              <a:t>.“ </a:t>
            </a:r>
          </a:p>
        </p:txBody>
      </p:sp>
      <p:sp>
        <p:nvSpPr>
          <p:cNvPr id="4" name="Rectangle 3"/>
          <p:cNvSpPr/>
          <p:nvPr/>
        </p:nvSpPr>
        <p:spPr>
          <a:xfrm>
            <a:off x="870514" y="2566458"/>
            <a:ext cx="10689980" cy="966290"/>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Public health: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The science and art of preventing disease, prolonging life, and promoting health and efficiency through organized community efforts (WHO, 1952)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id="{7C24DBEA-0967-4F41-953B-B0D4A5E6E84D}"/>
              </a:ext>
            </a:extLst>
          </p:cNvPr>
          <p:cNvSpPr>
            <a:spLocks noGrp="1"/>
          </p:cNvSpPr>
          <p:nvPr>
            <p:ph type="dt" sz="half" idx="10"/>
          </p:nvPr>
        </p:nvSpPr>
        <p:spPr/>
        <p:txBody>
          <a:bodyPr/>
          <a:lstStyle/>
          <a:p>
            <a:fld id="{0C0DD338-2D1B-484C-8596-EE937E4C1610}" type="datetime1">
              <a:rPr lang="en-US" smtClean="0"/>
              <a:t>5/3/2024</a:t>
            </a:fld>
            <a:endParaRPr lang="en-US"/>
          </a:p>
        </p:txBody>
      </p:sp>
      <p:sp>
        <p:nvSpPr>
          <p:cNvPr id="7" name="Footer Placeholder 6">
            <a:extLst>
              <a:ext uri="{FF2B5EF4-FFF2-40B4-BE49-F238E27FC236}">
                <a16:creationId xmlns:a16="http://schemas.microsoft.com/office/drawing/2014/main" id="{CBA33BD4-A815-4FB0-9399-0F2F77D2D207}"/>
              </a:ext>
            </a:extLst>
          </p:cNvPr>
          <p:cNvSpPr>
            <a:spLocks noGrp="1"/>
          </p:cNvSpPr>
          <p:nvPr>
            <p:ph type="ftr" sz="quarter" idx="11"/>
          </p:nvPr>
        </p:nvSpPr>
        <p:spPr/>
        <p:txBody>
          <a:bodyPr/>
          <a:lstStyle/>
          <a:p>
            <a:r>
              <a:rPr lang="en-US"/>
              <a:t>Unit 1: Lecture 2</a:t>
            </a:r>
          </a:p>
        </p:txBody>
      </p:sp>
      <p:sp>
        <p:nvSpPr>
          <p:cNvPr id="8" name="Slide Number Placeholder 7">
            <a:extLst>
              <a:ext uri="{FF2B5EF4-FFF2-40B4-BE49-F238E27FC236}">
                <a16:creationId xmlns:a16="http://schemas.microsoft.com/office/drawing/2014/main" id="{4D3BFEB7-88C5-4E1B-9A9C-7B04EC1735D0}"/>
              </a:ext>
            </a:extLst>
          </p:cNvPr>
          <p:cNvSpPr>
            <a:spLocks noGrp="1"/>
          </p:cNvSpPr>
          <p:nvPr>
            <p:ph type="sldNum" sz="quarter" idx="12"/>
          </p:nvPr>
        </p:nvSpPr>
        <p:spPr/>
        <p:txBody>
          <a:bodyPr/>
          <a:lstStyle/>
          <a:p>
            <a:fld id="{2B6CD210-8A7C-481E-B2E4-126891C5E14C}" type="slidenum">
              <a:rPr lang="en-US" smtClean="0"/>
              <a:t>3</a:t>
            </a:fld>
            <a:endParaRPr lang="en-US"/>
          </a:p>
        </p:txBody>
      </p:sp>
      <p:pic>
        <p:nvPicPr>
          <p:cNvPr id="9" name="Picture 8">
            <a:extLst>
              <a:ext uri="{FF2B5EF4-FFF2-40B4-BE49-F238E27FC236}">
                <a16:creationId xmlns:a16="http://schemas.microsoft.com/office/drawing/2014/main" id="{E0422E3C-36D7-43DE-8919-69CA9BD21065}"/>
              </a:ext>
            </a:extLst>
          </p:cNvPr>
          <p:cNvPicPr>
            <a:picLocks noChangeAspect="1"/>
          </p:cNvPicPr>
          <p:nvPr/>
        </p:nvPicPr>
        <p:blipFill>
          <a:blip r:embed="rId2"/>
          <a:stretch>
            <a:fillRect/>
          </a:stretch>
        </p:blipFill>
        <p:spPr>
          <a:xfrm>
            <a:off x="120162" y="60939"/>
            <a:ext cx="1524000" cy="646069"/>
          </a:xfrm>
          <a:prstGeom prst="rect">
            <a:avLst/>
          </a:prstGeom>
        </p:spPr>
      </p:pic>
      <p:pic>
        <p:nvPicPr>
          <p:cNvPr id="10" name="Picture 9">
            <a:extLst>
              <a:ext uri="{FF2B5EF4-FFF2-40B4-BE49-F238E27FC236}">
                <a16:creationId xmlns:a16="http://schemas.microsoft.com/office/drawing/2014/main" id="{6C543B7E-A539-4029-BDAF-85208B1042A3}"/>
              </a:ext>
            </a:extLst>
          </p:cNvPr>
          <p:cNvPicPr>
            <a:picLocks noChangeAspect="1"/>
          </p:cNvPicPr>
          <p:nvPr/>
        </p:nvPicPr>
        <p:blipFill>
          <a:blip r:embed="rId3"/>
          <a:stretch>
            <a:fillRect/>
          </a:stretch>
        </p:blipFill>
        <p:spPr>
          <a:xfrm>
            <a:off x="10588869" y="0"/>
            <a:ext cx="1428750" cy="654352"/>
          </a:xfrm>
          <a:prstGeom prst="rect">
            <a:avLst/>
          </a:prstGeom>
        </p:spPr>
      </p:pic>
    </p:spTree>
    <p:extLst>
      <p:ext uri="{BB962C8B-B14F-4D97-AF65-F5344CB8AC3E}">
        <p14:creationId xmlns:p14="http://schemas.microsoft.com/office/powerpoint/2010/main" val="241031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9816" y="1227662"/>
            <a:ext cx="7743091" cy="2308324"/>
          </a:xfrm>
          <a:prstGeom prst="rect">
            <a:avLst/>
          </a:prstGeom>
        </p:spPr>
        <p:txBody>
          <a:bodyPr wrap="square">
            <a:spAutoFit/>
          </a:bodyPr>
          <a:lstStyle/>
          <a:p>
            <a:pPr marL="285750" indent="-285750" algn="just">
              <a:buFont typeface="Wingdings" panose="05000000000000000000" pitchFamily="2" charset="2"/>
              <a:buChar char="v"/>
            </a:pPr>
            <a:r>
              <a:rPr lang="en-US" dirty="0"/>
              <a:t>The currently accepted definition of VPH endorsed by the </a:t>
            </a:r>
            <a:r>
              <a:rPr lang="en-US" b="1" dirty="0">
                <a:solidFill>
                  <a:srgbClr val="FF0000"/>
                </a:solidFill>
              </a:rPr>
              <a:t>WHO, FAO and OIE </a:t>
            </a:r>
            <a:r>
              <a:rPr lang="en-US" dirty="0"/>
              <a:t>was the output of a 1</a:t>
            </a:r>
            <a:r>
              <a:rPr lang="en-US" b="1" dirty="0"/>
              <a:t>999</a:t>
            </a:r>
            <a:r>
              <a:rPr lang="en-US" dirty="0"/>
              <a:t> WHO consultation on “</a:t>
            </a:r>
            <a:r>
              <a:rPr lang="en-US" dirty="0">
                <a:solidFill>
                  <a:srgbClr val="FF0000"/>
                </a:solidFill>
              </a:rPr>
              <a:t>Future trends in veterinary public health</a:t>
            </a:r>
            <a:r>
              <a:rPr lang="en-US" dirty="0"/>
              <a:t>”:</a:t>
            </a:r>
          </a:p>
          <a:p>
            <a:pPr algn="just"/>
            <a:r>
              <a:rPr lang="en-US" dirty="0"/>
              <a:t>     </a:t>
            </a:r>
          </a:p>
          <a:p>
            <a:pPr algn="just"/>
            <a:endParaRPr lang="en-US" dirty="0"/>
          </a:p>
          <a:p>
            <a:pPr algn="just"/>
            <a:r>
              <a:rPr lang="en-US" b="1" dirty="0">
                <a:solidFill>
                  <a:schemeClr val="accent4"/>
                </a:solidFill>
              </a:rPr>
              <a:t>“Veterinary Public Health is the sum total of all contributions to the physical, mental and social well being of humans through an understanding and application of veterinary science". </a:t>
            </a:r>
          </a:p>
        </p:txBody>
      </p:sp>
      <p:sp>
        <p:nvSpPr>
          <p:cNvPr id="4" name="Rectangle 3"/>
          <p:cNvSpPr/>
          <p:nvPr/>
        </p:nvSpPr>
        <p:spPr>
          <a:xfrm>
            <a:off x="1139816" y="4328346"/>
            <a:ext cx="7635704" cy="923330"/>
          </a:xfrm>
          <a:prstGeom prst="rect">
            <a:avLst/>
          </a:prstGeom>
        </p:spPr>
        <p:txBody>
          <a:bodyPr wrap="square">
            <a:spAutoFit/>
          </a:bodyPr>
          <a:lstStyle/>
          <a:p>
            <a:pPr marL="285750" indent="-285750" algn="just">
              <a:buFont typeface="Wingdings" panose="05000000000000000000" pitchFamily="2" charset="2"/>
              <a:buChar char="v"/>
            </a:pPr>
            <a:r>
              <a:rPr lang="en-US" dirty="0"/>
              <a:t>It recognizes that </a:t>
            </a:r>
            <a:r>
              <a:rPr lang="en-US" dirty="0">
                <a:solidFill>
                  <a:srgbClr val="0070C0"/>
                </a:solidFill>
              </a:rPr>
              <a:t>the animal itself, animal health and veterinary science are related to the physical, mental and social well-being of humans and the contribution of veterinary public health in this field is considered fundamental</a:t>
            </a:r>
            <a:r>
              <a:rPr lang="en-US" dirty="0"/>
              <a:t>.</a:t>
            </a:r>
          </a:p>
        </p:txBody>
      </p:sp>
      <p:pic>
        <p:nvPicPr>
          <p:cNvPr id="6" name="Picture 5"/>
          <p:cNvPicPr>
            <a:picLocks noChangeAspect="1"/>
          </p:cNvPicPr>
          <p:nvPr/>
        </p:nvPicPr>
        <p:blipFill>
          <a:blip r:embed="rId2"/>
          <a:stretch>
            <a:fillRect/>
          </a:stretch>
        </p:blipFill>
        <p:spPr>
          <a:xfrm>
            <a:off x="9088314" y="671481"/>
            <a:ext cx="2529986" cy="5535888"/>
          </a:xfrm>
          <a:prstGeom prst="rect">
            <a:avLst/>
          </a:prstGeom>
        </p:spPr>
      </p:pic>
      <p:sp>
        <p:nvSpPr>
          <p:cNvPr id="2" name="Date Placeholder 1">
            <a:extLst>
              <a:ext uri="{FF2B5EF4-FFF2-40B4-BE49-F238E27FC236}">
                <a16:creationId xmlns:a16="http://schemas.microsoft.com/office/drawing/2014/main" id="{086C744C-2DC0-4E7A-947B-EDEEEEB04D42}"/>
              </a:ext>
            </a:extLst>
          </p:cNvPr>
          <p:cNvSpPr>
            <a:spLocks noGrp="1"/>
          </p:cNvSpPr>
          <p:nvPr>
            <p:ph type="dt" sz="half" idx="10"/>
          </p:nvPr>
        </p:nvSpPr>
        <p:spPr/>
        <p:txBody>
          <a:bodyPr/>
          <a:lstStyle/>
          <a:p>
            <a:fld id="{7CD0C4D8-33FE-4B2D-BC9B-B8E0381F05D9}" type="datetime1">
              <a:rPr lang="en-US" smtClean="0"/>
              <a:t>5/3/2024</a:t>
            </a:fld>
            <a:endParaRPr lang="en-US"/>
          </a:p>
        </p:txBody>
      </p:sp>
      <p:sp>
        <p:nvSpPr>
          <p:cNvPr id="5" name="Footer Placeholder 4">
            <a:extLst>
              <a:ext uri="{FF2B5EF4-FFF2-40B4-BE49-F238E27FC236}">
                <a16:creationId xmlns:a16="http://schemas.microsoft.com/office/drawing/2014/main" id="{24884803-622D-480D-B1B2-83CC4E6E4634}"/>
              </a:ext>
            </a:extLst>
          </p:cNvPr>
          <p:cNvSpPr>
            <a:spLocks noGrp="1"/>
          </p:cNvSpPr>
          <p:nvPr>
            <p:ph type="ftr" sz="quarter" idx="11"/>
          </p:nvPr>
        </p:nvSpPr>
        <p:spPr/>
        <p:txBody>
          <a:bodyPr/>
          <a:lstStyle/>
          <a:p>
            <a:r>
              <a:rPr lang="en-US"/>
              <a:t>Unit 1: Lecture 2</a:t>
            </a:r>
          </a:p>
        </p:txBody>
      </p:sp>
      <p:sp>
        <p:nvSpPr>
          <p:cNvPr id="7" name="Slide Number Placeholder 6">
            <a:extLst>
              <a:ext uri="{FF2B5EF4-FFF2-40B4-BE49-F238E27FC236}">
                <a16:creationId xmlns:a16="http://schemas.microsoft.com/office/drawing/2014/main" id="{03828808-0CB1-478A-AAA8-8830CE060002}"/>
              </a:ext>
            </a:extLst>
          </p:cNvPr>
          <p:cNvSpPr>
            <a:spLocks noGrp="1"/>
          </p:cNvSpPr>
          <p:nvPr>
            <p:ph type="sldNum" sz="quarter" idx="12"/>
          </p:nvPr>
        </p:nvSpPr>
        <p:spPr/>
        <p:txBody>
          <a:bodyPr/>
          <a:lstStyle/>
          <a:p>
            <a:fld id="{2B6CD210-8A7C-481E-B2E4-126891C5E14C}" type="slidenum">
              <a:rPr lang="en-US" smtClean="0"/>
              <a:t>4</a:t>
            </a:fld>
            <a:endParaRPr lang="en-US"/>
          </a:p>
        </p:txBody>
      </p:sp>
      <p:pic>
        <p:nvPicPr>
          <p:cNvPr id="8" name="Picture 7">
            <a:extLst>
              <a:ext uri="{FF2B5EF4-FFF2-40B4-BE49-F238E27FC236}">
                <a16:creationId xmlns:a16="http://schemas.microsoft.com/office/drawing/2014/main" id="{BF769B01-A932-4B34-85AC-D8B2981D5D18}"/>
              </a:ext>
            </a:extLst>
          </p:cNvPr>
          <p:cNvPicPr>
            <a:picLocks noChangeAspect="1"/>
          </p:cNvPicPr>
          <p:nvPr/>
        </p:nvPicPr>
        <p:blipFill>
          <a:blip r:embed="rId3"/>
          <a:stretch>
            <a:fillRect/>
          </a:stretch>
        </p:blipFill>
        <p:spPr>
          <a:xfrm>
            <a:off x="120162" y="60939"/>
            <a:ext cx="1524000" cy="646069"/>
          </a:xfrm>
          <a:prstGeom prst="rect">
            <a:avLst/>
          </a:prstGeom>
        </p:spPr>
      </p:pic>
      <p:pic>
        <p:nvPicPr>
          <p:cNvPr id="9" name="Picture 8">
            <a:extLst>
              <a:ext uri="{FF2B5EF4-FFF2-40B4-BE49-F238E27FC236}">
                <a16:creationId xmlns:a16="http://schemas.microsoft.com/office/drawing/2014/main" id="{8B3985EC-A092-47BE-9146-4B202FC3E5DE}"/>
              </a:ext>
            </a:extLst>
          </p:cNvPr>
          <p:cNvPicPr>
            <a:picLocks noChangeAspect="1"/>
          </p:cNvPicPr>
          <p:nvPr/>
        </p:nvPicPr>
        <p:blipFill>
          <a:blip r:embed="rId4"/>
          <a:stretch>
            <a:fillRect/>
          </a:stretch>
        </p:blipFill>
        <p:spPr>
          <a:xfrm>
            <a:off x="10588869" y="0"/>
            <a:ext cx="1428750" cy="654352"/>
          </a:xfrm>
          <a:prstGeom prst="rect">
            <a:avLst/>
          </a:prstGeom>
        </p:spPr>
      </p:pic>
    </p:spTree>
    <p:extLst>
      <p:ext uri="{BB962C8B-B14F-4D97-AF65-F5344CB8AC3E}">
        <p14:creationId xmlns:p14="http://schemas.microsoft.com/office/powerpoint/2010/main" val="23246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5738" y="600358"/>
            <a:ext cx="3879845" cy="369332"/>
          </a:xfrm>
          <a:prstGeom prst="rect">
            <a:avLst/>
          </a:prstGeom>
          <a:solidFill>
            <a:srgbClr val="FFC000"/>
          </a:solidFill>
        </p:spPr>
        <p:txBody>
          <a:bodyPr wrap="none">
            <a:spAutoFit/>
          </a:bodyPr>
          <a:lstStyle/>
          <a:p>
            <a:r>
              <a:rPr lang="en-US" dirty="0"/>
              <a:t>Components of Veterinary Public Health</a:t>
            </a:r>
          </a:p>
        </p:txBody>
      </p:sp>
      <p:sp>
        <p:nvSpPr>
          <p:cNvPr id="3" name="Rectangle 2"/>
          <p:cNvSpPr/>
          <p:nvPr/>
        </p:nvSpPr>
        <p:spPr>
          <a:xfrm>
            <a:off x="696057" y="1092041"/>
            <a:ext cx="10874620" cy="1754326"/>
          </a:xfrm>
          <a:prstGeom prst="rect">
            <a:avLst/>
          </a:prstGeom>
        </p:spPr>
        <p:txBody>
          <a:bodyPr wrap="square">
            <a:spAutoFit/>
          </a:bodyPr>
          <a:lstStyle/>
          <a:p>
            <a:pPr marL="285750" indent="-285750" algn="just">
              <a:buFont typeface="Wingdings" panose="05000000000000000000" pitchFamily="2" charset="2"/>
              <a:buChar char="v"/>
            </a:pPr>
            <a:r>
              <a:rPr lang="en-US" dirty="0"/>
              <a:t>The 1999 WHO report </a:t>
            </a:r>
            <a:r>
              <a:rPr lang="en-US" b="1" dirty="0"/>
              <a:t>considered veterinary science as a core discipline that performs essential public health functions.</a:t>
            </a:r>
            <a:r>
              <a:rPr lang="en-US" dirty="0"/>
              <a:t> </a:t>
            </a:r>
          </a:p>
          <a:p>
            <a:pPr marL="285750" indent="-285750">
              <a:buFont typeface="Wingdings" panose="05000000000000000000" pitchFamily="2" charset="2"/>
              <a:buChar char="v"/>
            </a:pPr>
            <a:endParaRPr lang="en-US" dirty="0"/>
          </a:p>
          <a:p>
            <a:pPr marL="285750" indent="-285750" algn="just">
              <a:buFont typeface="Wingdings" panose="05000000000000000000" pitchFamily="2" charset="2"/>
              <a:buChar char="v"/>
            </a:pPr>
            <a:r>
              <a:rPr lang="en-US" dirty="0"/>
              <a:t>The report also indicated that </a:t>
            </a:r>
            <a:r>
              <a:rPr lang="en-US" dirty="0">
                <a:solidFill>
                  <a:srgbClr val="FF0000"/>
                </a:solidFill>
              </a:rPr>
              <a:t>veterinary science emphasizes preventive, economic and population aspects of animal health and production, as they relate to human health and well-being</a:t>
            </a:r>
            <a:r>
              <a:rPr lang="en-US" dirty="0"/>
              <a:t>. </a:t>
            </a:r>
          </a:p>
          <a:p>
            <a:pPr marL="285750" indent="-285750">
              <a:buFont typeface="Wingdings" panose="05000000000000000000" pitchFamily="2" charset="2"/>
              <a:buChar char="v"/>
            </a:pPr>
            <a:endParaRPr lang="en-US" dirty="0"/>
          </a:p>
        </p:txBody>
      </p:sp>
      <p:sp>
        <p:nvSpPr>
          <p:cNvPr id="4" name="Rectangle 3"/>
          <p:cNvSpPr/>
          <p:nvPr/>
        </p:nvSpPr>
        <p:spPr>
          <a:xfrm>
            <a:off x="1329799" y="2837244"/>
            <a:ext cx="8427794" cy="2031325"/>
          </a:xfrm>
          <a:prstGeom prst="rect">
            <a:avLst/>
          </a:prstGeom>
        </p:spPr>
        <p:txBody>
          <a:bodyPr wrap="square">
            <a:spAutoFit/>
          </a:bodyPr>
          <a:lstStyle/>
          <a:p>
            <a:pPr marL="285750" indent="-285750">
              <a:buFont typeface="Wingdings" panose="05000000000000000000" pitchFamily="2" charset="2"/>
              <a:buChar char="v"/>
            </a:pPr>
            <a:r>
              <a:rPr lang="en-US" b="1" dirty="0">
                <a:solidFill>
                  <a:srgbClr val="FF0000"/>
                </a:solidFill>
              </a:rPr>
              <a:t>The main components of VPH can be : </a:t>
            </a:r>
          </a:p>
          <a:p>
            <a:r>
              <a:rPr lang="en-US" dirty="0"/>
              <a:t>	•   </a:t>
            </a:r>
            <a:r>
              <a:rPr lang="en-US" b="1" dirty="0"/>
              <a:t>Zoonosis</a:t>
            </a:r>
          </a:p>
          <a:p>
            <a:r>
              <a:rPr lang="en-US" b="1" dirty="0"/>
              <a:t>	•   Food Hygiene</a:t>
            </a:r>
          </a:p>
          <a:p>
            <a:r>
              <a:rPr lang="en-US" b="1" dirty="0"/>
              <a:t>	•   Environmental Hygiene</a:t>
            </a:r>
          </a:p>
          <a:p>
            <a:pPr marL="1200150" lvl="2" indent="-285750">
              <a:buFont typeface="Arial" panose="020B0604020202020204" pitchFamily="34" charset="0"/>
              <a:buChar char="•"/>
            </a:pPr>
            <a:r>
              <a:rPr lang="en-US" b="1" dirty="0"/>
              <a:t>Biomedical research</a:t>
            </a:r>
          </a:p>
          <a:p>
            <a:pPr marL="1200150" lvl="2" indent="-285750">
              <a:buFont typeface="Arial" panose="020B0604020202020204" pitchFamily="34" charset="0"/>
              <a:buChar char="•"/>
            </a:pPr>
            <a:r>
              <a:rPr lang="en-US" b="1" dirty="0"/>
              <a:t>Epidemiology and population medicine </a:t>
            </a:r>
          </a:p>
          <a:p>
            <a:endParaRPr lang="en-US" b="1" dirty="0"/>
          </a:p>
        </p:txBody>
      </p:sp>
      <p:sp>
        <p:nvSpPr>
          <p:cNvPr id="5" name="Rectangle 4"/>
          <p:cNvSpPr/>
          <p:nvPr/>
        </p:nvSpPr>
        <p:spPr>
          <a:xfrm>
            <a:off x="587779" y="4541891"/>
            <a:ext cx="8646756" cy="646331"/>
          </a:xfrm>
          <a:prstGeom prst="rect">
            <a:avLst/>
          </a:prstGeom>
        </p:spPr>
        <p:txBody>
          <a:bodyPr wrap="square">
            <a:spAutoFit/>
          </a:bodyPr>
          <a:lstStyle/>
          <a:p>
            <a:pPr marL="285750" indent="-285750">
              <a:buFont typeface="Wingdings" panose="05000000000000000000" pitchFamily="2" charset="2"/>
              <a:buChar char="v"/>
            </a:pPr>
            <a:r>
              <a:rPr lang="en-US" dirty="0"/>
              <a:t>In order to </a:t>
            </a:r>
            <a:r>
              <a:rPr lang="en-US" dirty="0">
                <a:solidFill>
                  <a:srgbClr val="FF0000"/>
                </a:solidFill>
              </a:rPr>
              <a:t>contribute effectively to activities covered by VPH the veterinarian</a:t>
            </a:r>
            <a:r>
              <a:rPr lang="en-US" dirty="0"/>
              <a:t> will need to draw on the </a:t>
            </a:r>
            <a:r>
              <a:rPr lang="en-US" dirty="0">
                <a:solidFill>
                  <a:srgbClr val="FF0000"/>
                </a:solidFill>
              </a:rPr>
              <a:t>expertise, knowledge and resources gained</a:t>
            </a:r>
            <a:r>
              <a:rPr lang="en-US" dirty="0"/>
              <a:t> from the five components </a:t>
            </a:r>
          </a:p>
        </p:txBody>
      </p:sp>
      <p:pic>
        <p:nvPicPr>
          <p:cNvPr id="6" name="Picture 5"/>
          <p:cNvPicPr>
            <a:picLocks noChangeAspect="1"/>
          </p:cNvPicPr>
          <p:nvPr/>
        </p:nvPicPr>
        <p:blipFill>
          <a:blip r:embed="rId2"/>
          <a:stretch>
            <a:fillRect/>
          </a:stretch>
        </p:blipFill>
        <p:spPr>
          <a:xfrm>
            <a:off x="9123850" y="3522716"/>
            <a:ext cx="2238375" cy="2038350"/>
          </a:xfrm>
          <a:prstGeom prst="rect">
            <a:avLst/>
          </a:prstGeom>
        </p:spPr>
      </p:pic>
      <p:sp>
        <p:nvSpPr>
          <p:cNvPr id="7" name="Date Placeholder 6">
            <a:extLst>
              <a:ext uri="{FF2B5EF4-FFF2-40B4-BE49-F238E27FC236}">
                <a16:creationId xmlns:a16="http://schemas.microsoft.com/office/drawing/2014/main" id="{3E7DC2DC-A868-4FAB-BE79-48BD237CB079}"/>
              </a:ext>
            </a:extLst>
          </p:cNvPr>
          <p:cNvSpPr>
            <a:spLocks noGrp="1"/>
          </p:cNvSpPr>
          <p:nvPr>
            <p:ph type="dt" sz="half" idx="10"/>
          </p:nvPr>
        </p:nvSpPr>
        <p:spPr/>
        <p:txBody>
          <a:bodyPr/>
          <a:lstStyle/>
          <a:p>
            <a:fld id="{38CAEE25-0CEE-41BE-BF25-1BDD1961CE91}" type="datetime1">
              <a:rPr lang="en-US" smtClean="0"/>
              <a:t>5/3/2024</a:t>
            </a:fld>
            <a:endParaRPr lang="en-US"/>
          </a:p>
        </p:txBody>
      </p:sp>
      <p:sp>
        <p:nvSpPr>
          <p:cNvPr id="8" name="Footer Placeholder 7">
            <a:extLst>
              <a:ext uri="{FF2B5EF4-FFF2-40B4-BE49-F238E27FC236}">
                <a16:creationId xmlns:a16="http://schemas.microsoft.com/office/drawing/2014/main" id="{8B8F235B-108D-4C9E-AA8E-BBB939091C62}"/>
              </a:ext>
            </a:extLst>
          </p:cNvPr>
          <p:cNvSpPr>
            <a:spLocks noGrp="1"/>
          </p:cNvSpPr>
          <p:nvPr>
            <p:ph type="ftr" sz="quarter" idx="11"/>
          </p:nvPr>
        </p:nvSpPr>
        <p:spPr/>
        <p:txBody>
          <a:bodyPr/>
          <a:lstStyle/>
          <a:p>
            <a:r>
              <a:rPr lang="en-US"/>
              <a:t>Unit 1: Lecture 2</a:t>
            </a:r>
          </a:p>
        </p:txBody>
      </p:sp>
      <p:sp>
        <p:nvSpPr>
          <p:cNvPr id="9" name="Slide Number Placeholder 8">
            <a:extLst>
              <a:ext uri="{FF2B5EF4-FFF2-40B4-BE49-F238E27FC236}">
                <a16:creationId xmlns:a16="http://schemas.microsoft.com/office/drawing/2014/main" id="{12735CB7-2705-4826-82E7-8128D7649615}"/>
              </a:ext>
            </a:extLst>
          </p:cNvPr>
          <p:cNvSpPr>
            <a:spLocks noGrp="1"/>
          </p:cNvSpPr>
          <p:nvPr>
            <p:ph type="sldNum" sz="quarter" idx="12"/>
          </p:nvPr>
        </p:nvSpPr>
        <p:spPr/>
        <p:txBody>
          <a:bodyPr/>
          <a:lstStyle/>
          <a:p>
            <a:fld id="{2B6CD210-8A7C-481E-B2E4-126891C5E14C}" type="slidenum">
              <a:rPr lang="en-US" smtClean="0"/>
              <a:t>5</a:t>
            </a:fld>
            <a:endParaRPr lang="en-US"/>
          </a:p>
        </p:txBody>
      </p:sp>
      <p:pic>
        <p:nvPicPr>
          <p:cNvPr id="10" name="Picture 9">
            <a:extLst>
              <a:ext uri="{FF2B5EF4-FFF2-40B4-BE49-F238E27FC236}">
                <a16:creationId xmlns:a16="http://schemas.microsoft.com/office/drawing/2014/main" id="{DA9FB7B1-0F79-4627-8716-461F1D9EB8DA}"/>
              </a:ext>
            </a:extLst>
          </p:cNvPr>
          <p:cNvPicPr>
            <a:picLocks noChangeAspect="1"/>
          </p:cNvPicPr>
          <p:nvPr/>
        </p:nvPicPr>
        <p:blipFill>
          <a:blip r:embed="rId3"/>
          <a:stretch>
            <a:fillRect/>
          </a:stretch>
        </p:blipFill>
        <p:spPr>
          <a:xfrm>
            <a:off x="120162" y="60939"/>
            <a:ext cx="1524000" cy="646069"/>
          </a:xfrm>
          <a:prstGeom prst="rect">
            <a:avLst/>
          </a:prstGeom>
        </p:spPr>
      </p:pic>
      <p:pic>
        <p:nvPicPr>
          <p:cNvPr id="11" name="Picture 10">
            <a:extLst>
              <a:ext uri="{FF2B5EF4-FFF2-40B4-BE49-F238E27FC236}">
                <a16:creationId xmlns:a16="http://schemas.microsoft.com/office/drawing/2014/main" id="{647DF4D2-CCE4-42B9-8161-D1F0864184FB}"/>
              </a:ext>
            </a:extLst>
          </p:cNvPr>
          <p:cNvPicPr>
            <a:picLocks noChangeAspect="1"/>
          </p:cNvPicPr>
          <p:nvPr/>
        </p:nvPicPr>
        <p:blipFill>
          <a:blip r:embed="rId4"/>
          <a:stretch>
            <a:fillRect/>
          </a:stretch>
        </p:blipFill>
        <p:spPr>
          <a:xfrm>
            <a:off x="10588869" y="0"/>
            <a:ext cx="1428750" cy="654352"/>
          </a:xfrm>
          <a:prstGeom prst="rect">
            <a:avLst/>
          </a:prstGeom>
        </p:spPr>
      </p:pic>
    </p:spTree>
    <p:extLst>
      <p:ext uri="{BB962C8B-B14F-4D97-AF65-F5344CB8AC3E}">
        <p14:creationId xmlns:p14="http://schemas.microsoft.com/office/powerpoint/2010/main" val="181269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592" y="696405"/>
            <a:ext cx="7644465" cy="369332"/>
          </a:xfrm>
          <a:prstGeom prst="rect">
            <a:avLst/>
          </a:prstGeom>
          <a:solidFill>
            <a:srgbClr val="FFC000"/>
          </a:solidFill>
        </p:spPr>
        <p:txBody>
          <a:bodyPr wrap="none">
            <a:spAutoFit/>
          </a:bodyPr>
          <a:lstStyle/>
          <a:p>
            <a:r>
              <a:rPr lang="en-US" dirty="0"/>
              <a:t>Aims and Scope of Veterinary Public Health/ Role of veterinarian in Public Health</a:t>
            </a:r>
          </a:p>
        </p:txBody>
      </p:sp>
      <p:sp>
        <p:nvSpPr>
          <p:cNvPr id="3" name="Rectangle 2"/>
          <p:cNvSpPr/>
          <p:nvPr/>
        </p:nvSpPr>
        <p:spPr>
          <a:xfrm>
            <a:off x="641838" y="1134016"/>
            <a:ext cx="10902462" cy="1754326"/>
          </a:xfrm>
          <a:prstGeom prst="rect">
            <a:avLst/>
          </a:prstGeom>
        </p:spPr>
        <p:txBody>
          <a:bodyPr wrap="square">
            <a:spAutoFit/>
          </a:bodyPr>
          <a:lstStyle/>
          <a:p>
            <a:pPr marL="285750" indent="-285750" algn="just">
              <a:buFont typeface="Wingdings" panose="05000000000000000000" pitchFamily="2" charset="2"/>
              <a:buChar char="v"/>
            </a:pPr>
            <a:r>
              <a:rPr lang="en-US" dirty="0"/>
              <a:t> Traditionally VPH activity was focused primarily on </a:t>
            </a:r>
            <a:r>
              <a:rPr lang="en-US" dirty="0" err="1"/>
              <a:t>zoonoses</a:t>
            </a:r>
            <a:r>
              <a:rPr lang="en-US" dirty="0"/>
              <a:t> and food hygiene, which in spite of all the changes and new developments in the last decade remain the core activities. </a:t>
            </a:r>
          </a:p>
          <a:p>
            <a:pPr algn="just"/>
            <a:endParaRPr lang="en-US" dirty="0"/>
          </a:p>
          <a:p>
            <a:pPr marL="285750" indent="-285750" algn="just">
              <a:buFont typeface="Wingdings" panose="05000000000000000000" pitchFamily="2" charset="2"/>
              <a:buChar char="v"/>
            </a:pPr>
            <a:r>
              <a:rPr lang="en-US" dirty="0"/>
              <a:t>With the advent of the “One Health” </a:t>
            </a:r>
            <a:r>
              <a:rPr lang="en-US" dirty="0" err="1"/>
              <a:t>programmes</a:t>
            </a:r>
            <a:r>
              <a:rPr lang="en-US" dirty="0"/>
              <a:t> and the all embracing FAO/OIE/WHO definition these activities have expanded although they may vary from country to country</a:t>
            </a:r>
          </a:p>
          <a:p>
            <a:pPr marL="285750" indent="-285750" algn="just">
              <a:buFont typeface="Wingdings" panose="05000000000000000000" pitchFamily="2" charset="2"/>
              <a:buChar char="v"/>
            </a:pPr>
            <a:endParaRPr lang="en-US" dirty="0"/>
          </a:p>
        </p:txBody>
      </p:sp>
      <p:sp>
        <p:nvSpPr>
          <p:cNvPr id="4" name="Rectangle 3"/>
          <p:cNvSpPr/>
          <p:nvPr/>
        </p:nvSpPr>
        <p:spPr>
          <a:xfrm>
            <a:off x="641837" y="2639843"/>
            <a:ext cx="8405447" cy="2031325"/>
          </a:xfrm>
          <a:prstGeom prst="rect">
            <a:avLst/>
          </a:prstGeom>
          <a:solidFill>
            <a:schemeClr val="tx2">
              <a:lumMod val="10000"/>
              <a:lumOff val="90000"/>
            </a:schemeClr>
          </a:solidFill>
        </p:spPr>
        <p:txBody>
          <a:bodyPr wrap="square">
            <a:spAutoFit/>
          </a:bodyPr>
          <a:lstStyle/>
          <a:p>
            <a:r>
              <a:rPr lang="en-US" dirty="0"/>
              <a:t>AIMS &amp; SCOPE: </a:t>
            </a:r>
          </a:p>
          <a:p>
            <a:pPr marL="342900" indent="-342900">
              <a:buAutoNum type="arabicPeriod"/>
            </a:pPr>
            <a:r>
              <a:rPr lang="en-US" dirty="0" err="1"/>
              <a:t>Zoonoses</a:t>
            </a:r>
            <a:r>
              <a:rPr lang="en-US" dirty="0"/>
              <a:t> prevention and control </a:t>
            </a:r>
          </a:p>
          <a:p>
            <a:pPr marL="342900" indent="-342900">
              <a:buAutoNum type="arabicPeriod"/>
            </a:pPr>
            <a:r>
              <a:rPr lang="en-US" dirty="0"/>
              <a:t>Food safety and increasingly food security </a:t>
            </a:r>
          </a:p>
          <a:p>
            <a:pPr marL="342900" indent="-342900">
              <a:buAutoNum type="arabicPeriod"/>
            </a:pPr>
            <a:r>
              <a:rPr lang="en-US" dirty="0"/>
              <a:t>Environment protection </a:t>
            </a:r>
          </a:p>
          <a:p>
            <a:pPr marL="342900" indent="-342900">
              <a:buAutoNum type="arabicPeriod"/>
            </a:pPr>
            <a:r>
              <a:rPr lang="en-US" dirty="0"/>
              <a:t>Biomedical research</a:t>
            </a:r>
          </a:p>
          <a:p>
            <a:pPr marL="342900" indent="-342900">
              <a:buAutoNum type="arabicPeriod"/>
            </a:pPr>
            <a:r>
              <a:rPr lang="en-US" dirty="0"/>
              <a:t>Liaison </a:t>
            </a:r>
          </a:p>
          <a:p>
            <a:pPr marL="342900" indent="-342900">
              <a:buAutoNum type="arabicPeriod"/>
            </a:pPr>
            <a:r>
              <a:rPr lang="en-US" dirty="0"/>
              <a:t>Other areas </a:t>
            </a:r>
          </a:p>
        </p:txBody>
      </p:sp>
      <p:pic>
        <p:nvPicPr>
          <p:cNvPr id="5" name="Picture 4"/>
          <p:cNvPicPr>
            <a:picLocks noChangeAspect="1"/>
          </p:cNvPicPr>
          <p:nvPr/>
        </p:nvPicPr>
        <p:blipFill>
          <a:blip r:embed="rId2"/>
          <a:stretch>
            <a:fillRect/>
          </a:stretch>
        </p:blipFill>
        <p:spPr>
          <a:xfrm>
            <a:off x="641838" y="4948167"/>
            <a:ext cx="8405446" cy="1311955"/>
          </a:xfrm>
          <a:prstGeom prst="rect">
            <a:avLst/>
          </a:prstGeom>
        </p:spPr>
      </p:pic>
      <p:pic>
        <p:nvPicPr>
          <p:cNvPr id="6" name="Picture 5"/>
          <p:cNvPicPr>
            <a:picLocks noChangeAspect="1"/>
          </p:cNvPicPr>
          <p:nvPr/>
        </p:nvPicPr>
        <p:blipFill>
          <a:blip r:embed="rId3"/>
          <a:stretch>
            <a:fillRect/>
          </a:stretch>
        </p:blipFill>
        <p:spPr>
          <a:xfrm>
            <a:off x="9047285" y="2272935"/>
            <a:ext cx="2497016" cy="3987187"/>
          </a:xfrm>
          <a:prstGeom prst="rect">
            <a:avLst/>
          </a:prstGeom>
        </p:spPr>
      </p:pic>
      <p:sp>
        <p:nvSpPr>
          <p:cNvPr id="7" name="Rectangle 6"/>
          <p:cNvSpPr/>
          <p:nvPr/>
        </p:nvSpPr>
        <p:spPr>
          <a:xfrm>
            <a:off x="4906978" y="2828836"/>
            <a:ext cx="4010685" cy="1477328"/>
          </a:xfrm>
          <a:prstGeom prst="rect">
            <a:avLst/>
          </a:prstGeom>
          <a:ln>
            <a:solidFill>
              <a:schemeClr val="accent1"/>
            </a:solidFill>
          </a:ln>
        </p:spPr>
        <p:txBody>
          <a:bodyPr wrap="square">
            <a:spAutoFit/>
          </a:bodyPr>
          <a:lstStyle/>
          <a:p>
            <a:pPr algn="just"/>
            <a:r>
              <a:rPr lang="en-US" dirty="0">
                <a:solidFill>
                  <a:srgbClr val="333333"/>
                </a:solidFill>
                <a:latin typeface="Times New Roman" panose="02020603050405020304" pitchFamily="18" charset="0"/>
                <a:cs typeface="Times New Roman" panose="02020603050405020304" pitchFamily="18" charset="0"/>
              </a:rPr>
              <a:t>The scope of VPH is clearly multi-disciplinary, involving veterinarians, health professionals and scientists as well as paraprofessionals who treat, control or prevent diseases of animal origin</a:t>
            </a:r>
            <a:endParaRPr lang="en-US" dirty="0">
              <a:latin typeface="Times New Roman" panose="02020603050405020304" pitchFamily="18" charset="0"/>
              <a:cs typeface="Times New Roman" panose="02020603050405020304" pitchFamily="18" charset="0"/>
            </a:endParaRPr>
          </a:p>
        </p:txBody>
      </p:sp>
      <p:sp>
        <p:nvSpPr>
          <p:cNvPr id="8" name="Date Placeholder 7">
            <a:extLst>
              <a:ext uri="{FF2B5EF4-FFF2-40B4-BE49-F238E27FC236}">
                <a16:creationId xmlns:a16="http://schemas.microsoft.com/office/drawing/2014/main" id="{4AABDB4E-F0F0-4A72-A37B-4E40FD700D85}"/>
              </a:ext>
            </a:extLst>
          </p:cNvPr>
          <p:cNvSpPr>
            <a:spLocks noGrp="1"/>
          </p:cNvSpPr>
          <p:nvPr>
            <p:ph type="dt" sz="half" idx="10"/>
          </p:nvPr>
        </p:nvSpPr>
        <p:spPr/>
        <p:txBody>
          <a:bodyPr/>
          <a:lstStyle/>
          <a:p>
            <a:fld id="{C1247166-7F3C-40E8-AAF8-38B7250F15F2}" type="datetime1">
              <a:rPr lang="en-US" smtClean="0"/>
              <a:t>5/3/2024</a:t>
            </a:fld>
            <a:endParaRPr lang="en-US"/>
          </a:p>
        </p:txBody>
      </p:sp>
      <p:sp>
        <p:nvSpPr>
          <p:cNvPr id="9" name="Footer Placeholder 8">
            <a:extLst>
              <a:ext uri="{FF2B5EF4-FFF2-40B4-BE49-F238E27FC236}">
                <a16:creationId xmlns:a16="http://schemas.microsoft.com/office/drawing/2014/main" id="{6D5FA11B-1F1F-4FF3-9FFF-75B26D0048C6}"/>
              </a:ext>
            </a:extLst>
          </p:cNvPr>
          <p:cNvSpPr>
            <a:spLocks noGrp="1"/>
          </p:cNvSpPr>
          <p:nvPr>
            <p:ph type="ftr" sz="quarter" idx="11"/>
          </p:nvPr>
        </p:nvSpPr>
        <p:spPr/>
        <p:txBody>
          <a:bodyPr/>
          <a:lstStyle/>
          <a:p>
            <a:r>
              <a:rPr lang="en-US"/>
              <a:t>Unit 1: Lecture 2</a:t>
            </a:r>
          </a:p>
        </p:txBody>
      </p:sp>
      <p:sp>
        <p:nvSpPr>
          <p:cNvPr id="10" name="Slide Number Placeholder 9">
            <a:extLst>
              <a:ext uri="{FF2B5EF4-FFF2-40B4-BE49-F238E27FC236}">
                <a16:creationId xmlns:a16="http://schemas.microsoft.com/office/drawing/2014/main" id="{330C8FA6-4F86-4898-B7F6-48164E30CA76}"/>
              </a:ext>
            </a:extLst>
          </p:cNvPr>
          <p:cNvSpPr>
            <a:spLocks noGrp="1"/>
          </p:cNvSpPr>
          <p:nvPr>
            <p:ph type="sldNum" sz="quarter" idx="12"/>
          </p:nvPr>
        </p:nvSpPr>
        <p:spPr/>
        <p:txBody>
          <a:bodyPr/>
          <a:lstStyle/>
          <a:p>
            <a:fld id="{2B6CD210-8A7C-481E-B2E4-126891C5E14C}" type="slidenum">
              <a:rPr lang="en-US" smtClean="0"/>
              <a:t>6</a:t>
            </a:fld>
            <a:endParaRPr lang="en-US"/>
          </a:p>
        </p:txBody>
      </p:sp>
      <p:pic>
        <p:nvPicPr>
          <p:cNvPr id="11" name="Picture 10">
            <a:extLst>
              <a:ext uri="{FF2B5EF4-FFF2-40B4-BE49-F238E27FC236}">
                <a16:creationId xmlns:a16="http://schemas.microsoft.com/office/drawing/2014/main" id="{59F044B3-9510-4134-A654-1A1FD336C2CD}"/>
              </a:ext>
            </a:extLst>
          </p:cNvPr>
          <p:cNvPicPr>
            <a:picLocks noChangeAspect="1"/>
          </p:cNvPicPr>
          <p:nvPr/>
        </p:nvPicPr>
        <p:blipFill>
          <a:blip r:embed="rId4"/>
          <a:stretch>
            <a:fillRect/>
          </a:stretch>
        </p:blipFill>
        <p:spPr>
          <a:xfrm>
            <a:off x="120162" y="60939"/>
            <a:ext cx="1524000" cy="646069"/>
          </a:xfrm>
          <a:prstGeom prst="rect">
            <a:avLst/>
          </a:prstGeom>
        </p:spPr>
      </p:pic>
      <p:pic>
        <p:nvPicPr>
          <p:cNvPr id="12" name="Picture 11">
            <a:extLst>
              <a:ext uri="{FF2B5EF4-FFF2-40B4-BE49-F238E27FC236}">
                <a16:creationId xmlns:a16="http://schemas.microsoft.com/office/drawing/2014/main" id="{9D903480-FBF3-4C53-BFD6-454FB7F75CA3}"/>
              </a:ext>
            </a:extLst>
          </p:cNvPr>
          <p:cNvPicPr>
            <a:picLocks noChangeAspect="1"/>
          </p:cNvPicPr>
          <p:nvPr/>
        </p:nvPicPr>
        <p:blipFill>
          <a:blip r:embed="rId5"/>
          <a:stretch>
            <a:fillRect/>
          </a:stretch>
        </p:blipFill>
        <p:spPr>
          <a:xfrm>
            <a:off x="10588869" y="0"/>
            <a:ext cx="1428750" cy="654352"/>
          </a:xfrm>
          <a:prstGeom prst="rect">
            <a:avLst/>
          </a:prstGeom>
        </p:spPr>
      </p:pic>
    </p:spTree>
    <p:extLst>
      <p:ext uri="{BB962C8B-B14F-4D97-AF65-F5344CB8AC3E}">
        <p14:creationId xmlns:p14="http://schemas.microsoft.com/office/powerpoint/2010/main" val="223435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98920"/>
            <a:ext cx="6096000" cy="369332"/>
          </a:xfrm>
          <a:prstGeom prst="rect">
            <a:avLst/>
          </a:prstGeom>
          <a:solidFill>
            <a:schemeClr val="accent1">
              <a:lumMod val="40000"/>
              <a:lumOff val="60000"/>
            </a:schemeClr>
          </a:solidFill>
        </p:spPr>
        <p:txBody>
          <a:bodyPr>
            <a:spAutoFit/>
          </a:bodyPr>
          <a:lstStyle/>
          <a:p>
            <a:r>
              <a:rPr lang="en-US" dirty="0"/>
              <a:t>1. </a:t>
            </a:r>
            <a:r>
              <a:rPr lang="en-US" dirty="0" err="1"/>
              <a:t>Zoonoses</a:t>
            </a:r>
            <a:r>
              <a:rPr lang="en-US" dirty="0"/>
              <a:t> prevention and control</a:t>
            </a:r>
          </a:p>
        </p:txBody>
      </p:sp>
      <p:sp>
        <p:nvSpPr>
          <p:cNvPr id="3" name="Rectangle 2"/>
          <p:cNvSpPr/>
          <p:nvPr/>
        </p:nvSpPr>
        <p:spPr>
          <a:xfrm>
            <a:off x="533400" y="1068252"/>
            <a:ext cx="6917602" cy="2308324"/>
          </a:xfrm>
          <a:prstGeom prst="rect">
            <a:avLst/>
          </a:prstGeom>
        </p:spPr>
        <p:txBody>
          <a:bodyPr wrap="square">
            <a:spAutoFit/>
          </a:bodyPr>
          <a:lstStyle/>
          <a:p>
            <a:pPr marL="285750" indent="-285750">
              <a:buFont typeface="Wingdings" panose="05000000000000000000" pitchFamily="2" charset="2"/>
              <a:buChar char="v"/>
            </a:pPr>
            <a:r>
              <a:rPr lang="en-US" dirty="0"/>
              <a:t>Any disease and/or infection which is naturally transmissible between vertebrate animals and man" is classified as a zoonosis (WHO) </a:t>
            </a:r>
          </a:p>
          <a:p>
            <a:pPr marL="1657350" lvl="3" indent="-285750">
              <a:buFont typeface="Wingdings" panose="05000000000000000000" pitchFamily="2" charset="2"/>
              <a:buChar char="ü"/>
            </a:pPr>
            <a:r>
              <a:rPr lang="en-US" dirty="0"/>
              <a:t>~75% of human emerging infectious diseases are zoonotic</a:t>
            </a:r>
          </a:p>
          <a:p>
            <a:pPr marL="1657350" lvl="3" indent="-285750">
              <a:buFont typeface="Wingdings" panose="05000000000000000000" pitchFamily="2" charset="2"/>
              <a:buChar char="ü"/>
            </a:pPr>
            <a:r>
              <a:rPr lang="en-US" dirty="0"/>
              <a:t> ~60% of human infectious diseases are zoonotic </a:t>
            </a:r>
          </a:p>
          <a:p>
            <a:pPr marL="1657350" lvl="3" indent="-285750">
              <a:buFont typeface="Wingdings" panose="05000000000000000000" pitchFamily="2" charset="2"/>
              <a:buChar char="ü"/>
            </a:pPr>
            <a:r>
              <a:rPr lang="en-US" dirty="0"/>
              <a:t>~60% of infectious diseases of most hosts have another host </a:t>
            </a:r>
          </a:p>
          <a:p>
            <a:pPr marL="1657350" lvl="3" indent="-285750" algn="just">
              <a:buFont typeface="Wingdings" panose="05000000000000000000" pitchFamily="2" charset="2"/>
              <a:buChar char="ü"/>
            </a:pPr>
            <a:r>
              <a:rPr lang="en-US" dirty="0"/>
              <a:t>33% of </a:t>
            </a:r>
            <a:r>
              <a:rPr lang="en-US" dirty="0" err="1"/>
              <a:t>zoonoses</a:t>
            </a:r>
            <a:r>
              <a:rPr lang="en-US" dirty="0"/>
              <a:t> are transmissible between humans</a:t>
            </a:r>
          </a:p>
        </p:txBody>
      </p:sp>
      <p:sp>
        <p:nvSpPr>
          <p:cNvPr id="4" name="Rectangle 3"/>
          <p:cNvSpPr/>
          <p:nvPr/>
        </p:nvSpPr>
        <p:spPr>
          <a:xfrm>
            <a:off x="533401" y="3754563"/>
            <a:ext cx="7010399" cy="2308324"/>
          </a:xfrm>
          <a:prstGeom prst="rect">
            <a:avLst/>
          </a:prstGeom>
        </p:spPr>
        <p:txBody>
          <a:bodyPr wrap="square">
            <a:spAutoFit/>
          </a:bodyPr>
          <a:lstStyle/>
          <a:p>
            <a:pPr marL="285750" indent="-285750" algn="just">
              <a:buFont typeface="Wingdings" panose="05000000000000000000" pitchFamily="2" charset="2"/>
              <a:buChar char="ü"/>
            </a:pPr>
            <a:r>
              <a:rPr lang="en-US" b="1" dirty="0"/>
              <a:t>Endemic </a:t>
            </a:r>
            <a:r>
              <a:rPr lang="en-US" b="1" dirty="0" err="1"/>
              <a:t>Zoonoses</a:t>
            </a:r>
            <a:r>
              <a:rPr lang="en-US" dirty="0"/>
              <a:t>: Salmonella, campylobacter, toxoplasmosis. </a:t>
            </a:r>
          </a:p>
          <a:p>
            <a:pPr marL="285750" indent="-285750" algn="just">
              <a:buFont typeface="Wingdings" panose="05000000000000000000" pitchFamily="2" charset="2"/>
              <a:buChar char="ü"/>
            </a:pPr>
            <a:endParaRPr lang="en-US" dirty="0"/>
          </a:p>
          <a:p>
            <a:pPr marL="285750" indent="-285750" algn="just">
              <a:buFont typeface="Wingdings" panose="05000000000000000000" pitchFamily="2" charset="2"/>
              <a:buChar char="ü"/>
            </a:pPr>
            <a:r>
              <a:rPr lang="en-US" b="1" dirty="0"/>
              <a:t>Emerging and Re-emerging </a:t>
            </a:r>
            <a:r>
              <a:rPr lang="en-US" b="1" dirty="0" err="1"/>
              <a:t>zoonoses</a:t>
            </a:r>
            <a:r>
              <a:rPr lang="en-US" dirty="0"/>
              <a:t>: Avian influenza, Bovine Spongiform Encephalitis (BSE), </a:t>
            </a:r>
            <a:r>
              <a:rPr lang="en-US" dirty="0" err="1"/>
              <a:t>Nipah</a:t>
            </a:r>
            <a:r>
              <a:rPr lang="en-US" dirty="0"/>
              <a:t> virus, SARS, A/H1N1. </a:t>
            </a:r>
          </a:p>
          <a:p>
            <a:pPr marL="285750" indent="-285750" algn="just">
              <a:buFont typeface="Wingdings" panose="05000000000000000000" pitchFamily="2" charset="2"/>
              <a:buChar char="ü"/>
            </a:pPr>
            <a:endParaRPr lang="en-US" dirty="0"/>
          </a:p>
          <a:p>
            <a:pPr marL="285750" indent="-285750" algn="just">
              <a:buFont typeface="Wingdings" panose="05000000000000000000" pitchFamily="2" charset="2"/>
              <a:buChar char="ü"/>
            </a:pPr>
            <a:r>
              <a:rPr lang="en-US" b="1" dirty="0"/>
              <a:t>Neglected </a:t>
            </a:r>
            <a:r>
              <a:rPr lang="en-US" b="1" dirty="0" err="1"/>
              <a:t>zoonoses</a:t>
            </a:r>
            <a:r>
              <a:rPr lang="en-US" dirty="0"/>
              <a:t>: Brucellosis, dog rabies, </a:t>
            </a:r>
            <a:r>
              <a:rPr lang="en-US" dirty="0" err="1"/>
              <a:t>cysticercosis</a:t>
            </a:r>
            <a:r>
              <a:rPr lang="en-US" dirty="0"/>
              <a:t>/</a:t>
            </a:r>
            <a:r>
              <a:rPr lang="en-US" dirty="0" err="1"/>
              <a:t>taeniasis</a:t>
            </a:r>
            <a:r>
              <a:rPr lang="en-US" dirty="0"/>
              <a:t>, echinococcosis/ </a:t>
            </a:r>
            <a:r>
              <a:rPr lang="en-US" dirty="0" err="1"/>
              <a:t>hydatidosis</a:t>
            </a:r>
            <a:r>
              <a:rPr lang="en-US" dirty="0"/>
              <a:t>, tuberculosis, anthrax, </a:t>
            </a:r>
            <a:r>
              <a:rPr lang="en-US" dirty="0" err="1"/>
              <a:t>trypanosomiasis</a:t>
            </a:r>
            <a:r>
              <a:rPr lang="en-US" dirty="0"/>
              <a:t> , </a:t>
            </a:r>
            <a:r>
              <a:rPr lang="en-US" dirty="0" err="1"/>
              <a:t>Leishmaniasis</a:t>
            </a:r>
            <a:r>
              <a:rPr lang="en-US" dirty="0"/>
              <a:t>.</a:t>
            </a:r>
          </a:p>
        </p:txBody>
      </p:sp>
      <p:sp>
        <p:nvSpPr>
          <p:cNvPr id="5" name="Rectangle 4"/>
          <p:cNvSpPr/>
          <p:nvPr/>
        </p:nvSpPr>
        <p:spPr>
          <a:xfrm>
            <a:off x="8320134" y="652754"/>
            <a:ext cx="3259335" cy="2862322"/>
          </a:xfrm>
          <a:prstGeom prst="rect">
            <a:avLst/>
          </a:prstGeom>
          <a:solidFill>
            <a:schemeClr val="accent5">
              <a:lumMod val="20000"/>
              <a:lumOff val="80000"/>
            </a:schemeClr>
          </a:solidFill>
        </p:spPr>
        <p:txBody>
          <a:bodyPr wrap="square" numCol="2">
            <a:spAutoFit/>
          </a:bodyPr>
          <a:lstStyle/>
          <a:p>
            <a:r>
              <a:rPr lang="en-US" dirty="0">
                <a:latin typeface="Times New Roman" panose="02020603050405020304" pitchFamily="18" charset="0"/>
                <a:cs typeface="Times New Roman" panose="02020603050405020304" pitchFamily="18" charset="0"/>
              </a:rPr>
              <a:t>• Diagnosis </a:t>
            </a:r>
          </a:p>
          <a:p>
            <a:r>
              <a:rPr lang="en-US" dirty="0">
                <a:latin typeface="Times New Roman" panose="02020603050405020304" pitchFamily="18" charset="0"/>
                <a:cs typeface="Times New Roman" panose="02020603050405020304" pitchFamily="18" charset="0"/>
              </a:rPr>
              <a:t>• Surveillance </a:t>
            </a:r>
          </a:p>
          <a:p>
            <a:r>
              <a:rPr lang="en-US" dirty="0">
                <a:latin typeface="Times New Roman" panose="02020603050405020304" pitchFamily="18" charset="0"/>
                <a:cs typeface="Times New Roman" panose="02020603050405020304" pitchFamily="18" charset="0"/>
              </a:rPr>
              <a:t>• Early Identification of New and Emerging Infections                                                                                 </a:t>
            </a:r>
          </a:p>
          <a:p>
            <a:r>
              <a:rPr lang="en-US" dirty="0">
                <a:latin typeface="Times New Roman" panose="02020603050405020304" pitchFamily="18" charset="0"/>
                <a:cs typeface="Times New Roman" panose="02020603050405020304" pitchFamily="18" charset="0"/>
              </a:rPr>
              <a:t>• Risk Analysis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Epidemiology </a:t>
            </a:r>
          </a:p>
          <a:p>
            <a:r>
              <a:rPr lang="en-US" dirty="0">
                <a:latin typeface="Times New Roman" panose="02020603050405020304" pitchFamily="18" charset="0"/>
                <a:cs typeface="Times New Roman" panose="02020603050405020304" pitchFamily="18" charset="0"/>
              </a:rPr>
              <a:t>• Prevention </a:t>
            </a:r>
          </a:p>
          <a:p>
            <a:r>
              <a:rPr lang="en-US" dirty="0">
                <a:latin typeface="Times New Roman" panose="02020603050405020304" pitchFamily="18" charset="0"/>
                <a:cs typeface="Times New Roman" panose="02020603050405020304" pitchFamily="18" charset="0"/>
              </a:rPr>
              <a:t>• Control and elimination of the zoonotic agents </a:t>
            </a:r>
          </a:p>
          <a:p>
            <a:r>
              <a:rPr lang="en-US" dirty="0">
                <a:latin typeface="Times New Roman" panose="02020603050405020304" pitchFamily="18" charset="0"/>
                <a:cs typeface="Times New Roman" panose="02020603050405020304" pitchFamily="18" charset="0"/>
              </a:rPr>
              <a:t>• All aspects of occupational health.</a:t>
            </a:r>
          </a:p>
        </p:txBody>
      </p:sp>
      <p:pic>
        <p:nvPicPr>
          <p:cNvPr id="6" name="Picture 5"/>
          <p:cNvPicPr>
            <a:picLocks noChangeAspect="1"/>
          </p:cNvPicPr>
          <p:nvPr/>
        </p:nvPicPr>
        <p:blipFill>
          <a:blip r:embed="rId2"/>
          <a:stretch>
            <a:fillRect/>
          </a:stretch>
        </p:blipFill>
        <p:spPr>
          <a:xfrm>
            <a:off x="8320134" y="3515076"/>
            <a:ext cx="3149065" cy="2701085"/>
          </a:xfrm>
          <a:prstGeom prst="rect">
            <a:avLst/>
          </a:prstGeom>
        </p:spPr>
      </p:pic>
      <p:sp>
        <p:nvSpPr>
          <p:cNvPr id="7" name="Date Placeholder 6">
            <a:extLst>
              <a:ext uri="{FF2B5EF4-FFF2-40B4-BE49-F238E27FC236}">
                <a16:creationId xmlns:a16="http://schemas.microsoft.com/office/drawing/2014/main" id="{BCAA208C-D39D-412F-82C7-867804D21813}"/>
              </a:ext>
            </a:extLst>
          </p:cNvPr>
          <p:cNvSpPr>
            <a:spLocks noGrp="1"/>
          </p:cNvSpPr>
          <p:nvPr>
            <p:ph type="dt" sz="half" idx="10"/>
          </p:nvPr>
        </p:nvSpPr>
        <p:spPr/>
        <p:txBody>
          <a:bodyPr/>
          <a:lstStyle/>
          <a:p>
            <a:fld id="{2D14A828-FB00-4681-A0F5-554C3A345BCC}" type="datetime1">
              <a:rPr lang="en-US" smtClean="0"/>
              <a:t>5/3/2024</a:t>
            </a:fld>
            <a:endParaRPr lang="en-US"/>
          </a:p>
        </p:txBody>
      </p:sp>
      <p:sp>
        <p:nvSpPr>
          <p:cNvPr id="8" name="Footer Placeholder 7">
            <a:extLst>
              <a:ext uri="{FF2B5EF4-FFF2-40B4-BE49-F238E27FC236}">
                <a16:creationId xmlns:a16="http://schemas.microsoft.com/office/drawing/2014/main" id="{C410550D-972B-46CD-AF98-A7BAC84902C0}"/>
              </a:ext>
            </a:extLst>
          </p:cNvPr>
          <p:cNvSpPr>
            <a:spLocks noGrp="1"/>
          </p:cNvSpPr>
          <p:nvPr>
            <p:ph type="ftr" sz="quarter" idx="11"/>
          </p:nvPr>
        </p:nvSpPr>
        <p:spPr/>
        <p:txBody>
          <a:bodyPr/>
          <a:lstStyle/>
          <a:p>
            <a:r>
              <a:rPr lang="en-US"/>
              <a:t>Unit 1: Lecture 2</a:t>
            </a:r>
          </a:p>
        </p:txBody>
      </p:sp>
      <p:sp>
        <p:nvSpPr>
          <p:cNvPr id="9" name="Slide Number Placeholder 8">
            <a:extLst>
              <a:ext uri="{FF2B5EF4-FFF2-40B4-BE49-F238E27FC236}">
                <a16:creationId xmlns:a16="http://schemas.microsoft.com/office/drawing/2014/main" id="{1F2B5E1D-1214-44B8-B30E-ED977BFEECC0}"/>
              </a:ext>
            </a:extLst>
          </p:cNvPr>
          <p:cNvSpPr>
            <a:spLocks noGrp="1"/>
          </p:cNvSpPr>
          <p:nvPr>
            <p:ph type="sldNum" sz="quarter" idx="12"/>
          </p:nvPr>
        </p:nvSpPr>
        <p:spPr/>
        <p:txBody>
          <a:bodyPr/>
          <a:lstStyle/>
          <a:p>
            <a:fld id="{2B6CD210-8A7C-481E-B2E4-126891C5E14C}" type="slidenum">
              <a:rPr lang="en-US" smtClean="0"/>
              <a:t>7</a:t>
            </a:fld>
            <a:endParaRPr lang="en-US"/>
          </a:p>
        </p:txBody>
      </p:sp>
      <p:pic>
        <p:nvPicPr>
          <p:cNvPr id="10" name="Picture 9">
            <a:extLst>
              <a:ext uri="{FF2B5EF4-FFF2-40B4-BE49-F238E27FC236}">
                <a16:creationId xmlns:a16="http://schemas.microsoft.com/office/drawing/2014/main" id="{A1915231-52DF-4FBA-A0C1-F5028877D7F3}"/>
              </a:ext>
            </a:extLst>
          </p:cNvPr>
          <p:cNvPicPr>
            <a:picLocks noChangeAspect="1"/>
          </p:cNvPicPr>
          <p:nvPr/>
        </p:nvPicPr>
        <p:blipFill>
          <a:blip r:embed="rId3"/>
          <a:stretch>
            <a:fillRect/>
          </a:stretch>
        </p:blipFill>
        <p:spPr>
          <a:xfrm>
            <a:off x="120162" y="60939"/>
            <a:ext cx="1524000" cy="646069"/>
          </a:xfrm>
          <a:prstGeom prst="rect">
            <a:avLst/>
          </a:prstGeom>
        </p:spPr>
      </p:pic>
      <p:pic>
        <p:nvPicPr>
          <p:cNvPr id="11" name="Picture 10">
            <a:extLst>
              <a:ext uri="{FF2B5EF4-FFF2-40B4-BE49-F238E27FC236}">
                <a16:creationId xmlns:a16="http://schemas.microsoft.com/office/drawing/2014/main" id="{99AB8D6C-2875-4ADA-8DFD-7F84A18BB559}"/>
              </a:ext>
            </a:extLst>
          </p:cNvPr>
          <p:cNvPicPr>
            <a:picLocks noChangeAspect="1"/>
          </p:cNvPicPr>
          <p:nvPr/>
        </p:nvPicPr>
        <p:blipFill>
          <a:blip r:embed="rId4"/>
          <a:stretch>
            <a:fillRect/>
          </a:stretch>
        </p:blipFill>
        <p:spPr>
          <a:xfrm>
            <a:off x="10588869" y="0"/>
            <a:ext cx="1428750" cy="654352"/>
          </a:xfrm>
          <a:prstGeom prst="rect">
            <a:avLst/>
          </a:prstGeom>
        </p:spPr>
      </p:pic>
    </p:spTree>
    <p:extLst>
      <p:ext uri="{BB962C8B-B14F-4D97-AF65-F5344CB8AC3E}">
        <p14:creationId xmlns:p14="http://schemas.microsoft.com/office/powerpoint/2010/main" val="309806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617612"/>
            <a:ext cx="4513385" cy="369332"/>
          </a:xfrm>
          <a:prstGeom prst="rect">
            <a:avLst/>
          </a:prstGeom>
          <a:solidFill>
            <a:schemeClr val="accent1">
              <a:lumMod val="40000"/>
              <a:lumOff val="60000"/>
            </a:schemeClr>
          </a:solidFill>
        </p:spPr>
        <p:txBody>
          <a:bodyPr wrap="square">
            <a:spAutoFit/>
          </a:bodyPr>
          <a:lstStyle/>
          <a:p>
            <a:r>
              <a:rPr lang="en-US" dirty="0"/>
              <a:t>2. Food safety and food security</a:t>
            </a:r>
          </a:p>
        </p:txBody>
      </p:sp>
      <p:sp>
        <p:nvSpPr>
          <p:cNvPr id="3" name="Rectangle 2"/>
          <p:cNvSpPr/>
          <p:nvPr/>
        </p:nvSpPr>
        <p:spPr>
          <a:xfrm>
            <a:off x="572964" y="1034971"/>
            <a:ext cx="6913685" cy="369332"/>
          </a:xfrm>
          <a:prstGeom prst="rect">
            <a:avLst/>
          </a:prstGeom>
        </p:spPr>
        <p:txBody>
          <a:bodyPr wrap="square">
            <a:spAutoFit/>
          </a:bodyPr>
          <a:lstStyle/>
          <a:p>
            <a:pPr marL="285750" indent="-285750">
              <a:buFont typeface="Wingdings" panose="05000000000000000000" pitchFamily="2" charset="2"/>
              <a:buChar char="v"/>
            </a:pPr>
            <a:r>
              <a:rPr lang="en-US" dirty="0"/>
              <a:t>Food quantity (Food security) and Food Quality/Safety</a:t>
            </a:r>
          </a:p>
        </p:txBody>
      </p:sp>
      <p:sp>
        <p:nvSpPr>
          <p:cNvPr id="4" name="Rectangle 3"/>
          <p:cNvSpPr/>
          <p:nvPr/>
        </p:nvSpPr>
        <p:spPr>
          <a:xfrm>
            <a:off x="572964" y="1380894"/>
            <a:ext cx="10694377" cy="923330"/>
          </a:xfrm>
          <a:prstGeom prst="rect">
            <a:avLst/>
          </a:prstGeom>
        </p:spPr>
        <p:txBody>
          <a:bodyPr wrap="square">
            <a:spAutoFit/>
          </a:bodyPr>
          <a:lstStyle/>
          <a:p>
            <a:pPr marL="285750" indent="-285750" algn="just">
              <a:buFont typeface="Wingdings" panose="05000000000000000000" pitchFamily="2" charset="2"/>
              <a:buChar char="v"/>
            </a:pPr>
            <a:r>
              <a:rPr lang="en-US" dirty="0"/>
              <a:t>SECURITY: Some estimates suggest that world production of food animals is reduced by more than 20% due to disease, which means that even animal diseases not transmissible to humans may lead to serious public health problems due to the shortages and deficiencies that can follow. </a:t>
            </a:r>
          </a:p>
        </p:txBody>
      </p:sp>
      <p:sp>
        <p:nvSpPr>
          <p:cNvPr id="5" name="Rectangle 4"/>
          <p:cNvSpPr/>
          <p:nvPr/>
        </p:nvSpPr>
        <p:spPr>
          <a:xfrm>
            <a:off x="572964" y="2326981"/>
            <a:ext cx="10843846" cy="646331"/>
          </a:xfrm>
          <a:prstGeom prst="rect">
            <a:avLst/>
          </a:prstGeom>
        </p:spPr>
        <p:txBody>
          <a:bodyPr wrap="square">
            <a:spAutoFit/>
          </a:bodyPr>
          <a:lstStyle/>
          <a:p>
            <a:pPr marL="285750" indent="-285750">
              <a:buFont typeface="Wingdings" panose="05000000000000000000" pitchFamily="2" charset="2"/>
              <a:buChar char="v"/>
            </a:pPr>
            <a:r>
              <a:rPr lang="en-US" dirty="0"/>
              <a:t>SAFETY AND QUALITY: Food and waterborne </a:t>
            </a:r>
            <a:r>
              <a:rPr lang="en-US" dirty="0" err="1"/>
              <a:t>diarrhoeal</a:t>
            </a:r>
            <a:r>
              <a:rPr lang="en-US" dirty="0"/>
              <a:t> diseases are leading causes of illness and death in less developed countries, killing approximately 2.2 Million people annually 1.9 million of whom are children.</a:t>
            </a:r>
          </a:p>
        </p:txBody>
      </p:sp>
      <p:sp>
        <p:nvSpPr>
          <p:cNvPr id="6" name="Rectangle 5"/>
          <p:cNvSpPr/>
          <p:nvPr/>
        </p:nvSpPr>
        <p:spPr>
          <a:xfrm>
            <a:off x="572964" y="2996069"/>
            <a:ext cx="10544908" cy="369332"/>
          </a:xfrm>
          <a:prstGeom prst="rect">
            <a:avLst/>
          </a:prstGeom>
        </p:spPr>
        <p:txBody>
          <a:bodyPr wrap="square">
            <a:spAutoFit/>
          </a:bodyPr>
          <a:lstStyle/>
          <a:p>
            <a:pPr marL="285750" indent="-285750">
              <a:buFont typeface="Wingdings" panose="05000000000000000000" pitchFamily="2" charset="2"/>
              <a:buChar char="v"/>
            </a:pPr>
            <a:r>
              <a:rPr lang="en-US" dirty="0"/>
              <a:t>On Farm Disease control, Hygiene, Residues, Antibiotics use, Farm assurance, Farm health planning</a:t>
            </a:r>
          </a:p>
        </p:txBody>
      </p:sp>
      <p:sp>
        <p:nvSpPr>
          <p:cNvPr id="7" name="Rectangle 6"/>
          <p:cNvSpPr/>
          <p:nvPr/>
        </p:nvSpPr>
        <p:spPr>
          <a:xfrm>
            <a:off x="3807330" y="5010963"/>
            <a:ext cx="3679320" cy="646331"/>
          </a:xfrm>
          <a:prstGeom prst="rect">
            <a:avLst/>
          </a:prstGeom>
          <a:solidFill>
            <a:srgbClr val="FFC000"/>
          </a:solidFill>
        </p:spPr>
        <p:txBody>
          <a:bodyPr wrap="square">
            <a:spAutoFit/>
          </a:bodyPr>
          <a:lstStyle/>
          <a:p>
            <a:pPr algn="ctr"/>
            <a:r>
              <a:rPr lang="en-US" b="1" dirty="0"/>
              <a:t>Meat hygiene-Milk hygiene-Fish hygiene</a:t>
            </a:r>
          </a:p>
        </p:txBody>
      </p:sp>
      <p:sp>
        <p:nvSpPr>
          <p:cNvPr id="8" name="Rectangle 7"/>
          <p:cNvSpPr/>
          <p:nvPr/>
        </p:nvSpPr>
        <p:spPr>
          <a:xfrm>
            <a:off x="572964" y="3399493"/>
            <a:ext cx="10893660" cy="369332"/>
          </a:xfrm>
          <a:prstGeom prst="rect">
            <a:avLst/>
          </a:prstGeom>
        </p:spPr>
        <p:txBody>
          <a:bodyPr wrap="square">
            <a:spAutoFit/>
          </a:bodyPr>
          <a:lstStyle/>
          <a:p>
            <a:pPr marL="285750" indent="-285750">
              <a:buFont typeface="Wingdings" panose="05000000000000000000" pitchFamily="2" charset="2"/>
              <a:buChar char="v"/>
            </a:pPr>
            <a:r>
              <a:rPr lang="en-US" dirty="0"/>
              <a:t>To minimize the risk of biological, chemical and physical contamination entering the food chain </a:t>
            </a:r>
          </a:p>
        </p:txBody>
      </p:sp>
      <p:pic>
        <p:nvPicPr>
          <p:cNvPr id="9" name="Picture 8"/>
          <p:cNvPicPr>
            <a:picLocks noChangeAspect="1"/>
          </p:cNvPicPr>
          <p:nvPr/>
        </p:nvPicPr>
        <p:blipFill>
          <a:blip r:embed="rId2"/>
          <a:stretch>
            <a:fillRect/>
          </a:stretch>
        </p:blipFill>
        <p:spPr>
          <a:xfrm>
            <a:off x="7486649" y="4079916"/>
            <a:ext cx="4075236" cy="2136245"/>
          </a:xfrm>
          <a:prstGeom prst="rect">
            <a:avLst/>
          </a:prstGeom>
        </p:spPr>
      </p:pic>
      <p:pic>
        <p:nvPicPr>
          <p:cNvPr id="10" name="Picture 9"/>
          <p:cNvPicPr>
            <a:picLocks noChangeAspect="1"/>
          </p:cNvPicPr>
          <p:nvPr/>
        </p:nvPicPr>
        <p:blipFill>
          <a:blip r:embed="rId3"/>
          <a:stretch>
            <a:fillRect/>
          </a:stretch>
        </p:blipFill>
        <p:spPr>
          <a:xfrm>
            <a:off x="647700" y="4045825"/>
            <a:ext cx="3159629" cy="2170336"/>
          </a:xfrm>
          <a:prstGeom prst="rect">
            <a:avLst/>
          </a:prstGeom>
        </p:spPr>
      </p:pic>
      <p:sp>
        <p:nvSpPr>
          <p:cNvPr id="11" name="Date Placeholder 10">
            <a:extLst>
              <a:ext uri="{FF2B5EF4-FFF2-40B4-BE49-F238E27FC236}">
                <a16:creationId xmlns:a16="http://schemas.microsoft.com/office/drawing/2014/main" id="{5797B36A-3577-40ED-A427-8CD7C269344E}"/>
              </a:ext>
            </a:extLst>
          </p:cNvPr>
          <p:cNvSpPr>
            <a:spLocks noGrp="1"/>
          </p:cNvSpPr>
          <p:nvPr>
            <p:ph type="dt" sz="half" idx="10"/>
          </p:nvPr>
        </p:nvSpPr>
        <p:spPr/>
        <p:txBody>
          <a:bodyPr/>
          <a:lstStyle/>
          <a:p>
            <a:fld id="{970BE5F2-FFA3-425E-BB95-BF784831134A}" type="datetime1">
              <a:rPr lang="en-US" smtClean="0"/>
              <a:t>5/3/2024</a:t>
            </a:fld>
            <a:endParaRPr lang="en-US"/>
          </a:p>
        </p:txBody>
      </p:sp>
      <p:sp>
        <p:nvSpPr>
          <p:cNvPr id="12" name="Footer Placeholder 11">
            <a:extLst>
              <a:ext uri="{FF2B5EF4-FFF2-40B4-BE49-F238E27FC236}">
                <a16:creationId xmlns:a16="http://schemas.microsoft.com/office/drawing/2014/main" id="{AE8385AA-0422-47D5-B4EB-4E2CA9172021}"/>
              </a:ext>
            </a:extLst>
          </p:cNvPr>
          <p:cNvSpPr>
            <a:spLocks noGrp="1"/>
          </p:cNvSpPr>
          <p:nvPr>
            <p:ph type="ftr" sz="quarter" idx="11"/>
          </p:nvPr>
        </p:nvSpPr>
        <p:spPr/>
        <p:txBody>
          <a:bodyPr/>
          <a:lstStyle/>
          <a:p>
            <a:r>
              <a:rPr lang="en-US"/>
              <a:t>Unit 1: Lecture 2</a:t>
            </a:r>
          </a:p>
        </p:txBody>
      </p:sp>
      <p:sp>
        <p:nvSpPr>
          <p:cNvPr id="13" name="Slide Number Placeholder 12">
            <a:extLst>
              <a:ext uri="{FF2B5EF4-FFF2-40B4-BE49-F238E27FC236}">
                <a16:creationId xmlns:a16="http://schemas.microsoft.com/office/drawing/2014/main" id="{E2FB2686-E590-4CBC-B977-15CEB7F69E10}"/>
              </a:ext>
            </a:extLst>
          </p:cNvPr>
          <p:cNvSpPr>
            <a:spLocks noGrp="1"/>
          </p:cNvSpPr>
          <p:nvPr>
            <p:ph type="sldNum" sz="quarter" idx="12"/>
          </p:nvPr>
        </p:nvSpPr>
        <p:spPr/>
        <p:txBody>
          <a:bodyPr/>
          <a:lstStyle/>
          <a:p>
            <a:fld id="{2B6CD210-8A7C-481E-B2E4-126891C5E14C}" type="slidenum">
              <a:rPr lang="en-US" smtClean="0"/>
              <a:t>8</a:t>
            </a:fld>
            <a:endParaRPr lang="en-US"/>
          </a:p>
        </p:txBody>
      </p:sp>
      <p:pic>
        <p:nvPicPr>
          <p:cNvPr id="14" name="Picture 13">
            <a:extLst>
              <a:ext uri="{FF2B5EF4-FFF2-40B4-BE49-F238E27FC236}">
                <a16:creationId xmlns:a16="http://schemas.microsoft.com/office/drawing/2014/main" id="{3787372F-67E9-4D5B-BEB9-2EF62C27B923}"/>
              </a:ext>
            </a:extLst>
          </p:cNvPr>
          <p:cNvPicPr>
            <a:picLocks noChangeAspect="1"/>
          </p:cNvPicPr>
          <p:nvPr/>
        </p:nvPicPr>
        <p:blipFill>
          <a:blip r:embed="rId4"/>
          <a:stretch>
            <a:fillRect/>
          </a:stretch>
        </p:blipFill>
        <p:spPr>
          <a:xfrm>
            <a:off x="120162" y="60939"/>
            <a:ext cx="1524000" cy="646069"/>
          </a:xfrm>
          <a:prstGeom prst="rect">
            <a:avLst/>
          </a:prstGeom>
        </p:spPr>
      </p:pic>
      <p:pic>
        <p:nvPicPr>
          <p:cNvPr id="15" name="Picture 14">
            <a:extLst>
              <a:ext uri="{FF2B5EF4-FFF2-40B4-BE49-F238E27FC236}">
                <a16:creationId xmlns:a16="http://schemas.microsoft.com/office/drawing/2014/main" id="{CB2234E8-418F-496C-9AB9-7E1B6854A2AF}"/>
              </a:ext>
            </a:extLst>
          </p:cNvPr>
          <p:cNvPicPr>
            <a:picLocks noChangeAspect="1"/>
          </p:cNvPicPr>
          <p:nvPr/>
        </p:nvPicPr>
        <p:blipFill>
          <a:blip r:embed="rId5"/>
          <a:stretch>
            <a:fillRect/>
          </a:stretch>
        </p:blipFill>
        <p:spPr>
          <a:xfrm>
            <a:off x="10588869" y="0"/>
            <a:ext cx="1428750" cy="654352"/>
          </a:xfrm>
          <a:prstGeom prst="rect">
            <a:avLst/>
          </a:prstGeom>
        </p:spPr>
      </p:pic>
    </p:spTree>
    <p:extLst>
      <p:ext uri="{BB962C8B-B14F-4D97-AF65-F5344CB8AC3E}">
        <p14:creationId xmlns:p14="http://schemas.microsoft.com/office/powerpoint/2010/main" val="243908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077" y="617612"/>
            <a:ext cx="6096000" cy="369332"/>
          </a:xfrm>
          <a:prstGeom prst="rect">
            <a:avLst/>
          </a:prstGeom>
          <a:solidFill>
            <a:schemeClr val="accent1">
              <a:lumMod val="20000"/>
              <a:lumOff val="80000"/>
            </a:schemeClr>
          </a:solidFill>
          <a:ln>
            <a:solidFill>
              <a:schemeClr val="accent1"/>
            </a:solidFill>
          </a:ln>
        </p:spPr>
        <p:txBody>
          <a:bodyPr>
            <a:spAutoFit/>
          </a:bodyPr>
          <a:lstStyle/>
          <a:p>
            <a:r>
              <a:rPr lang="en-US" dirty="0"/>
              <a:t>3. Environment protection</a:t>
            </a:r>
          </a:p>
        </p:txBody>
      </p:sp>
      <p:sp>
        <p:nvSpPr>
          <p:cNvPr id="3" name="Rectangle 2"/>
          <p:cNvSpPr/>
          <p:nvPr/>
        </p:nvSpPr>
        <p:spPr>
          <a:xfrm>
            <a:off x="674077" y="1307160"/>
            <a:ext cx="6227885" cy="4524315"/>
          </a:xfrm>
          <a:prstGeom prst="rect">
            <a:avLst/>
          </a:prstGeom>
          <a:solidFill>
            <a:schemeClr val="accent3">
              <a:lumMod val="20000"/>
              <a:lumOff val="80000"/>
            </a:schemeClr>
          </a:solidFill>
        </p:spPr>
        <p:txBody>
          <a:bodyPr wrap="square">
            <a:spAutoFit/>
          </a:bodyPr>
          <a:lstStyle/>
          <a:p>
            <a:r>
              <a:rPr lang="en-US" dirty="0"/>
              <a:t>Environment protection includes: </a:t>
            </a:r>
          </a:p>
          <a:p>
            <a:pPr marL="342900" indent="-342900">
              <a:buAutoNum type="arabicPeriod"/>
            </a:pPr>
            <a:r>
              <a:rPr lang="en-US" dirty="0"/>
              <a:t>Waste management</a:t>
            </a:r>
          </a:p>
          <a:p>
            <a:pPr marL="342900" indent="-342900">
              <a:buAutoNum type="arabicPeriod"/>
            </a:pPr>
            <a:r>
              <a:rPr lang="en-US" dirty="0"/>
              <a:t>Disposal of animal by products/</a:t>
            </a:r>
          </a:p>
          <a:p>
            <a:pPr marL="342900" indent="-342900">
              <a:buAutoNum type="arabicPeriod"/>
            </a:pPr>
            <a:r>
              <a:rPr lang="en-US" dirty="0"/>
              <a:t>Impact of medicines </a:t>
            </a:r>
          </a:p>
          <a:p>
            <a:pPr marL="342900" indent="-342900">
              <a:buAutoNum type="arabicPeriod"/>
            </a:pPr>
            <a:r>
              <a:rPr lang="en-US" dirty="0"/>
              <a:t>Range of activities linked to:</a:t>
            </a:r>
          </a:p>
          <a:p>
            <a:pPr marL="742950" lvl="1" indent="-285750">
              <a:buFont typeface="Wingdings" panose="05000000000000000000" pitchFamily="2" charset="2"/>
              <a:buChar char="ü"/>
            </a:pPr>
            <a:r>
              <a:rPr lang="en-US" dirty="0"/>
              <a:t>Vectors control</a:t>
            </a:r>
          </a:p>
          <a:p>
            <a:pPr marL="742950" lvl="1" indent="-285750">
              <a:buFont typeface="Wingdings" panose="05000000000000000000" pitchFamily="2" charset="2"/>
              <a:buChar char="ü"/>
            </a:pPr>
            <a:r>
              <a:rPr lang="en-US" dirty="0"/>
              <a:t>Water sanitation</a:t>
            </a:r>
          </a:p>
          <a:p>
            <a:pPr marL="742950" lvl="1" indent="-285750">
              <a:buFont typeface="Wingdings" panose="05000000000000000000" pitchFamily="2" charset="2"/>
              <a:buChar char="ü"/>
            </a:pPr>
            <a:r>
              <a:rPr lang="en-US" dirty="0"/>
              <a:t>Wildlife health</a:t>
            </a:r>
          </a:p>
          <a:p>
            <a:pPr marL="742950" lvl="1" indent="-285750">
              <a:buFont typeface="Wingdings" panose="05000000000000000000" pitchFamily="2" charset="2"/>
              <a:buChar char="ü"/>
            </a:pPr>
            <a:r>
              <a:rPr lang="en-US" dirty="0"/>
              <a:t>Disaster Management</a:t>
            </a:r>
          </a:p>
          <a:p>
            <a:pPr marL="742950" lvl="1" indent="-285750">
              <a:buFont typeface="Wingdings" panose="05000000000000000000" pitchFamily="2" charset="2"/>
              <a:buChar char="ü"/>
            </a:pPr>
            <a:r>
              <a:rPr lang="en-US" dirty="0"/>
              <a:t>Biodiversity</a:t>
            </a:r>
          </a:p>
          <a:p>
            <a:pPr marL="742950" lvl="1" indent="-285750">
              <a:buFont typeface="Wingdings" panose="05000000000000000000" pitchFamily="2" charset="2"/>
              <a:buChar char="ü"/>
            </a:pPr>
            <a:r>
              <a:rPr lang="en-US" dirty="0"/>
              <a:t>Farm hygiene</a:t>
            </a:r>
          </a:p>
          <a:p>
            <a:pPr marL="742950" lvl="1" indent="-285750">
              <a:buFont typeface="Wingdings" panose="05000000000000000000" pitchFamily="2" charset="2"/>
              <a:buChar char="ü"/>
            </a:pPr>
            <a:r>
              <a:rPr lang="en-US" dirty="0"/>
              <a:t>Human Activities onto wildlife habitat </a:t>
            </a:r>
          </a:p>
          <a:p>
            <a:pPr marL="742950" lvl="1" indent="-285750">
              <a:buFont typeface="Wingdings" panose="05000000000000000000" pitchFamily="2" charset="2"/>
              <a:buChar char="ü"/>
            </a:pPr>
            <a:r>
              <a:rPr lang="en-US" dirty="0"/>
              <a:t>Sewage treatment and disposal</a:t>
            </a:r>
          </a:p>
          <a:p>
            <a:pPr marL="742950" lvl="1" indent="-285750">
              <a:buFont typeface="Wingdings" panose="05000000000000000000" pitchFamily="2" charset="2"/>
              <a:buChar char="ü"/>
            </a:pPr>
            <a:r>
              <a:rPr lang="en-US" dirty="0"/>
              <a:t>Monitoring and control of air, soil, water, radiation pollution</a:t>
            </a:r>
          </a:p>
          <a:p>
            <a:pPr marL="742950" lvl="1" indent="-285750">
              <a:buFont typeface="Wingdings" panose="05000000000000000000" pitchFamily="2" charset="2"/>
              <a:buChar char="ü"/>
            </a:pPr>
            <a:r>
              <a:rPr lang="en-US" dirty="0"/>
              <a:t>Bioterrorism</a:t>
            </a:r>
          </a:p>
        </p:txBody>
      </p:sp>
      <p:pic>
        <p:nvPicPr>
          <p:cNvPr id="4" name="Picture 3"/>
          <p:cNvPicPr>
            <a:picLocks noChangeAspect="1"/>
          </p:cNvPicPr>
          <p:nvPr/>
        </p:nvPicPr>
        <p:blipFill>
          <a:blip r:embed="rId2"/>
          <a:stretch>
            <a:fillRect/>
          </a:stretch>
        </p:blipFill>
        <p:spPr>
          <a:xfrm>
            <a:off x="6901963" y="1325268"/>
            <a:ext cx="4668713" cy="3193978"/>
          </a:xfrm>
          <a:prstGeom prst="rect">
            <a:avLst/>
          </a:prstGeom>
        </p:spPr>
      </p:pic>
      <p:pic>
        <p:nvPicPr>
          <p:cNvPr id="5" name="Picture 4"/>
          <p:cNvPicPr>
            <a:picLocks noChangeAspect="1"/>
          </p:cNvPicPr>
          <p:nvPr/>
        </p:nvPicPr>
        <p:blipFill>
          <a:blip r:embed="rId3"/>
          <a:stretch>
            <a:fillRect/>
          </a:stretch>
        </p:blipFill>
        <p:spPr>
          <a:xfrm>
            <a:off x="6901962" y="4551491"/>
            <a:ext cx="4668715" cy="1298092"/>
          </a:xfrm>
          <a:prstGeom prst="rect">
            <a:avLst/>
          </a:prstGeom>
        </p:spPr>
      </p:pic>
      <p:sp>
        <p:nvSpPr>
          <p:cNvPr id="6" name="Date Placeholder 5">
            <a:extLst>
              <a:ext uri="{FF2B5EF4-FFF2-40B4-BE49-F238E27FC236}">
                <a16:creationId xmlns:a16="http://schemas.microsoft.com/office/drawing/2014/main" id="{3677B2EB-DE2E-4EEE-A3FE-1BC76D57545A}"/>
              </a:ext>
            </a:extLst>
          </p:cNvPr>
          <p:cNvSpPr>
            <a:spLocks noGrp="1"/>
          </p:cNvSpPr>
          <p:nvPr>
            <p:ph type="dt" sz="half" idx="10"/>
          </p:nvPr>
        </p:nvSpPr>
        <p:spPr/>
        <p:txBody>
          <a:bodyPr/>
          <a:lstStyle/>
          <a:p>
            <a:fld id="{E02EBF2E-CB85-45D3-97A3-39E8C582C32E}" type="datetime1">
              <a:rPr lang="en-US" smtClean="0"/>
              <a:t>5/3/2024</a:t>
            </a:fld>
            <a:endParaRPr lang="en-US"/>
          </a:p>
        </p:txBody>
      </p:sp>
      <p:sp>
        <p:nvSpPr>
          <p:cNvPr id="7" name="Footer Placeholder 6">
            <a:extLst>
              <a:ext uri="{FF2B5EF4-FFF2-40B4-BE49-F238E27FC236}">
                <a16:creationId xmlns:a16="http://schemas.microsoft.com/office/drawing/2014/main" id="{18279387-238A-4A52-983E-937B46AB8A75}"/>
              </a:ext>
            </a:extLst>
          </p:cNvPr>
          <p:cNvSpPr>
            <a:spLocks noGrp="1"/>
          </p:cNvSpPr>
          <p:nvPr>
            <p:ph type="ftr" sz="quarter" idx="11"/>
          </p:nvPr>
        </p:nvSpPr>
        <p:spPr/>
        <p:txBody>
          <a:bodyPr/>
          <a:lstStyle/>
          <a:p>
            <a:r>
              <a:rPr lang="en-US"/>
              <a:t>Unit 1: Lecture 2</a:t>
            </a:r>
          </a:p>
        </p:txBody>
      </p:sp>
      <p:sp>
        <p:nvSpPr>
          <p:cNvPr id="8" name="Slide Number Placeholder 7">
            <a:extLst>
              <a:ext uri="{FF2B5EF4-FFF2-40B4-BE49-F238E27FC236}">
                <a16:creationId xmlns:a16="http://schemas.microsoft.com/office/drawing/2014/main" id="{6977DE1F-DB11-4A9D-A852-3FC3E6EEBA92}"/>
              </a:ext>
            </a:extLst>
          </p:cNvPr>
          <p:cNvSpPr>
            <a:spLocks noGrp="1"/>
          </p:cNvSpPr>
          <p:nvPr>
            <p:ph type="sldNum" sz="quarter" idx="12"/>
          </p:nvPr>
        </p:nvSpPr>
        <p:spPr/>
        <p:txBody>
          <a:bodyPr/>
          <a:lstStyle/>
          <a:p>
            <a:fld id="{2B6CD210-8A7C-481E-B2E4-126891C5E14C}" type="slidenum">
              <a:rPr lang="en-US" smtClean="0"/>
              <a:t>9</a:t>
            </a:fld>
            <a:endParaRPr lang="en-US"/>
          </a:p>
        </p:txBody>
      </p:sp>
      <p:pic>
        <p:nvPicPr>
          <p:cNvPr id="9" name="Picture 8">
            <a:extLst>
              <a:ext uri="{FF2B5EF4-FFF2-40B4-BE49-F238E27FC236}">
                <a16:creationId xmlns:a16="http://schemas.microsoft.com/office/drawing/2014/main" id="{CB16ADB7-5882-4412-8154-92492A7C2A9D}"/>
              </a:ext>
            </a:extLst>
          </p:cNvPr>
          <p:cNvPicPr>
            <a:picLocks noChangeAspect="1"/>
          </p:cNvPicPr>
          <p:nvPr/>
        </p:nvPicPr>
        <p:blipFill>
          <a:blip r:embed="rId4"/>
          <a:stretch>
            <a:fillRect/>
          </a:stretch>
        </p:blipFill>
        <p:spPr>
          <a:xfrm>
            <a:off x="120162" y="60939"/>
            <a:ext cx="1524000" cy="646069"/>
          </a:xfrm>
          <a:prstGeom prst="rect">
            <a:avLst/>
          </a:prstGeom>
        </p:spPr>
      </p:pic>
      <p:pic>
        <p:nvPicPr>
          <p:cNvPr id="10" name="Picture 9">
            <a:extLst>
              <a:ext uri="{FF2B5EF4-FFF2-40B4-BE49-F238E27FC236}">
                <a16:creationId xmlns:a16="http://schemas.microsoft.com/office/drawing/2014/main" id="{F19AB576-56E1-43D8-8882-AD08C1DC4BAE}"/>
              </a:ext>
            </a:extLst>
          </p:cNvPr>
          <p:cNvPicPr>
            <a:picLocks noChangeAspect="1"/>
          </p:cNvPicPr>
          <p:nvPr/>
        </p:nvPicPr>
        <p:blipFill>
          <a:blip r:embed="rId5"/>
          <a:stretch>
            <a:fillRect/>
          </a:stretch>
        </p:blipFill>
        <p:spPr>
          <a:xfrm>
            <a:off x="10588869" y="0"/>
            <a:ext cx="1428750" cy="654352"/>
          </a:xfrm>
          <a:prstGeom prst="rect">
            <a:avLst/>
          </a:prstGeom>
        </p:spPr>
      </p:pic>
    </p:spTree>
    <p:extLst>
      <p:ext uri="{BB962C8B-B14F-4D97-AF65-F5344CB8AC3E}">
        <p14:creationId xmlns:p14="http://schemas.microsoft.com/office/powerpoint/2010/main" val="39579257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850</TotalTime>
  <Words>1372</Words>
  <Application>Microsoft Office PowerPoint</Application>
  <PresentationFormat>Widescreen</PresentationFormat>
  <Paragraphs>164</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Berkeley Book</vt:lpstr>
      <vt:lpstr>Calibri</vt:lpstr>
      <vt:lpstr>Garamond</vt:lpstr>
      <vt:lpstr>Times New Roman</vt:lpstr>
      <vt:lpstr>Univers 47 CondensedLight</vt:lpstr>
      <vt:lpstr>Wingdings</vt:lpstr>
      <vt:lpstr>Organic</vt:lpstr>
      <vt:lpstr>Aims and scope of Veterinary Public Health &amp; Role of veterinarians in public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present status of veterinary public health in India </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and scope of Veterinary Public Health</dc:title>
  <dc:creator>dranjayvet@gmail.com</dc:creator>
  <cp:lastModifiedBy>919713600025</cp:lastModifiedBy>
  <cp:revision>39</cp:revision>
  <dcterms:created xsi:type="dcterms:W3CDTF">2019-07-05T12:53:48Z</dcterms:created>
  <dcterms:modified xsi:type="dcterms:W3CDTF">2024-05-03T04:35:56Z</dcterms:modified>
</cp:coreProperties>
</file>