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sldIdLst>
    <p:sldId id="286" r:id="rId2"/>
    <p:sldId id="256" r:id="rId3"/>
    <p:sldId id="257" r:id="rId4"/>
    <p:sldId id="258" r:id="rId5"/>
    <p:sldId id="259" r:id="rId6"/>
    <p:sldId id="260" r:id="rId7"/>
    <p:sldId id="261" r:id="rId8"/>
    <p:sldId id="283" r:id="rId9"/>
    <p:sldId id="262" r:id="rId10"/>
    <p:sldId id="263" r:id="rId11"/>
    <p:sldId id="264" r:id="rId12"/>
    <p:sldId id="281" r:id="rId13"/>
    <p:sldId id="278" r:id="rId14"/>
    <p:sldId id="265" r:id="rId15"/>
    <p:sldId id="266" r:id="rId16"/>
    <p:sldId id="267" r:id="rId17"/>
    <p:sldId id="268" r:id="rId18"/>
    <p:sldId id="269" r:id="rId19"/>
    <p:sldId id="285" r:id="rId20"/>
    <p:sldId id="270" r:id="rId21"/>
    <p:sldId id="272" r:id="rId22"/>
    <p:sldId id="282" r:id="rId23"/>
    <p:sldId id="273" r:id="rId24"/>
    <p:sldId id="284" r:id="rId25"/>
    <p:sldId id="275" r:id="rId26"/>
    <p:sldId id="279" r:id="rId27"/>
    <p:sldId id="274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F5AD0276-7D35-4950-9F92-AE6B3DD625DC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E5EDA9F-0346-4FC4-BAF9-712521C29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71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0276-7D35-4950-9F92-AE6B3DD625DC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DA9F-0346-4FC4-BAF9-712521C29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47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0276-7D35-4950-9F92-AE6B3DD625DC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DA9F-0346-4FC4-BAF9-712521C29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9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0276-7D35-4950-9F92-AE6B3DD625DC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DA9F-0346-4FC4-BAF9-712521C29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64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5AD0276-7D35-4950-9F92-AE6B3DD625DC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CE5EDA9F-0346-4FC4-BAF9-712521C29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984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0276-7D35-4950-9F92-AE6B3DD625DC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DA9F-0346-4FC4-BAF9-712521C29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85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0276-7D35-4950-9F92-AE6B3DD625DC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DA9F-0346-4FC4-BAF9-712521C29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0276-7D35-4950-9F92-AE6B3DD625DC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DA9F-0346-4FC4-BAF9-712521C29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5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0276-7D35-4950-9F92-AE6B3DD625DC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DA9F-0346-4FC4-BAF9-712521C29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983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0276-7D35-4950-9F92-AE6B3DD625DC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5EDA9F-0346-4FC4-BAF9-712521C299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45994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5AD0276-7D35-4950-9F92-AE6B3DD625DC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5EDA9F-0346-4FC4-BAF9-712521C299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0792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5AD0276-7D35-4950-9F92-AE6B3DD625DC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E5EDA9F-0346-4FC4-BAF9-712521C29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2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2908" y="2798956"/>
            <a:ext cx="7786262" cy="32673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UNIT-IV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Environmental Hygiene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(Credit Hours-3+1)</a:t>
            </a:r>
          </a:p>
        </p:txBody>
      </p:sp>
      <p:pic>
        <p:nvPicPr>
          <p:cNvPr id="4099" name="Picture 14" descr="Our Clients | Jivesna Te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908" y="453899"/>
            <a:ext cx="1954716" cy="197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6" descr="Bihar Veterinary College - Wikipe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393" y="527708"/>
            <a:ext cx="1652357" cy="182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361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498" y="1315843"/>
            <a:ext cx="7511322" cy="217448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 Meuse Valley (Belgium),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December, 1930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The area was covered by a blanket of thick fog for about 5 days</a:t>
            </a: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More than 60 persons died as a result of toxicity due to 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oxides of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sulphur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(and metals)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&amp; soot </a:t>
            </a: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 large section of the population became ill </a:t>
            </a:r>
          </a:p>
        </p:txBody>
      </p:sp>
      <p:pic>
        <p:nvPicPr>
          <p:cNvPr id="4098" name="Picture 2" descr="Image result for Meuse Valley (Belgi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784" y="1315843"/>
            <a:ext cx="3828585" cy="217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828800" y="339938"/>
            <a:ext cx="7515920" cy="73598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Air pollution: a historical perspective</a:t>
            </a:r>
            <a:endParaRPr lang="en-US" sz="1200" baseline="-25000" dirty="0">
              <a:latin typeface="Cambria" panose="02040503050406030204" pitchFamily="18" charset="0"/>
              <a:ea typeface="Cambria" panose="02040503050406030204" pitchFamily="18" charset="0"/>
              <a:cs typeface="Mangal" panose="02040503050203030202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9498" y="3680249"/>
            <a:ext cx="7511322" cy="284321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Garamond" pitchFamily="18" charset="0"/>
              <a:buNone/>
            </a:pPr>
            <a:r>
              <a:rPr lang="en-US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Donora (Pennsylvania), October, 1948 </a:t>
            </a: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Intense foggy condition that lasted few days. </a:t>
            </a: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 large proportion of the population (more than 40%) became ill due to exposure to </a:t>
            </a: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Manifested ocular &amp; throat irritation, cough &amp; other respiratory symptoms &amp;vomiting</a:t>
            </a: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Caused due to excessive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sulphur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compounds including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sulphuric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acid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from industries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95785" y="3680249"/>
            <a:ext cx="2207942" cy="2843214"/>
          </a:xfrm>
          <a:prstGeom prst="rect">
            <a:avLst/>
          </a:prstGeom>
        </p:spPr>
      </p:pic>
      <p:pic>
        <p:nvPicPr>
          <p:cNvPr id="8" name="Picture 4" descr="Image result for Donora (Pennsylvania), October, 194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3727" y="3680249"/>
            <a:ext cx="1620642" cy="2843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367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938" y="855406"/>
            <a:ext cx="11409778" cy="5810865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200" b="1" dirty="0">
                <a:solidFill>
                  <a:srgbClr val="FF0000"/>
                </a:solidFill>
                <a:latin typeface="Cambria" pitchFamily="18" charset="0"/>
                <a:ea typeface="Cambria" panose="02040503050406030204" pitchFamily="18" charset="0"/>
              </a:rPr>
              <a:t>3. London, </a:t>
            </a:r>
            <a:r>
              <a:rPr lang="en-US" sz="2200" dirty="0">
                <a:solidFill>
                  <a:srgbClr val="FF0000"/>
                </a:solidFill>
                <a:latin typeface="Cambria" pitchFamily="18" charset="0"/>
                <a:ea typeface="Cambria" panose="02040503050406030204" pitchFamily="18" charset="0"/>
              </a:rPr>
              <a:t>December, 1952, 1962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ambria" pitchFamily="18" charset="0"/>
                <a:ea typeface="Cambria" panose="02040503050406030204" pitchFamily="18" charset="0"/>
              </a:rPr>
              <a:t>Famous smog disaster (1952) for 5 days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ambria" pitchFamily="18" charset="0"/>
                <a:ea typeface="Cambria" panose="02040503050406030204" pitchFamily="18" charset="0"/>
              </a:rPr>
              <a:t>Death of thousands people, children &amp; the old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ambria" pitchFamily="18" charset="0"/>
                <a:ea typeface="Cambria" panose="02040503050406030204" pitchFamily="18" charset="0"/>
              </a:rPr>
              <a:t>Caused acute respiratory disease in cattle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ambria" pitchFamily="18" charset="0"/>
                <a:ea typeface="Cambria" panose="02040503050406030204" pitchFamily="18" charset="0"/>
              </a:rPr>
              <a:t> Another episode of smog (Dec., 1962) that also caused substantial morbidity&amp; mortality</a:t>
            </a:r>
            <a:endParaRPr lang="en-US" sz="2200" b="1" dirty="0">
              <a:latin typeface="Cambria" pitchFamily="18" charset="0"/>
              <a:ea typeface="Cambria" panose="02040503050406030204" pitchFamily="18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sz="2200" b="1" dirty="0" err="1">
                <a:latin typeface="Cambria" pitchFamily="18" charset="0"/>
                <a:ea typeface="Cambria" panose="02040503050406030204" pitchFamily="18" charset="0"/>
              </a:rPr>
              <a:t>Sulphur</a:t>
            </a:r>
            <a:r>
              <a:rPr lang="en-US" sz="2200" b="1" dirty="0">
                <a:latin typeface="Cambria" pitchFamily="18" charset="0"/>
                <a:ea typeface="Cambria" panose="02040503050406030204" pitchFamily="18" charset="0"/>
              </a:rPr>
              <a:t> compounds</a:t>
            </a:r>
            <a:r>
              <a:rPr lang="en-US" sz="2200" dirty="0">
                <a:latin typeface="Cambria" pitchFamily="18" charset="0"/>
                <a:ea typeface="Cambria" panose="02040503050406030204" pitchFamily="18" charset="0"/>
              </a:rPr>
              <a:t>: probable causes of the illness</a:t>
            </a:r>
          </a:p>
          <a:p>
            <a:pPr algn="just"/>
            <a:endParaRPr lang="en-US" sz="2200" dirty="0">
              <a:latin typeface="Cambria" pitchFamily="18" charset="0"/>
              <a:ea typeface="Cambria" panose="02040503050406030204" pitchFamily="18" charset="0"/>
            </a:endParaRPr>
          </a:p>
          <a:p>
            <a:pPr algn="just">
              <a:buNone/>
            </a:pPr>
            <a:r>
              <a:rPr lang="en-US" sz="2200" b="1" dirty="0">
                <a:solidFill>
                  <a:srgbClr val="FF0000"/>
                </a:solidFill>
                <a:latin typeface="Cambria" pitchFamily="18" charset="0"/>
                <a:ea typeface="Cambria" panose="02040503050406030204" pitchFamily="18" charset="0"/>
              </a:rPr>
              <a:t>4. New York (United States)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ambria" pitchFamily="18" charset="0"/>
                <a:ea typeface="Cambria" panose="02040503050406030204" pitchFamily="18" charset="0"/>
              </a:rPr>
              <a:t>Air pollution disasters were reported during 1953, 1962 &amp; 1966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ambria" pitchFamily="18" charset="0"/>
                <a:ea typeface="Cambria" panose="02040503050406030204" pitchFamily="18" charset="0"/>
              </a:rPr>
              <a:t>The smog caused substantial morbidity and mortality in 1962</a:t>
            </a:r>
          </a:p>
          <a:p>
            <a:endParaRPr lang="en-US" sz="2200" dirty="0">
              <a:latin typeface="Cambria" pitchFamily="18" charset="0"/>
            </a:endParaRPr>
          </a:p>
          <a:p>
            <a:pPr algn="just">
              <a:buNone/>
            </a:pPr>
            <a:r>
              <a:rPr lang="en-US" sz="2200" b="1" dirty="0">
                <a:solidFill>
                  <a:srgbClr val="FF0000"/>
                </a:solidFill>
                <a:latin typeface="Cambria" pitchFamily="18" charset="0"/>
                <a:ea typeface="Cambria" panose="02040503050406030204" pitchFamily="18" charset="0"/>
              </a:rPr>
              <a:t>5. Bhopal (India)</a:t>
            </a:r>
            <a:r>
              <a:rPr lang="en-US" sz="2200" dirty="0">
                <a:solidFill>
                  <a:srgbClr val="FF0000"/>
                </a:solidFill>
                <a:latin typeface="Cambria" pitchFamily="18" charset="0"/>
                <a:ea typeface="Cambria" panose="02040503050406030204" pitchFamily="18" charset="0"/>
              </a:rPr>
              <a:t>,1984 </a:t>
            </a:r>
            <a:endParaRPr lang="en-US" sz="2200" dirty="0">
              <a:latin typeface="Cambria" pitchFamily="18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ambria" pitchFamily="18" charset="0"/>
              </a:rPr>
              <a:t>Leakage of a toxic gas (</a:t>
            </a:r>
            <a:r>
              <a:rPr lang="en-US" sz="2200" b="1" dirty="0">
                <a:latin typeface="Cambria" pitchFamily="18" charset="0"/>
              </a:rPr>
              <a:t>methyl </a:t>
            </a:r>
            <a:r>
              <a:rPr lang="en-US" sz="2200" b="1" dirty="0" err="1">
                <a:latin typeface="Cambria" pitchFamily="18" charset="0"/>
              </a:rPr>
              <a:t>isocynate</a:t>
            </a:r>
            <a:r>
              <a:rPr lang="en-US" sz="2200" dirty="0">
                <a:latin typeface="Cambria" pitchFamily="18" charset="0"/>
              </a:rPr>
              <a:t>) from a pesticide plant.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ambria" pitchFamily="18" charset="0"/>
              </a:rPr>
              <a:t>More than 5000 people died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ambria" pitchFamily="18" charset="0"/>
              </a:rPr>
              <a:t>Many more thousands were affected by a variety of illnesses including respiratory dysfunction, blindness &amp;  deformities in the infants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29898" y="191728"/>
            <a:ext cx="6415549" cy="7079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Air pollution: a historical perspective</a:t>
            </a:r>
            <a:endParaRPr lang="en-US" sz="1050" baseline="-25000" dirty="0">
              <a:latin typeface="Cambria" panose="02040503050406030204" pitchFamily="18" charset="0"/>
              <a:ea typeface="Cambria" panose="02040503050406030204" pitchFamily="18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893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4115"/>
            <a:ext cx="11341510" cy="530680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200" b="1" dirty="0">
                <a:solidFill>
                  <a:srgbClr val="FF0000"/>
                </a:solidFill>
                <a:latin typeface="Cambria" pitchFamily="18" charset="0"/>
              </a:rPr>
              <a:t>Chernobyl (erstwhile USSR</a:t>
            </a:r>
            <a:r>
              <a:rPr lang="en-US" sz="2200" dirty="0">
                <a:solidFill>
                  <a:srgbClr val="FF0000"/>
                </a:solidFill>
                <a:latin typeface="Cambria" pitchFamily="18" charset="0"/>
              </a:rPr>
              <a:t>), 1986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ambria" pitchFamily="18" charset="0"/>
              </a:rPr>
              <a:t>Most famous radiation disasters that occurred in as a result of massive </a:t>
            </a:r>
            <a:r>
              <a:rPr lang="en-US" sz="2200" b="1" dirty="0">
                <a:latin typeface="Cambria" pitchFamily="18" charset="0"/>
              </a:rPr>
              <a:t>leakage of radioactivity from a nuclear reactor</a:t>
            </a:r>
            <a:endParaRPr lang="en-US" sz="2200" dirty="0">
              <a:latin typeface="Cambria" pitchFamily="18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ambria" pitchFamily="18" charset="0"/>
              </a:rPr>
              <a:t>The melting of &amp; explosion in the reactor led to death of about 2000 persons &amp; contamination of the environment in the neighboring areas</a:t>
            </a:r>
          </a:p>
          <a:p>
            <a:pPr lvl="1" algn="just">
              <a:buFont typeface="Wingdings" pitchFamily="2" charset="2"/>
              <a:buChar char="§"/>
            </a:pPr>
            <a:endParaRPr lang="en-US" sz="2200" dirty="0">
              <a:latin typeface="Cambria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sz="2200" b="1" dirty="0">
                <a:solidFill>
                  <a:srgbClr val="FF0000"/>
                </a:solidFill>
                <a:latin typeface="Cambria" pitchFamily="18" charset="0"/>
              </a:rPr>
              <a:t>Los Angeles (California)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ambria" pitchFamily="18" charset="0"/>
              </a:rPr>
              <a:t>The smog pollution in the city has more to do with petrol than coal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ambria" pitchFamily="18" charset="0"/>
              </a:rPr>
              <a:t>The area is highly industrialized and densely populated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ambria" pitchFamily="18" charset="0"/>
              </a:rPr>
              <a:t>The problem that was associated with various respiratory symptoms was recognized as early as 1940(s)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ambria" pitchFamily="18" charset="0"/>
              </a:rPr>
              <a:t>Caused ocular &amp; respiratory irritation&amp; damage to vegetation</a:t>
            </a:r>
          </a:p>
          <a:p>
            <a:pPr algn="just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29898" y="353961"/>
            <a:ext cx="6415549" cy="7079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Air pollution: a historical perspective</a:t>
            </a:r>
            <a:endParaRPr lang="en-US" sz="1050" baseline="-25000" dirty="0">
              <a:latin typeface="Cambria" panose="02040503050406030204" pitchFamily="18" charset="0"/>
              <a:ea typeface="Cambria" panose="02040503050406030204" pitchFamily="18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083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4619"/>
            <a:ext cx="10515600" cy="498234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182880" lvl="1" algn="just">
              <a:spcBef>
                <a:spcPts val="900"/>
              </a:spcBef>
            </a:pPr>
            <a:r>
              <a:rPr lang="en-US" sz="2200" b="1" dirty="0">
                <a:solidFill>
                  <a:srgbClr val="FF0000"/>
                </a:solidFill>
                <a:latin typeface="Cambria" pitchFamily="18" charset="0"/>
              </a:rPr>
              <a:t>Coal dust explosion </a:t>
            </a:r>
            <a:r>
              <a:rPr lang="en-US" sz="2200" dirty="0">
                <a:latin typeface="Cambria" pitchFamily="18" charset="0"/>
              </a:rPr>
              <a:t>(China, 1942 and </a:t>
            </a:r>
            <a:r>
              <a:rPr lang="en-US" sz="2200" dirty="0" err="1">
                <a:latin typeface="Cambria" pitchFamily="18" charset="0"/>
              </a:rPr>
              <a:t>Chasnala</a:t>
            </a:r>
            <a:r>
              <a:rPr lang="en-US" sz="2200" dirty="0">
                <a:latin typeface="Cambria" pitchFamily="18" charset="0"/>
              </a:rPr>
              <a:t>, India, 1957) </a:t>
            </a:r>
          </a:p>
          <a:p>
            <a:pPr marL="182880" lvl="1" algn="just">
              <a:spcBef>
                <a:spcPts val="900"/>
              </a:spcBef>
            </a:pPr>
            <a:r>
              <a:rPr lang="en-US" sz="2200" b="1" dirty="0">
                <a:solidFill>
                  <a:srgbClr val="FF0000"/>
                </a:solidFill>
                <a:latin typeface="Cambria" pitchFamily="18" charset="0"/>
              </a:rPr>
              <a:t>Forest fires </a:t>
            </a:r>
            <a:r>
              <a:rPr lang="en-US" sz="2200" dirty="0">
                <a:latin typeface="Cambria" pitchFamily="18" charset="0"/>
              </a:rPr>
              <a:t>(South East Asia, 1997-98): impact on health &amp; productivity  </a:t>
            </a:r>
          </a:p>
          <a:p>
            <a:pPr marL="182880" lvl="1" algn="just">
              <a:spcBef>
                <a:spcPts val="900"/>
              </a:spcBef>
            </a:pPr>
            <a:endParaRPr lang="en-US" sz="2200" dirty="0">
              <a:latin typeface="Cambria" pitchFamily="18" charset="0"/>
            </a:endParaRPr>
          </a:p>
          <a:p>
            <a:pPr algn="just"/>
            <a:r>
              <a:rPr lang="en-US" dirty="0"/>
              <a:t> </a:t>
            </a:r>
            <a:r>
              <a:rPr lang="en-US" sz="2200" b="1" dirty="0">
                <a:latin typeface="Cambria" pitchFamily="18" charset="0"/>
              </a:rPr>
              <a:t>Nitrogen oxide &amp; hydrocarbons</a:t>
            </a:r>
            <a:r>
              <a:rPr lang="en-US" sz="2200" dirty="0">
                <a:latin typeface="Cambria" pitchFamily="18" charset="0"/>
              </a:rPr>
              <a:t> present in the atmosphere (following use of petrol by the automobiles) reacted with sunlight</a:t>
            </a:r>
          </a:p>
          <a:p>
            <a:pPr algn="just"/>
            <a:r>
              <a:rPr lang="en-US" sz="2200" dirty="0">
                <a:latin typeface="Cambria" pitchFamily="18" charset="0"/>
              </a:rPr>
              <a:t> Toxic compounds were produced through a photochemical reaction between sunlight &amp; the two pollutants</a:t>
            </a:r>
          </a:p>
          <a:p>
            <a:pPr algn="just"/>
            <a:r>
              <a:rPr lang="en-US" sz="2200" dirty="0">
                <a:latin typeface="Cambria" pitchFamily="18" charset="0"/>
              </a:rPr>
              <a:t>The photochemical smog pollution of 1969 has been reported in detail as a part of episode 104 (associated with hurricane Camille emanating from Gulf of Mexico) </a:t>
            </a:r>
          </a:p>
          <a:p>
            <a:pPr algn="just"/>
            <a:endParaRPr lang="en-US" dirty="0"/>
          </a:p>
          <a:p>
            <a:pPr marL="182880" lvl="1" algn="just">
              <a:spcBef>
                <a:spcPts val="900"/>
              </a:spcBef>
              <a:buNone/>
            </a:pPr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29898" y="353961"/>
            <a:ext cx="6415549" cy="7079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Air pollution: a historical perspective</a:t>
            </a:r>
            <a:endParaRPr lang="en-US" sz="1050" baseline="-25000" dirty="0">
              <a:latin typeface="Cambria" panose="02040503050406030204" pitchFamily="18" charset="0"/>
              <a:ea typeface="Cambria" panose="02040503050406030204" pitchFamily="18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815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515" y="613096"/>
            <a:ext cx="8185355" cy="74375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sz="4900" b="1" dirty="0">
                <a:latin typeface="Cambria" pitchFamily="18" charset="0"/>
              </a:rPr>
            </a:br>
            <a:r>
              <a:rPr lang="en-US" sz="4400" b="1" dirty="0">
                <a:latin typeface="Cambria" pitchFamily="18" charset="0"/>
              </a:rPr>
              <a:t>Classification of air pollutants</a:t>
            </a:r>
            <a:br>
              <a:rPr lang="en-US" sz="4400" dirty="0">
                <a:latin typeface="Cambria" pitchFamily="18" charset="0"/>
              </a:rPr>
            </a:b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910" y="1666568"/>
            <a:ext cx="10299290" cy="4368472"/>
          </a:xfrm>
          <a:ln>
            <a:solidFill>
              <a:schemeClr val="accent1"/>
            </a:solidFill>
          </a:ln>
        </p:spPr>
        <p:txBody>
          <a:bodyPr/>
          <a:lstStyle/>
          <a:p>
            <a:pPr algn="just">
              <a:buNone/>
            </a:pPr>
            <a:r>
              <a:rPr lang="en-US" sz="2200" dirty="0">
                <a:latin typeface="Cambria" pitchFamily="18" charset="0"/>
              </a:rPr>
              <a:t>A wide variety of pollutants are present in the atmosphere</a:t>
            </a:r>
          </a:p>
          <a:p>
            <a:pPr algn="just">
              <a:buNone/>
            </a:pPr>
            <a:r>
              <a:rPr lang="en-US" sz="2200" dirty="0">
                <a:latin typeface="Cambria" pitchFamily="18" charset="0"/>
              </a:rPr>
              <a:t>In order to understand their impact on health &amp; ecology, &amp; to evolve appropriate strategies for their control, the pollutants are classified in a number of ways: </a:t>
            </a:r>
          </a:p>
          <a:p>
            <a:pPr algn="just">
              <a:buNone/>
            </a:pPr>
            <a:endParaRPr lang="en-US" sz="2200" dirty="0">
              <a:latin typeface="Cambria" pitchFamily="18" charset="0"/>
            </a:endParaRPr>
          </a:p>
          <a:p>
            <a:pPr marL="457200" indent="-457200" algn="just">
              <a:buAutoNum type="arabicParenBoth"/>
            </a:pPr>
            <a:r>
              <a:rPr lang="en-US" sz="2200" dirty="0">
                <a:latin typeface="Cambria" pitchFamily="18" charset="0"/>
              </a:rPr>
              <a:t>Source of emission, </a:t>
            </a:r>
          </a:p>
          <a:p>
            <a:pPr marL="457200" indent="-457200" algn="just">
              <a:buAutoNum type="arabicParenBoth"/>
            </a:pPr>
            <a:r>
              <a:rPr lang="en-US" sz="2200" dirty="0" err="1">
                <a:latin typeface="Cambria" pitchFamily="18" charset="0"/>
              </a:rPr>
              <a:t>Physico</a:t>
            </a:r>
            <a:r>
              <a:rPr lang="en-US" sz="2200" dirty="0">
                <a:latin typeface="Cambria" pitchFamily="18" charset="0"/>
              </a:rPr>
              <a:t>-chemical characteristics &amp;</a:t>
            </a:r>
          </a:p>
          <a:p>
            <a:pPr marL="457200" indent="-457200" algn="just">
              <a:buAutoNum type="arabicParenBoth"/>
            </a:pPr>
            <a:r>
              <a:rPr lang="en-US" sz="2200" dirty="0">
                <a:latin typeface="Cambria" pitchFamily="18" charset="0"/>
              </a:rPr>
              <a:t>Effects on life processes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313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50376"/>
            <a:ext cx="6666272" cy="59640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dk1"/>
                </a:solidFill>
                <a:latin typeface="Cambria" pitchFamily="18" charset="0"/>
              </a:rPr>
              <a:t>Sources of air pollutants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708" y="1112820"/>
            <a:ext cx="11444750" cy="527323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endParaRPr lang="en-US" sz="2200" dirty="0">
              <a:latin typeface="Cambria" pitchFamily="18" charset="0"/>
            </a:endParaRPr>
          </a:p>
          <a:p>
            <a:pPr algn="just">
              <a:buNone/>
            </a:pPr>
            <a:endParaRPr lang="en-US" sz="2200" dirty="0">
              <a:latin typeface="Cambria" pitchFamily="18" charset="0"/>
            </a:endParaRPr>
          </a:p>
          <a:p>
            <a:pPr algn="just">
              <a:buNone/>
            </a:pPr>
            <a:endParaRPr lang="en-US" sz="2200" dirty="0">
              <a:latin typeface="Cambria" pitchFamily="18" charset="0"/>
            </a:endParaRPr>
          </a:p>
          <a:p>
            <a:pPr algn="just">
              <a:buNone/>
            </a:pPr>
            <a:endParaRPr lang="en-US" sz="2200" dirty="0">
              <a:latin typeface="Cambria" pitchFamily="18" charset="0"/>
            </a:endParaRPr>
          </a:p>
          <a:p>
            <a:pPr algn="just">
              <a:buNone/>
            </a:pPr>
            <a:endParaRPr lang="en-US" sz="2200" dirty="0">
              <a:latin typeface="Cambria" pitchFamily="18" charset="0"/>
            </a:endParaRPr>
          </a:p>
          <a:p>
            <a:pPr algn="just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53264" y="1804219"/>
            <a:ext cx="2526889" cy="42770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ambria" pitchFamily="18" charset="0"/>
              </a:rPr>
              <a:t>Natural sources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34863" y="1833718"/>
            <a:ext cx="3446208" cy="42770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mbria" pitchFamily="18" charset="0"/>
              </a:rPr>
              <a:t>Man induced activities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0942" y="2875936"/>
            <a:ext cx="5427406" cy="266945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Geochemical contamination,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 Photochemical reactions,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 Change in climatic conditions,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 Volcanic eruptions,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 Gaseous discharge from marshes &amp; swamps,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 Forest fires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 Dust, fog &amp; radiation fall-outs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 Microbial agents </a:t>
            </a:r>
          </a:p>
        </p:txBody>
      </p:sp>
      <p:sp>
        <p:nvSpPr>
          <p:cNvPr id="8" name="Down Arrow 7"/>
          <p:cNvSpPr/>
          <p:nvPr/>
        </p:nvSpPr>
        <p:spPr>
          <a:xfrm>
            <a:off x="3156155" y="2300748"/>
            <a:ext cx="427703" cy="56043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 rot="16200000">
            <a:off x="5751871" y="-339212"/>
            <a:ext cx="530941" cy="3775587"/>
          </a:xfrm>
          <a:prstGeom prst="righ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250424" y="1150375"/>
            <a:ext cx="1622323" cy="4277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Cambria" pitchFamily="18" charset="0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Cambria" pitchFamily="18" charset="0"/>
              </a:rPr>
              <a:t>Sources</a:t>
            </a:r>
          </a:p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914102" y="2851355"/>
            <a:ext cx="5653547" cy="356419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2000" dirty="0">
              <a:latin typeface="Cambria" pitchFamily="18" charset="0"/>
            </a:endParaRPr>
          </a:p>
          <a:p>
            <a:pPr algn="just"/>
            <a:endParaRPr lang="en-US" sz="2000" dirty="0">
              <a:latin typeface="Cambria" pitchFamily="18" charset="0"/>
            </a:endParaRPr>
          </a:p>
          <a:p>
            <a:pPr algn="just"/>
            <a:endParaRPr lang="en-US" sz="2000" dirty="0">
              <a:latin typeface="Cambria" pitchFamily="18" charset="0"/>
            </a:endParaRPr>
          </a:p>
          <a:p>
            <a:pPr algn="just"/>
            <a:endParaRPr lang="en-US" sz="2000" dirty="0">
              <a:latin typeface="Cambria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en-US" sz="2000" b="1" dirty="0">
              <a:latin typeface="Cambria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en-US" sz="2000" b="1" dirty="0">
              <a:latin typeface="Cambria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en-US" sz="2000" b="1" dirty="0">
              <a:latin typeface="Cambr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000" b="1" dirty="0">
                <a:latin typeface="Cambria" pitchFamily="18" charset="0"/>
              </a:rPr>
              <a:t>Incineration: </a:t>
            </a:r>
            <a:r>
              <a:rPr lang="en-US" sz="2000" dirty="0">
                <a:latin typeface="Cambria" pitchFamily="18" charset="0"/>
              </a:rPr>
              <a:t>wood, coal, petroleum products,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b="1" dirty="0">
                <a:latin typeface="Cambria" pitchFamily="18" charset="0"/>
              </a:rPr>
              <a:t>Automobile industry</a:t>
            </a:r>
            <a:r>
              <a:rPr lang="en-US" sz="2000" dirty="0">
                <a:latin typeface="Cambria" pitchFamily="18" charset="0"/>
              </a:rPr>
              <a:t>: oxides of </a:t>
            </a:r>
            <a:r>
              <a:rPr lang="en-US" sz="2000" dirty="0" err="1">
                <a:latin typeface="Cambria" pitchFamily="18" charset="0"/>
              </a:rPr>
              <a:t>sulphur</a:t>
            </a:r>
            <a:r>
              <a:rPr lang="en-US" sz="2000" dirty="0">
                <a:latin typeface="Cambria" pitchFamily="18" charset="0"/>
              </a:rPr>
              <a:t> &amp; nitrogen, carbon monoxide, smoke &amp; fly ash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b="1" dirty="0">
                <a:latin typeface="Cambria" pitchFamily="18" charset="0"/>
              </a:rPr>
              <a:t>Oil refineries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Iron/steel mills, fertilizer plants &amp; rendering units metal fumes &amp; fluorides into the atmosphere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Agricultural, textile, paper &amp; pharmaceutical industries</a:t>
            </a:r>
            <a:endParaRPr lang="en-US" sz="2000" dirty="0"/>
          </a:p>
          <a:p>
            <a:pPr algn="just">
              <a:buFont typeface="Wingdings" pitchFamily="2" charset="2"/>
              <a:buChar char="ü"/>
            </a:pPr>
            <a:r>
              <a:rPr lang="en-US" sz="2000" b="1" dirty="0">
                <a:latin typeface="Cambria" pitchFamily="18" charset="0"/>
              </a:rPr>
              <a:t>Dust particles: </a:t>
            </a:r>
            <a:r>
              <a:rPr lang="en-US" sz="2000" dirty="0">
                <a:latin typeface="Cambria" pitchFamily="18" charset="0"/>
              </a:rPr>
              <a:t>milling, crushing /grinding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pesticide &amp; drug residues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Organic/inorganic </a:t>
            </a:r>
            <a:r>
              <a:rPr lang="en-US" sz="2000" dirty="0" err="1">
                <a:latin typeface="Cambria" pitchFamily="18" charset="0"/>
              </a:rPr>
              <a:t>vapours</a:t>
            </a:r>
            <a:endParaRPr lang="en-US" sz="2000" dirty="0">
              <a:latin typeface="Cambria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en-US" sz="2000" dirty="0">
              <a:latin typeface="Cambria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en-US" sz="2000" dirty="0">
              <a:latin typeface="Cambria" pitchFamily="18" charset="0"/>
            </a:endParaRPr>
          </a:p>
          <a:p>
            <a:pPr algn="just"/>
            <a:endParaRPr lang="en-US" sz="2000" dirty="0">
              <a:latin typeface="Cambria" pitchFamily="18" charset="0"/>
            </a:endParaRPr>
          </a:p>
          <a:p>
            <a:pPr algn="just"/>
            <a:endParaRPr lang="en-US" sz="2000" dirty="0"/>
          </a:p>
          <a:p>
            <a:pPr algn="just"/>
            <a:endParaRPr lang="en-US" sz="2000" dirty="0">
              <a:latin typeface="Cambria" pitchFamily="18" charset="0"/>
            </a:endParaRPr>
          </a:p>
          <a:p>
            <a:pPr algn="just"/>
            <a:endParaRPr lang="en-US" sz="2000" dirty="0">
              <a:latin typeface="Cambria" pitchFamily="18" charset="0"/>
            </a:endParaRPr>
          </a:p>
          <a:p>
            <a:pPr algn="just"/>
            <a:endParaRPr lang="en-US" sz="2200" dirty="0">
              <a:latin typeface="Cambria" pitchFamily="18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8676968" y="2290916"/>
            <a:ext cx="427703" cy="56043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84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3988" y="365126"/>
            <a:ext cx="7506930" cy="54927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000" b="1" dirty="0" err="1">
                <a:latin typeface="Cambria" pitchFamily="18" charset="0"/>
              </a:rPr>
              <a:t>Physico</a:t>
            </a:r>
            <a:r>
              <a:rPr lang="en-US" sz="4000" b="1" dirty="0">
                <a:latin typeface="Cambria" pitchFamily="18" charset="0"/>
              </a:rPr>
              <a:t>-chemical characteristics</a:t>
            </a:r>
            <a:r>
              <a:rPr lang="en-US" sz="4000" dirty="0">
                <a:latin typeface="Cambria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48" y="1106130"/>
            <a:ext cx="10899058" cy="528351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endParaRPr lang="en-US" sz="1600" dirty="0">
              <a:latin typeface="Cambria" pitchFamily="18" charset="0"/>
            </a:endParaRPr>
          </a:p>
          <a:p>
            <a:pPr algn="just">
              <a:buNone/>
            </a:pPr>
            <a:r>
              <a:rPr lang="en-US" sz="1600" dirty="0">
                <a:latin typeface="Cambria" pitchFamily="18" charset="0"/>
              </a:rPr>
              <a:t>	</a:t>
            </a:r>
          </a:p>
          <a:p>
            <a:pPr algn="just">
              <a:buNone/>
            </a:pPr>
            <a:endParaRPr lang="en-US" sz="1600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16245" y="1248758"/>
            <a:ext cx="2610463" cy="4277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ambria" pitchFamily="18" charset="0"/>
              </a:rPr>
              <a:t>Two major groups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86984" y="2080238"/>
            <a:ext cx="3055434" cy="28014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200" dirty="0">
                <a:solidFill>
                  <a:srgbClr val="FF0000"/>
                </a:solidFill>
                <a:latin typeface="Cambria" pitchFamily="18" charset="0"/>
              </a:rPr>
              <a:t>Particulate pollutants: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000" dirty="0">
                <a:latin typeface="Cambria" pitchFamily="18" charset="0"/>
              </a:rPr>
              <a:t>Dust particles,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000" dirty="0">
                <a:latin typeface="Cambria" pitchFamily="18" charset="0"/>
              </a:rPr>
              <a:t>Mist,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000" dirty="0">
                <a:latin typeface="Cambria" pitchFamily="18" charset="0"/>
              </a:rPr>
              <a:t>Fly ash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000" dirty="0">
                <a:latin typeface="Cambria" pitchFamily="18" charset="0"/>
              </a:rPr>
              <a:t>Droplets,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000" dirty="0">
                <a:latin typeface="Cambria" pitchFamily="18" charset="0"/>
              </a:rPr>
              <a:t>Fog,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000" dirty="0">
                <a:latin typeface="Cambria" pitchFamily="18" charset="0"/>
              </a:rPr>
              <a:t>Smoke,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000" dirty="0">
                <a:latin typeface="Cambria" pitchFamily="18" charset="0"/>
              </a:rPr>
              <a:t>Fumes &amp; soot 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57453" y="2080238"/>
            <a:ext cx="4517865" cy="23764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dirty="0">
                <a:solidFill>
                  <a:srgbClr val="FF0000"/>
                </a:solidFill>
                <a:latin typeface="Cambria" pitchFamily="18" charset="0"/>
              </a:rPr>
              <a:t>Gaseous pollutants: 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000" dirty="0">
                <a:latin typeface="Cambria" pitchFamily="18" charset="0"/>
              </a:rPr>
              <a:t>Oxides of Sulphur &amp; Nitrogen,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000" dirty="0">
                <a:latin typeface="Cambria" pitchFamily="18" charset="0"/>
              </a:rPr>
              <a:t>Carbon monoxide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000" dirty="0">
                <a:latin typeface="Cambria" pitchFamily="18" charset="0"/>
              </a:rPr>
              <a:t>Hydrogen </a:t>
            </a:r>
            <a:r>
              <a:rPr lang="en-US" sz="2000" dirty="0" err="1">
                <a:latin typeface="Cambria" pitchFamily="18" charset="0"/>
              </a:rPr>
              <a:t>sulphide</a:t>
            </a:r>
            <a:endParaRPr lang="en-US" sz="2000" dirty="0">
              <a:latin typeface="Cambria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Cambria" pitchFamily="18" charset="0"/>
              </a:rPr>
              <a:t>Vapours</a:t>
            </a:r>
            <a:r>
              <a:rPr lang="en-US" sz="2000" dirty="0">
                <a:latin typeface="Cambria" pitchFamily="18" charset="0"/>
              </a:rPr>
              <a:t> of gasoline &amp; </a:t>
            </a:r>
            <a:r>
              <a:rPr lang="en-US" sz="2000" dirty="0" err="1">
                <a:latin typeface="Cambria" pitchFamily="18" charset="0"/>
              </a:rPr>
              <a:t>trichlorethylene</a:t>
            </a:r>
            <a:endParaRPr lang="en-US" sz="2000" dirty="0">
              <a:latin typeface="Cambr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57452" y="4665854"/>
            <a:ext cx="4517865" cy="1477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latin typeface="Cambria" pitchFamily="18" charset="0"/>
              </a:rPr>
              <a:t>Toxic to animals &amp; man</a:t>
            </a:r>
          </a:p>
          <a:p>
            <a:r>
              <a:rPr lang="en-US" dirty="0">
                <a:latin typeface="Cambria" pitchFamily="18" charset="0"/>
              </a:rPr>
              <a:t>Organic decomposition of waste</a:t>
            </a:r>
          </a:p>
          <a:p>
            <a:r>
              <a:rPr lang="en-US" dirty="0">
                <a:latin typeface="Cambria" pitchFamily="18" charset="0"/>
              </a:rPr>
              <a:t>Methanogenesis: methane (</a:t>
            </a:r>
            <a:r>
              <a:rPr lang="en-US" dirty="0" err="1">
                <a:latin typeface="Cambria" pitchFamily="18" charset="0"/>
              </a:rPr>
              <a:t>gobar</a:t>
            </a:r>
            <a:r>
              <a:rPr lang="en-US" dirty="0">
                <a:latin typeface="Cambria" pitchFamily="18" charset="0"/>
              </a:rPr>
              <a:t> gas) &amp; Carbon dioxide</a:t>
            </a:r>
          </a:p>
          <a:p>
            <a:r>
              <a:rPr lang="en-US" dirty="0">
                <a:latin typeface="Cambria" pitchFamily="18" charset="0"/>
              </a:rPr>
              <a:t>Carbon dioxide: respiration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88464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506" y="353973"/>
            <a:ext cx="5343293" cy="78345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Effects of pollutants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4332" y="1248937"/>
            <a:ext cx="9946887" cy="5174166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Direct bearing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on the health of animals &amp; man, &amp; planetary bio-diversity </a:t>
            </a:r>
          </a:p>
          <a:p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Toxic gases &amp; substances present in the atmosphere cause: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Retardation of growth,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Promote ageing,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Bleaching of leaves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Necrosis in plants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The degree of damage: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Dose of pollutant &amp;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Duration of exposure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Loss of valuable plant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materials especially around industrial areas </a:t>
            </a:r>
          </a:p>
          <a:p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damage to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physical structures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monuments and buildings. </a:t>
            </a:r>
          </a:p>
          <a:p>
            <a:pPr marL="0" indent="0"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     </a:t>
            </a:r>
            <a:r>
              <a:rPr lang="en-US" sz="20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Ex: damage of Taj Mahal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993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753" y="1239971"/>
            <a:ext cx="10593888" cy="49935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Nonirritant pollutants (carbon monoxide) may not always be associated with overt clinical manifestations. </a:t>
            </a: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Studies have shown that zinc &amp; lead pollution of air: marked fatalities in cattle &amp; horses in 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Germany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Arsenic: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Bloody diarrhea, vomiting &amp; excessive thirst in animals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Smog pollution: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Variety of respiratory problems in animals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Lead pollution: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Teeth grinding &amp; laryngeal paralysis (roaring sound) in cattle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Fluorosis: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Cattle &amp; sheep reared near brick kilns and iron/steel aluminum  plants &amp; ceramic factories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    In soil (0.1-1.0 g/kg)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    Water (in some areas in India, 25 mg/</a:t>
            </a:r>
            <a:r>
              <a:rPr lang="en-US" sz="1900" dirty="0" err="1">
                <a:latin typeface="Cambria" panose="02040503050406030204" pitchFamily="18" charset="0"/>
                <a:ea typeface="Cambria" panose="02040503050406030204" pitchFamily="18" charset="0"/>
              </a:rPr>
              <a:t>litre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    Air (Volcanic eruptions &amp; in the dust particles originating from soil)</a:t>
            </a: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    Conditions: lameness, mottled teeth, fragile bones &amp; loss of milk yield in dairy cattle</a:t>
            </a:r>
          </a:p>
          <a:p>
            <a:pPr algn="just"/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Metallic pollutants: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Induce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anaemia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&amp; emaciation in animals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24506" y="353973"/>
            <a:ext cx="5343293" cy="7722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Effects of pollutants</a:t>
            </a:r>
          </a:p>
        </p:txBody>
      </p:sp>
    </p:spTree>
    <p:extLst>
      <p:ext uri="{BB962C8B-B14F-4D97-AF65-F5344CB8AC3E}">
        <p14:creationId xmlns:p14="http://schemas.microsoft.com/office/powerpoint/2010/main" val="4198394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2195" y="1650382"/>
            <a:ext cx="10058400" cy="3233854"/>
          </a:xfrm>
          <a:ln>
            <a:solidFill>
              <a:srgbClr val="00B050"/>
            </a:solidFill>
          </a:ln>
        </p:spPr>
        <p:txBody>
          <a:bodyPr/>
          <a:lstStyle/>
          <a:p>
            <a:pPr algn="just"/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In humans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(atmospheric pollution due to metallic &amp; gaseous substances is manifested by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Bronchitis, pulmonary asthma &amp; inflammation of upper respiratory tract     </a:t>
            </a:r>
          </a:p>
          <a:p>
            <a:pPr algn="just"/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Nitrogen oxide: Pulmonary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oedema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&amp; congestion</a:t>
            </a: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Sulphur oxide: Injury to mucosa</a:t>
            </a: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Ozone: Effects similar to ionizing radiation </a:t>
            </a: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Carbon monoxide: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Depriciation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of blood oxygen level following its combination with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haemoglobin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Particulate matter have been described in detail by many workers</a:t>
            </a:r>
          </a:p>
          <a:p>
            <a:endParaRPr lang="en-IN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24506" y="353973"/>
            <a:ext cx="5343293" cy="7722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Effects of pollutants</a:t>
            </a:r>
          </a:p>
        </p:txBody>
      </p:sp>
    </p:spTree>
    <p:extLst>
      <p:ext uri="{BB962C8B-B14F-4D97-AF65-F5344CB8AC3E}">
        <p14:creationId xmlns:p14="http://schemas.microsoft.com/office/powerpoint/2010/main" val="1885228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3726" y="2006807"/>
            <a:ext cx="6757639" cy="781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dirty="0">
                <a:latin typeface="Cambria" panose="02040503050406030204" pitchFamily="18" charset="0"/>
                <a:ea typeface="Cambria" panose="02040503050406030204" pitchFamily="18" charset="0"/>
              </a:rPr>
              <a:t>Air Pollution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120" y="2883755"/>
            <a:ext cx="4514850" cy="239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000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561" y="419570"/>
            <a:ext cx="8344829" cy="50598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Pollution within animal houses</a:t>
            </a:r>
            <a:b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sz="4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342" y="1025913"/>
            <a:ext cx="10684727" cy="553100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The quality of environment within animal houses: on the health of animals &amp;  their productivity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High densities of animals: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not well ventilated lead to accumulation of excessive moisture and carbon dioxide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Atmospheric oxygen level to </a:t>
            </a:r>
            <a:r>
              <a:rPr lang="en-US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10-12%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may not prove fatal to animals,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An increase of atmospheric Carbon dioxide level to </a:t>
            </a:r>
            <a:r>
              <a:rPr lang="en-US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6.0%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may lead to asphyxia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 concentration of </a:t>
            </a:r>
            <a:r>
              <a:rPr lang="en-US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Carbon dioxide 30%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for some hours could result in death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 horses </a:t>
            </a:r>
            <a:r>
              <a:rPr lang="en-US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Carbon dioxide concentration of 3-5%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may cause rapid breathing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 combination of high moisture &amp; carbon dioxide makes animals uncomfortable &amp; leads to a reduction in production</a:t>
            </a:r>
          </a:p>
          <a:p>
            <a:pPr algn="just"/>
            <a:r>
              <a:rPr lang="en-US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Major gases: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include ammonia, hydrogen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sulphide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&amp; methane besides carbon dioxide </a:t>
            </a:r>
          </a:p>
          <a:p>
            <a:pPr lvl="1" algn="just"/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Ammonia: irritating gas that is frequently found in the dirty farm houses</a:t>
            </a:r>
          </a:p>
          <a:p>
            <a:pPr lvl="1" algn="just"/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Concentration between 0.04% and 0.5% of the gas causes much  irritation of mucous membranes, asphyxia and death. </a:t>
            </a:r>
          </a:p>
          <a:p>
            <a:pPr lvl="1" algn="just"/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Hydrogen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sulphide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(0.01 - 0.14%): irritation of eyes, throat &amp; nose, &amp;  lung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oedema</a:t>
            </a: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/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Excessive amounts of methane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may prove explosive </a:t>
            </a:r>
          </a:p>
          <a:p>
            <a:pPr lvl="1" algn="just"/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Turbulence activity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may also lead to production of harmful particulate pollutants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6741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5727" y="320521"/>
            <a:ext cx="5988206" cy="49351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Microbial  pollution of 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946" y="970962"/>
            <a:ext cx="10671717" cy="506184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A variety of microbes are carried by air</a:t>
            </a:r>
          </a:p>
          <a:p>
            <a:pPr algn="just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Meteorological conditions (temperature, humidity, solar radiation)</a:t>
            </a:r>
          </a:p>
          <a:p>
            <a:pPr algn="just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Amount of particulate &amp; gaseous pollutants contribute immensely to the variation in the load and type of microbes</a:t>
            </a:r>
          </a:p>
          <a:p>
            <a:pPr algn="just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Most of the atmospheric microflora emanates from the soil or due to stirring action induced by animal/human activity within the animal houses</a:t>
            </a:r>
          </a:p>
          <a:p>
            <a:pPr algn="just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The microbes are adsorbed on the dust particles</a:t>
            </a:r>
          </a:p>
          <a:p>
            <a:pPr algn="just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Carried over long distances under favorable weather conditions (high wind velocity) especially during outbreaks of diseases</a:t>
            </a:r>
          </a:p>
          <a:p>
            <a:pPr algn="just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A large numbers of organisms (many of them pathogens) can be transmitted through air in an area</a:t>
            </a:r>
          </a:p>
          <a:p>
            <a:pPr algn="just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Animals suffering from respiratory diseases discharge the microorganisms during sneezing &amp; coughing</a:t>
            </a:r>
          </a:p>
        </p:txBody>
      </p:sp>
    </p:spTree>
    <p:extLst>
      <p:ext uri="{BB962C8B-B14F-4D97-AF65-F5344CB8AC3E}">
        <p14:creationId xmlns:p14="http://schemas.microsoft.com/office/powerpoint/2010/main" val="4147237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347" y="1037064"/>
            <a:ext cx="10058400" cy="479502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0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 man: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Sneeze can release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upto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10,000-10,00,000 droplets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Microbes released by animal &amp; human sources survive in the environment for varying lengths of time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Some organisms may not survive for more than few minutes (</a:t>
            </a:r>
            <a:r>
              <a:rPr lang="en-US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Leptospira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in dry atmosphere),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Can resist the adverse environmental conditions for as long as 28 years (spores of 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Bacillus </a:t>
            </a:r>
            <a:r>
              <a:rPr lang="en-US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anthracis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in soil)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Brucellae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can survive in soil for about one month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Exposure to sunlight causes destruction of many environmental microorganisms (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Mycobacterium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spp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In soil: mycobacteria can survive for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upto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6 months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910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2545" y="387428"/>
            <a:ext cx="8019585" cy="6035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Measurement of air contamination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5620" y="1269804"/>
            <a:ext cx="9913434" cy="470724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microbial load of moving air is determined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 assess the level of contamination within a building or given area 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Several techniques are used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 collect the samples &amp; conduct qualitative &amp; quantitative analysis of air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Sedimentation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Impaction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Impingement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Precipitation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Filtration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Sieve cascade sampler</a:t>
            </a:r>
          </a:p>
        </p:txBody>
      </p:sp>
    </p:spTree>
    <p:extLst>
      <p:ext uri="{BB962C8B-B14F-4D97-AF65-F5344CB8AC3E}">
        <p14:creationId xmlns:p14="http://schemas.microsoft.com/office/powerpoint/2010/main" val="6824545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536" y="903250"/>
            <a:ext cx="8051182" cy="5564458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 Sedimentation </a:t>
            </a:r>
            <a:r>
              <a:rPr lang="en-US" sz="19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(settling plate method) </a:t>
            </a:r>
          </a:p>
          <a:p>
            <a:pPr lvl="1" algn="just"/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Permits settlement of atmospheric air on the surface of an agar plate for 10 min or more</a:t>
            </a:r>
          </a:p>
          <a:p>
            <a:pPr lvl="1" algn="just"/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It does not allow the settlement of suspended particles the air</a:t>
            </a:r>
          </a:p>
          <a:p>
            <a:pPr lvl="1" algn="just"/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Impaction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Collecting the atmospheric particles on the surface of a solid/semi-solid agar medium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9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Air centrifuge 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is used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The air flow on the sides of a rotating cylinder lined with a culture medium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Suitable for large sized particles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A better known device called slit sampler is preferred by many to test air quality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The air is sucked through a slit onto a rotating culture plate kept underneath the device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The flow rate one cu </a:t>
            </a:r>
            <a:r>
              <a:rPr lang="en-US" sz="1900" dirty="0" err="1">
                <a:latin typeface="Cambria" panose="02040503050406030204" pitchFamily="18" charset="0"/>
                <a:ea typeface="Cambria" panose="02040503050406030204" pitchFamily="18" charset="0"/>
              </a:rPr>
              <a:t>ft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 .( 28.3 cu cm)/min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Rotation rate is kept at 0.5, 2 or 6 min/revolution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19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4360127" y="345687"/>
            <a:ext cx="4170556" cy="45720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Methods of air sampling</a:t>
            </a:r>
            <a:endParaRPr lang="en-IN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2" descr="Image result for air centrifuge Impac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6374" y="5006670"/>
            <a:ext cx="3174221" cy="146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air centrifuge Impac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6374" y="3364326"/>
            <a:ext cx="3174221" cy="1642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951" y="903250"/>
            <a:ext cx="3165008" cy="16264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4579" y="3559329"/>
            <a:ext cx="2868379" cy="268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07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541" y="1014762"/>
            <a:ext cx="8144142" cy="5341434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3. Impingement</a:t>
            </a:r>
            <a:endParaRPr lang="en-US" sz="200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o collect atmospheric particles in a liquid medium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The air is sucked through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a glass instrument at a defined rate into the fluid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The microbial load: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determined by examining the fluid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4. Precipitation</a:t>
            </a:r>
            <a:endParaRPr lang="en-US" sz="200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The precipitation of atmospheric particles in two ways: </a:t>
            </a:r>
          </a:p>
          <a:p>
            <a:pPr marL="274320" lvl="1" indent="0" algn="just">
              <a:buNone/>
            </a:pPr>
            <a:r>
              <a:rPr lang="en-US" sz="18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 Thermal precipitation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A slowly moving air current (3 lit/min) is directed between heated &amp; cooled surfaces (distance 0.038 cm)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The heated wire/surface repulses the particles towards cold surface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They get collected in cold surface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The organisms are then transferred on to </a:t>
            </a: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the agar medium</a:t>
            </a: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74320" lvl="1" indent="0" algn="just">
              <a:buNone/>
            </a:pPr>
            <a:r>
              <a:rPr lang="en-US" sz="2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Electrostatic precipitation</a:t>
            </a:r>
            <a:r>
              <a:rPr lang="en-US" sz="20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Collects the organisms on the basis of their </a:t>
            </a: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electric charge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It is a highly efficient instrument for collecting the airborne particles 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60127" y="345687"/>
            <a:ext cx="4170556" cy="45720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Methods of air sampling</a:t>
            </a:r>
            <a:endParaRPr lang="en-IN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4" t="16423" r="67348" b="5854"/>
          <a:stretch/>
        </p:blipFill>
        <p:spPr>
          <a:xfrm>
            <a:off x="8686800" y="1014763"/>
            <a:ext cx="3088887" cy="533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6184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545" y="992459"/>
            <a:ext cx="8517675" cy="5284865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5. Filtration</a:t>
            </a:r>
            <a:r>
              <a:rPr lang="en-US" sz="20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The microorganisms are trapped on a filter (cotton, glass wool or paper) or membrane filter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Membrane filter technique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is considered to be better for the purpose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Air is filtered through the membrane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The particles (with microbes) are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impunged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on this membrane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The membrane is then placed on a paper saturated with an appropriate medium &amp; incubated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6. Sieve (cascade) samplers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It is desired to collect samples of air on the basis of the particle size of the pollutant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Sieves of varying sizes are arranged in a cascading manner (one upon the other)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Larger particles are collected on top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Smaller ones towards the bottom sieves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Cascade impactor is a highly efficient trap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4360127" y="345687"/>
            <a:ext cx="4170556" cy="45720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Methods of air sampling</a:t>
            </a:r>
            <a:endParaRPr lang="en-IN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620" y="4148254"/>
            <a:ext cx="2657707" cy="20406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620" y="992458"/>
            <a:ext cx="2758068" cy="14942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620" y="2486721"/>
            <a:ext cx="2758068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8999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05" y="387427"/>
            <a:ext cx="6278137" cy="74845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400" b="1" dirty="0">
                <a:latin typeface="Cambria" panose="02040503050406030204" pitchFamily="18" charset="0"/>
                <a:ea typeface="Cambria" panose="02040503050406030204" pitchFamily="18" charset="0"/>
              </a:rPr>
              <a:t>Control of air pollution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346" y="1405053"/>
            <a:ext cx="10058400" cy="3791415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2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Minimize the production &amp; release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 pollutants near the animal or human dwellings</a:t>
            </a:r>
          </a:p>
          <a:p>
            <a:pPr algn="just"/>
            <a:r>
              <a:rPr lang="en-US" sz="2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Control of dust particles: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by improving sanitary conditions within the houses</a:t>
            </a:r>
          </a:p>
          <a:p>
            <a:pPr algn="just"/>
            <a:r>
              <a:rPr lang="en-US" sz="2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Frequent washings of floor &amp; equipment: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controlling the dust within the buildings </a:t>
            </a:r>
          </a:p>
          <a:p>
            <a:pPr algn="just"/>
            <a:r>
              <a:rPr lang="en-US" sz="2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Vacuum cleaners: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used effectively </a:t>
            </a:r>
          </a:p>
          <a:p>
            <a:pPr algn="just"/>
            <a:r>
              <a:rPr lang="en-US" sz="2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Proper ventilation: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prompt clearance of foul gases &amp; particulate pollutants</a:t>
            </a:r>
          </a:p>
          <a:p>
            <a:pPr marL="274320" lvl="1" indent="0" algn="just">
              <a:buNone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Filters can be installed to check the entry of external contaminants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Use of laminar air flow systems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 closed compartments/ cabins </a:t>
            </a:r>
          </a:p>
          <a:p>
            <a:pPr marL="274320" lvl="1" indent="0" algn="just">
              <a:buNone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Allows unidirectional passage of air through cellulose acetate filters</a:t>
            </a:r>
          </a:p>
          <a:p>
            <a:pPr marL="274320" lvl="1" indent="0">
              <a:buNone/>
            </a:pPr>
            <a:endParaRPr lang="en-US" sz="18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521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858" y="1092819"/>
            <a:ext cx="10972800" cy="4438185"/>
          </a:xfr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000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Atmosphere: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Gaseous envelope surrounding a celestial body (earth)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It consists of a mixture of gases (air): vital for the propagation of life processes</a:t>
            </a:r>
          </a:p>
          <a:p>
            <a:pPr algn="just"/>
            <a:r>
              <a:rPr lang="en-US" sz="2000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Atmospheric pollution: </a:t>
            </a:r>
          </a:p>
          <a:p>
            <a:pPr marL="274320" lvl="1" indent="0" algn="just"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The presence of substances in air in concentrations sufficient to cause harmful effects on the health of animals &amp; man, vegetation &amp; property or to interfere with the enjoyment of life &amp; property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Pollution: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means to make (air) impure or unwholesome</a:t>
            </a:r>
          </a:p>
          <a:p>
            <a:pPr algn="just"/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(Presence of dust, smoke, fumes, mist,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odour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or gases (including oxides of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carbon,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sulphur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&amp; nitrogen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in quantities or of a duration that unreasonably alters the average (acceptable purity) condition of the atmosphere)</a:t>
            </a:r>
          </a:p>
          <a:p>
            <a:pPr algn="just"/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103648" y="455429"/>
            <a:ext cx="3479181" cy="44251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Introduction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12437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5365" y="500034"/>
            <a:ext cx="5809787" cy="44251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Pure and impure air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3679" y="847493"/>
            <a:ext cx="6473157" cy="519751"/>
          </a:xfrm>
        </p:spPr>
        <p:txBody>
          <a:bodyPr>
            <a:noAutofit/>
          </a:bodyPr>
          <a:lstStyle/>
          <a:p>
            <a:pPr marL="0" marR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  <a:cs typeface="Mangal" panose="02040503050203030202" pitchFamily="18" charset="0"/>
              </a:rPr>
              <a:t>The composition (%) of fresh (pure) air by volume:	              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						           		</a:t>
            </a:r>
            <a:endParaRPr lang="en-US" sz="2000" b="1" dirty="0"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	 																	 																																								</a:t>
            </a:r>
            <a:endParaRPr lang="en-US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161107"/>
              </p:ext>
            </p:extLst>
          </p:nvPr>
        </p:nvGraphicFramePr>
        <p:xfrm>
          <a:off x="1974701" y="1367244"/>
          <a:ext cx="8551114" cy="5164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5557">
                  <a:extLst>
                    <a:ext uri="{9D8B030D-6E8A-4147-A177-3AD203B41FA5}">
                      <a16:colId xmlns:a16="http://schemas.microsoft.com/office/drawing/2014/main" val="360715888"/>
                    </a:ext>
                  </a:extLst>
                </a:gridCol>
                <a:gridCol w="4275557">
                  <a:extLst>
                    <a:ext uri="{9D8B030D-6E8A-4147-A177-3AD203B41FA5}">
                      <a16:colId xmlns:a16="http://schemas.microsoft.com/office/drawing/2014/main" val="1796691842"/>
                    </a:ext>
                  </a:extLst>
                </a:gridCol>
              </a:tblGrid>
              <a:tr h="32393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Component 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 Percent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764394"/>
                  </a:ext>
                </a:extLst>
              </a:tr>
              <a:tr h="3239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Nitrogen 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20.946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201974"/>
                  </a:ext>
                </a:extLst>
              </a:tr>
              <a:tr h="3239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Oxygen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78.084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336397"/>
                  </a:ext>
                </a:extLst>
              </a:tr>
              <a:tr h="3239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Argon 	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0.934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125388"/>
                  </a:ext>
                </a:extLst>
              </a:tr>
              <a:tr h="3239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 Total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99.964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  <a:cs typeface="Mangal" panose="02040503050203030202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775891"/>
                  </a:ext>
                </a:extLst>
              </a:tr>
              <a:tr h="3239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Neon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0.0018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656486"/>
                  </a:ext>
                </a:extLst>
              </a:tr>
              <a:tr h="3239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Helium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0.0005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882718"/>
                  </a:ext>
                </a:extLst>
              </a:tr>
              <a:tr h="3239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Krypton and methane 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0.0001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790478"/>
                  </a:ext>
                </a:extLst>
              </a:tr>
              <a:tr h="4340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Hydrogen and Nitrous oxide	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0.00005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911721"/>
                  </a:ext>
                </a:extLst>
              </a:tr>
              <a:tr h="3239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Xenon 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0.000008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144332"/>
                  </a:ext>
                </a:extLst>
              </a:tr>
              <a:tr h="3592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Variable components: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  <a:cs typeface="Mangal" panose="02040503050203030202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453662"/>
                  </a:ext>
                </a:extLst>
              </a:tr>
              <a:tr h="3239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Vapour</a:t>
                      </a: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 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0-5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112664"/>
                  </a:ext>
                </a:extLst>
              </a:tr>
              <a:tr h="3239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Carbon dioxide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0.01-0.1 (average 0.032)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088451"/>
                  </a:ext>
                </a:extLst>
              </a:tr>
              <a:tr h="3239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Ozone 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0-0.01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040012"/>
                  </a:ext>
                </a:extLst>
              </a:tr>
              <a:tr h="3239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Sulphur dioxide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0-0.0001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580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909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132" y="1393903"/>
            <a:ext cx="10593659" cy="4693850"/>
          </a:xfr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composition: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Change of season,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Altitude &amp;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Solar activity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Oxygen: highly reactive (oxidation)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Exerts marked influence on various geochemical cycles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Most of the atmospheric oxygen: photosynthesis &amp; ultraviolet radioactivity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Expired air: concentration reduced to 16.4% </a:t>
            </a:r>
          </a:p>
          <a:p>
            <a:pPr marL="274320" lvl="1" indent="0" algn="just"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      concentration of CO</a:t>
            </a:r>
            <a:r>
              <a:rPr lang="en-US" sz="2000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2 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increased to 4.24%</a:t>
            </a:r>
          </a:p>
          <a:p>
            <a:pPr marL="274320" lvl="1" indent="0" algn="just"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       concentration of other gases: unaltered</a:t>
            </a:r>
          </a:p>
          <a:p>
            <a:pPr algn="just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68903" y="412596"/>
            <a:ext cx="8150115" cy="8028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Font typeface="Garamond" pitchFamily="18" charset="0"/>
              <a:buNone/>
            </a:pP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Composition of air                     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  <a:cs typeface="Mangal" panose="02040503050203030202" pitchFamily="18" charset="0"/>
              </a:rPr>
              <a:t>Cont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  <a:cs typeface="Mangal" panose="02040503050203030202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90953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249" y="1672683"/>
            <a:ext cx="10214518" cy="3523785"/>
          </a:xfr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The pollution of outdoor air from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: diverse sources</a:t>
            </a:r>
          </a:p>
          <a:p>
            <a:pPr marL="274320" lvl="1" indent="0" algn="just"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Cause of pollution is traced to one or more of human activities </a:t>
            </a:r>
          </a:p>
          <a:p>
            <a:pPr marL="274320" lvl="1" indent="0" algn="just">
              <a:buNone/>
            </a:pP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 Ex. </a:t>
            </a:r>
          </a:p>
          <a:p>
            <a:pPr marL="274320" lvl="1" indent="0" algn="just">
              <a:buNone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      Combustion of coal &amp; oil: pollution by SO</a:t>
            </a:r>
            <a:r>
              <a:rPr lang="en-US" sz="1800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, CO</a:t>
            </a:r>
            <a:r>
              <a:rPr lang="en-US" sz="1800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&amp; NO </a:t>
            </a:r>
          </a:p>
          <a:p>
            <a:pPr marL="274320" lvl="1" indent="0" algn="just">
              <a:buNone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       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he treatment of wastes:  release ammonia &amp; H</a:t>
            </a:r>
            <a:r>
              <a:rPr lang="en-US" sz="2000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S in the atmosphere</a:t>
            </a:r>
          </a:p>
          <a:p>
            <a:pPr algn="just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The nature of pollution in an area will, therefore, be related to the type of activities indulged in by the communities inhabiting the area</a:t>
            </a:r>
          </a:p>
          <a:p>
            <a:pPr algn="just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Many natural sources: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volcanoes and forest fires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25847" y="412596"/>
            <a:ext cx="5569321" cy="9367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Font typeface="Garamond" pitchFamily="18" charset="0"/>
              <a:buNone/>
            </a:pP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Sources of pollution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281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596" y="1338146"/>
            <a:ext cx="6434253" cy="515186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Zones:</a:t>
            </a:r>
          </a:p>
          <a:p>
            <a:pPr lvl="1" algn="just"/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Homosphere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chemically uniform up to above 100-120 km the earth </a:t>
            </a:r>
          </a:p>
          <a:p>
            <a:pPr lvl="1" algn="just"/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Heterosphere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above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homosphere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structurally uneven </a:t>
            </a:r>
          </a:p>
          <a:p>
            <a:pPr lvl="1" algn="just"/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sz="2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Altitude increases: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change in temperature pattern of atmosphere</a:t>
            </a:r>
          </a:p>
          <a:p>
            <a:pPr marL="274320" lvl="1" indent="0" algn="just">
              <a:buNone/>
            </a:pPr>
            <a:r>
              <a:rPr lang="en-US" sz="2000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 the basis of this change atmosphere has been divided into 4 distinct strata/zones:  </a:t>
            </a:r>
          </a:p>
          <a:p>
            <a:pPr marL="617220" lvl="1" indent="-342900" algn="just">
              <a:buAutoNum type="arabicPeriod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Trophosphere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17220" lvl="1" indent="-342900" algn="just">
              <a:buAutoNum type="arabicPeriod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Stratosphere</a:t>
            </a:r>
          </a:p>
          <a:p>
            <a:pPr marL="617220" lvl="1" indent="-342900" algn="just">
              <a:buAutoNum type="arabicPeriod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Mesophere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17220" lvl="1" indent="-342900" algn="just">
              <a:buAutoNum type="arabicPeriod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Thermosphere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44416" y="356537"/>
            <a:ext cx="5770043" cy="7920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Font typeface="Garamond" pitchFamily="18" charset="0"/>
              <a:buNone/>
            </a:pP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Zones of atmosphere 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  <a:cs typeface="Mangal" panose="02040503050203030202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420" y="1338146"/>
            <a:ext cx="4839629" cy="499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840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988" y="1420879"/>
            <a:ext cx="5820937" cy="2689685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1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 Troposphere</a:t>
            </a:r>
            <a:r>
              <a:rPr lang="en-US" sz="21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Immediately above surface of earth,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A gradual decline in temperature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Thickness: 10-20 km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At 20 km the temperature falls to </a:t>
            </a:r>
            <a:r>
              <a:rPr lang="en-US" sz="20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-56</a:t>
            </a:r>
            <a:r>
              <a:rPr lang="en-US" sz="2000" baseline="300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  <a:r>
              <a:rPr lang="en-US" sz="20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 (from 15</a:t>
            </a:r>
            <a:r>
              <a:rPr lang="en-US" sz="2000" baseline="300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r>
              <a:rPr lang="en-US" sz="20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The rate of temperature drop: 6.4</a:t>
            </a:r>
            <a:r>
              <a:rPr lang="en-US" sz="20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C/100 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The zone contains: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99% mass of gases found in the atmosphere (nitrogen, oxygen and carbon dioxide)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085277" y="356839"/>
            <a:ext cx="8028877" cy="94137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Font typeface="Garamond" pitchFamily="18" charset="0"/>
              <a:buNone/>
            </a:pP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Zones of atmosphere           </a:t>
            </a:r>
            <a:r>
              <a:rPr lang="en-US" sz="2400" b="1" baseline="-25000" dirty="0" err="1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cont</a:t>
            </a:r>
            <a:r>
              <a:rPr lang="en-US" sz="2400" b="1" baseline="-250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…. </a:t>
            </a:r>
            <a:endParaRPr lang="en-US" sz="1200" b="1" baseline="-25000" dirty="0">
              <a:latin typeface="Cambria" panose="02040503050406030204" pitchFamily="18" charset="0"/>
              <a:ea typeface="Cambria" panose="02040503050406030204" pitchFamily="18" charset="0"/>
              <a:cs typeface="Mangal" panose="02040503050203030202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89287" y="1403810"/>
            <a:ext cx="5430644" cy="272382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n-US" sz="19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Stratosphere</a:t>
            </a:r>
            <a:r>
              <a:rPr lang="en-US" sz="19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Height from the earth: 40-50 km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Thin layer above troposphere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Uniform temperature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The zone </a:t>
            </a:r>
            <a:r>
              <a:rPr lang="en-US" sz="1900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comprises of </a:t>
            </a:r>
            <a:r>
              <a:rPr lang="en-US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ozone layer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Protects the earth against the ill-effects of UV irradiation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Ozone shield increases the temperature from </a:t>
            </a:r>
            <a:r>
              <a:rPr lang="en-US" sz="19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</a:t>
            </a:r>
            <a:r>
              <a:rPr lang="en-US" sz="19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56</a:t>
            </a:r>
            <a:r>
              <a:rPr lang="en-US" sz="1900" baseline="300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r>
              <a:rPr lang="en-US" sz="19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 to  -2</a:t>
            </a:r>
            <a:r>
              <a:rPr lang="en-US" sz="1900" baseline="300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r>
              <a:rPr lang="en-US" sz="19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 at 50 km height</a:t>
            </a:r>
            <a:endParaRPr lang="en-IN" sz="190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67987" y="4233226"/>
            <a:ext cx="5820937" cy="23236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None/>
            </a:pPr>
            <a:r>
              <a:rPr lang="en-US" sz="19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3. </a:t>
            </a:r>
            <a:r>
              <a:rPr lang="en-US" sz="19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Mesophere</a:t>
            </a:r>
            <a:r>
              <a:rPr lang="en-US" sz="19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1900" b="1" dirty="0">
                <a:latin typeface="Cambria" panose="02040503050406030204" pitchFamily="18" charset="0"/>
                <a:ea typeface="Cambria" panose="02040503050406030204" pitchFamily="18" charset="0"/>
              </a:rPr>
              <a:t>Height from the earth: </a:t>
            </a:r>
            <a:r>
              <a:rPr lang="en-US" sz="19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70-80 km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Marked reduction in the temperature 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At an altitude of 70 km, 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the temperature falls to </a:t>
            </a:r>
            <a:r>
              <a:rPr lang="en-US" sz="19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-92</a:t>
            </a:r>
            <a:r>
              <a:rPr lang="en-US" sz="1900" baseline="300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  <a:r>
              <a:rPr lang="en-US" sz="19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 (from  -2</a:t>
            </a:r>
            <a:r>
              <a:rPr lang="en-US" sz="1900" baseline="300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r>
              <a:rPr lang="en-US" sz="19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89288" y="4233226"/>
            <a:ext cx="5430644" cy="23236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1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4. Thermosphere: </a:t>
            </a:r>
            <a:endParaRPr lang="en-US" sz="19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900" b="1" dirty="0">
                <a:latin typeface="Cambria" panose="02040503050406030204" pitchFamily="18" charset="0"/>
                <a:ea typeface="Cambria" panose="02040503050406030204" pitchFamily="18" charset="0"/>
              </a:rPr>
              <a:t>Height from the earth: 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above 80 km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Temperature: very high (</a:t>
            </a:r>
            <a:r>
              <a:rPr lang="en-US" sz="1900" dirty="0" err="1">
                <a:latin typeface="Cambria" panose="02040503050406030204" pitchFamily="18" charset="0"/>
                <a:ea typeface="Cambria" panose="02040503050406030204" pitchFamily="18" charset="0"/>
              </a:rPr>
              <a:t>upto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 12000 C)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Thickness of the zone is 500 km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It contains O2, nascent oxygen &amp; nitrogen oxide.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6726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0" y="1170878"/>
            <a:ext cx="10705170" cy="5330283"/>
          </a:xfrm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atmospheric pollution is influenced: 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meteorological conditions present in an area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Meteorological factors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influences: magnitude of vertical &amp; horizontal transfer of air pollution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en-US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Major parameters are: 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Temperature: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irect bearing on the movement of air pollutants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Influences the diffusion of pollutants 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Wind: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The direction &amp; speed of wind is an important determinant in the movement of air pollutants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Humidity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Influences the precipitation of pollutants on earth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Many toxic pollutants combine with water vapor precipitate  to the surface of earth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Atmospheric pressure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Influenced the movement of pollutants in an area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Important consideration for many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pollutional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parameter</a:t>
            </a: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074126" y="323385"/>
            <a:ext cx="7512326" cy="70900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Font typeface="Garamond" pitchFamily="18" charset="0"/>
              <a:buNone/>
            </a:pPr>
            <a:r>
              <a:rPr lang="en-US" sz="4400" b="1" baseline="-25000" dirty="0">
                <a:latin typeface="Cambria" panose="02040503050406030204" pitchFamily="18" charset="0"/>
                <a:ea typeface="Cambria" panose="02040503050406030204" pitchFamily="18" charset="0"/>
                <a:cs typeface="Mangal" panose="02040503050203030202" pitchFamily="18" charset="0"/>
              </a:rPr>
              <a:t>Influence of metrological conditions</a:t>
            </a:r>
          </a:p>
        </p:txBody>
      </p:sp>
    </p:spTree>
    <p:extLst>
      <p:ext uri="{BB962C8B-B14F-4D97-AF65-F5344CB8AC3E}">
        <p14:creationId xmlns:p14="http://schemas.microsoft.com/office/powerpoint/2010/main" val="1605481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810</TotalTime>
  <Words>2709</Words>
  <Application>Microsoft Office PowerPoint</Application>
  <PresentationFormat>Widescreen</PresentationFormat>
  <Paragraphs>361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Cambria</vt:lpstr>
      <vt:lpstr>Century Gothic</vt:lpstr>
      <vt:lpstr>Courier New</vt:lpstr>
      <vt:lpstr>Garamond</vt:lpstr>
      <vt:lpstr>Times New Roman</vt:lpstr>
      <vt:lpstr>Wingdings</vt:lpstr>
      <vt:lpstr>Savon</vt:lpstr>
      <vt:lpstr>PowerPoint Presentation</vt:lpstr>
      <vt:lpstr>Air Pollution</vt:lpstr>
      <vt:lpstr>Introduction</vt:lpstr>
      <vt:lpstr>Pure and impure air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Classification of air pollutants </vt:lpstr>
      <vt:lpstr>Sources of air pollutants</vt:lpstr>
      <vt:lpstr>Physico-chemical characteristics </vt:lpstr>
      <vt:lpstr>Effects of pollutants</vt:lpstr>
      <vt:lpstr>Effects of pollutants</vt:lpstr>
      <vt:lpstr>Effects of pollutants</vt:lpstr>
      <vt:lpstr> Pollution within animal houses </vt:lpstr>
      <vt:lpstr>Microbial  pollution of air</vt:lpstr>
      <vt:lpstr>PowerPoint Presentation</vt:lpstr>
      <vt:lpstr>Measurement of air contamination</vt:lpstr>
      <vt:lpstr>PowerPoint Presentation</vt:lpstr>
      <vt:lpstr>PowerPoint Presentation</vt:lpstr>
      <vt:lpstr>PowerPoint Presentation</vt:lpstr>
      <vt:lpstr>Control of air pollution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dranjayvet@gmail.com</dc:creator>
  <cp:lastModifiedBy>drbhoomika1986@gmail.com</cp:lastModifiedBy>
  <cp:revision>67</cp:revision>
  <dcterms:created xsi:type="dcterms:W3CDTF">2019-09-18T07:23:57Z</dcterms:created>
  <dcterms:modified xsi:type="dcterms:W3CDTF">2023-07-12T04:58:39Z</dcterms:modified>
</cp:coreProperties>
</file>