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0"/>
  </p:notesMasterIdLst>
  <p:sldIdLst>
    <p:sldId id="256" r:id="rId2"/>
    <p:sldId id="257" r:id="rId3"/>
    <p:sldId id="258" r:id="rId4"/>
    <p:sldId id="304" r:id="rId5"/>
    <p:sldId id="305" r:id="rId6"/>
    <p:sldId id="307" r:id="rId7"/>
    <p:sldId id="306" r:id="rId8"/>
    <p:sldId id="278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mbria Math" panose="02040503050406030204" pitchFamily="18" charset="0"/>
      <p:regular r:id="rId15"/>
    </p:embeddedFont>
    <p:embeddedFont>
      <p:font typeface="Mali SemiBold" panose="020B0604020202020204" charset="-34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Nunito" panose="020B0604020202020204" charset="0"/>
      <p:regular r:id="rId24"/>
      <p:bold r:id="rId25"/>
      <p:italic r:id="rId26"/>
      <p:boldItalic r:id="rId27"/>
    </p:embeddedFont>
    <p:embeddedFont>
      <p:font typeface="Rockwell" panose="02060603020205020403" pitchFamily="18" charset="0"/>
      <p:regular r:id="rId28"/>
      <p:bold r:id="rId29"/>
      <p:italic r:id="rId30"/>
      <p:boldItalic r:id="rId31"/>
    </p:embeddedFont>
    <p:embeddedFont>
      <p:font typeface="Nunito Light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3208F0-AD8F-4053-A8EF-DEC011EDB4A5}">
  <a:tblStyle styleId="{0C3208F0-AD8F-4053-A8EF-DEC011EDB4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9160D98-0977-4DE6-BF6C-5D77E9B9BDF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ableStyles" Target="tableStyles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613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6039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630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772625"/>
            <a:ext cx="714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1" y="2429676"/>
            <a:ext cx="5318543" cy="7882145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352550"/>
            <a:ext cx="3217500" cy="342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4" y="417297"/>
            <a:ext cx="3529549" cy="4525764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994041"/>
            <a:ext cx="2440148" cy="137295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BLANK_1_1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526700"/>
            <a:ext cx="6902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352549"/>
            <a:ext cx="6902100" cy="3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9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5"/>
          <p:cNvSpPr txBox="1">
            <a:spLocks noGrp="1"/>
          </p:cNvSpPr>
          <p:nvPr>
            <p:ph type="ctrTitle"/>
          </p:nvPr>
        </p:nvSpPr>
        <p:spPr>
          <a:xfrm>
            <a:off x="247882" y="568996"/>
            <a:ext cx="864824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IN" sz="5000" dirty="0"/>
              <a:t>Bases of Selection</a:t>
            </a:r>
            <a:endParaRPr sz="5000" dirty="0"/>
          </a:p>
        </p:txBody>
      </p:sp>
      <p:sp>
        <p:nvSpPr>
          <p:cNvPr id="768" name="Google Shape;768;p15"/>
          <p:cNvSpPr/>
          <p:nvPr/>
        </p:nvSpPr>
        <p:spPr>
          <a:xfrm rot="10800000">
            <a:off x="3793882" y="1363173"/>
            <a:ext cx="1556240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5"/>
          <p:cNvSpPr/>
          <p:nvPr/>
        </p:nvSpPr>
        <p:spPr>
          <a:xfrm rot="10800000">
            <a:off x="828992" y="2811998"/>
            <a:ext cx="1928758" cy="60527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272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0" y="1861253"/>
            <a:ext cx="50030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IN" sz="1600" b="1" dirty="0">
                <a:solidFill>
                  <a:schemeClr val="accent6">
                    <a:lumMod val="50000"/>
                  </a:schemeClr>
                </a:solidFill>
                <a:latin typeface="Rockwell"/>
              </a:rPr>
              <a:t>Dr. Jay Prakash Gupta</a:t>
            </a:r>
          </a:p>
          <a:p>
            <a:pPr>
              <a:defRPr/>
            </a:pPr>
            <a:r>
              <a:rPr lang="en-IN" sz="1600" dirty="0">
                <a:solidFill>
                  <a:schemeClr val="tx1"/>
                </a:solidFill>
                <a:latin typeface="Rockwell"/>
              </a:rPr>
              <a:t>Associate Professor, Animal Genetics &amp; Breeding</a:t>
            </a:r>
          </a:p>
          <a:p>
            <a:pPr>
              <a:defRPr/>
            </a:pPr>
            <a:r>
              <a:rPr lang="en-IN" sz="1600" dirty="0">
                <a:solidFill>
                  <a:schemeClr val="tx1"/>
                </a:solidFill>
                <a:latin typeface="Rockwell"/>
              </a:rPr>
              <a:t>Bihar Veterinary College</a:t>
            </a:r>
          </a:p>
          <a:p>
            <a:pPr>
              <a:defRPr/>
            </a:pPr>
            <a:r>
              <a:rPr lang="en-IN" sz="1600" dirty="0">
                <a:solidFill>
                  <a:schemeClr val="tx1"/>
                </a:solidFill>
                <a:latin typeface="Rockwell"/>
              </a:rPr>
              <a:t>BASU, Patna</a:t>
            </a:r>
          </a:p>
          <a:p>
            <a:pPr>
              <a:defRPr/>
            </a:pPr>
            <a:r>
              <a:rPr lang="en-IN" sz="1600" b="1" dirty="0">
                <a:solidFill>
                  <a:srgbClr val="333300"/>
                </a:solidFill>
                <a:latin typeface="Rockwell"/>
              </a:rPr>
              <a:t>Bihar - 800014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52B51A-380C-5CBB-37C2-48CF609C121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2848" y="56258"/>
            <a:ext cx="539474" cy="54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ownloads – Bihar Animal Sciences University | बिहार पशु विज्ञान ...">
            <a:extLst>
              <a:ext uri="{FF2B5EF4-FFF2-40B4-BE49-F238E27FC236}">
                <a16:creationId xmlns:a16="http://schemas.microsoft.com/office/drawing/2014/main" id="{A6D77B7B-0A22-88DB-A470-D529A22742C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770" y="56258"/>
            <a:ext cx="637221" cy="63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6"/>
          <p:cNvSpPr txBox="1">
            <a:spLocks noGrp="1"/>
          </p:cNvSpPr>
          <p:nvPr>
            <p:ph type="title"/>
          </p:nvPr>
        </p:nvSpPr>
        <p:spPr>
          <a:xfrm>
            <a:off x="234640" y="526700"/>
            <a:ext cx="6902100" cy="460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Introduction</a:t>
            </a:r>
            <a:endParaRPr sz="4400" b="1" dirty="0"/>
          </a:p>
        </p:txBody>
      </p:sp>
      <p:sp>
        <p:nvSpPr>
          <p:cNvPr id="778" name="Google Shape;778;p16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655" y="4127239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480460" y="4290609"/>
            <a:ext cx="651096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choice of procedure for applying selection to these population is then open, we may utilize these measures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07049" y="526700"/>
            <a:ext cx="5657980" cy="2613107"/>
            <a:chOff x="1394552" y="987200"/>
            <a:chExt cx="6907576" cy="3320395"/>
          </a:xfrm>
        </p:grpSpPr>
        <p:sp>
          <p:nvSpPr>
            <p:cNvPr id="2" name="Oval 1"/>
            <p:cNvSpPr/>
            <p:nvPr/>
          </p:nvSpPr>
          <p:spPr>
            <a:xfrm>
              <a:off x="1394552" y="987200"/>
              <a:ext cx="6907576" cy="3320395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" name="Oval 2"/>
            <p:cNvSpPr/>
            <p:nvPr/>
          </p:nvSpPr>
          <p:spPr>
            <a:xfrm>
              <a:off x="2159306" y="1894901"/>
              <a:ext cx="969484" cy="980501"/>
            </a:xfrm>
            <a:prstGeom prst="ellips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F</a:t>
              </a:r>
              <a:r>
                <a:rPr lang="en-US" sz="2800" baseline="-25000" dirty="0">
                  <a:solidFill>
                    <a:schemeClr val="tx1"/>
                  </a:solidFill>
                </a:rPr>
                <a:t>1</a:t>
              </a:r>
              <a:endParaRPr lang="en-IN" sz="2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993641" y="2951519"/>
              <a:ext cx="969484" cy="980501"/>
            </a:xfrm>
            <a:prstGeom prst="ellips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21355A"/>
                  </a:solidFill>
                </a:rPr>
                <a:t>F</a:t>
              </a:r>
              <a:r>
                <a:rPr lang="en-US" sz="2800" baseline="-25000" dirty="0">
                  <a:solidFill>
                    <a:srgbClr val="21355A"/>
                  </a:solidFill>
                </a:rPr>
                <a:t>5</a:t>
              </a:r>
              <a:endParaRPr lang="en-IN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4363598" y="2447122"/>
              <a:ext cx="969484" cy="980501"/>
            </a:xfrm>
            <a:prstGeom prst="ellips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21355A"/>
                  </a:solidFill>
                </a:rPr>
                <a:t>F</a:t>
              </a:r>
              <a:r>
                <a:rPr lang="en-US" sz="2800" baseline="-25000" dirty="0">
                  <a:solidFill>
                    <a:srgbClr val="21355A"/>
                  </a:solidFill>
                </a:rPr>
                <a:t>4</a:t>
              </a:r>
              <a:endParaRPr lang="en-IN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4364516" y="1143596"/>
              <a:ext cx="969484" cy="980501"/>
            </a:xfrm>
            <a:prstGeom prst="ellips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21355A"/>
                  </a:solidFill>
                </a:rPr>
                <a:t>F</a:t>
              </a:r>
              <a:r>
                <a:rPr lang="en-US" sz="2800" baseline="-25000" dirty="0">
                  <a:solidFill>
                    <a:srgbClr val="21355A"/>
                  </a:solidFill>
                </a:rPr>
                <a:t>2</a:t>
              </a:r>
              <a:endParaRPr lang="en-IN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569726" y="1894901"/>
              <a:ext cx="969484" cy="980501"/>
            </a:xfrm>
            <a:prstGeom prst="ellips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21355A"/>
                  </a:solidFill>
                </a:rPr>
                <a:t>F</a:t>
              </a:r>
              <a:r>
                <a:rPr lang="en-US" sz="2800" baseline="-25000" dirty="0">
                  <a:solidFill>
                    <a:srgbClr val="21355A"/>
                  </a:solidFill>
                </a:rPr>
                <a:t>3</a:t>
              </a:r>
              <a:endParaRPr lang="en-IN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656317" y="2913273"/>
              <a:ext cx="969484" cy="980501"/>
            </a:xfrm>
            <a:prstGeom prst="ellips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21355A"/>
                  </a:solidFill>
                </a:rPr>
                <a:t>F</a:t>
              </a:r>
              <a:r>
                <a:rPr lang="en-US" sz="2800" baseline="-25000" dirty="0">
                  <a:solidFill>
                    <a:srgbClr val="21355A"/>
                  </a:solidFill>
                </a:rPr>
                <a:t>6</a:t>
              </a:r>
              <a:endParaRPr lang="en-IN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283583" y="160785"/>
            <a:ext cx="175654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of different families (FS, HS)</a:t>
            </a:r>
            <a:endParaRPr lang="en-I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859" y="1160564"/>
            <a:ext cx="257143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the mean phenotypic value of each family i.e. family mean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9007" y="3011325"/>
            <a:ext cx="454436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Now we have measurements of </a:t>
            </a:r>
          </a:p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Each individual and </a:t>
            </a:r>
          </a:p>
          <a:p>
            <a:pPr marL="342900" indent="-342900"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 means of every family.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364722" y="127279"/>
            <a:ext cx="6965497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Bases of selection</a:t>
            </a:r>
            <a:endParaRPr sz="3600" b="1" dirty="0"/>
          </a:p>
        </p:txBody>
      </p:sp>
      <p:sp>
        <p:nvSpPr>
          <p:cNvPr id="785" name="Google Shape;785;p1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786" name="Google Shape;786;p17"/>
          <p:cNvSpPr/>
          <p:nvPr/>
        </p:nvSpPr>
        <p:spPr>
          <a:xfrm>
            <a:off x="419284" y="399979"/>
            <a:ext cx="375993" cy="347276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9272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7" name="Straight Arrow Connector 26"/>
          <p:cNvCxnSpPr>
            <a:stCxn id="25" idx="1"/>
          </p:cNvCxnSpPr>
          <p:nvPr/>
        </p:nvCxnSpPr>
        <p:spPr>
          <a:xfrm flipH="1">
            <a:off x="5982158" y="2794688"/>
            <a:ext cx="649995" cy="1578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84228" y="778493"/>
            <a:ext cx="240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 rot="20471887">
            <a:off x="3684744" y="1170418"/>
            <a:ext cx="856475" cy="94201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ight Arrow 6"/>
          <p:cNvSpPr/>
          <p:nvPr/>
        </p:nvSpPr>
        <p:spPr>
          <a:xfrm>
            <a:off x="6265673" y="1001829"/>
            <a:ext cx="672029" cy="1607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8" name="Group 27"/>
          <p:cNvGrpSpPr/>
          <p:nvPr/>
        </p:nvGrpSpPr>
        <p:grpSpPr>
          <a:xfrm>
            <a:off x="1333040" y="897546"/>
            <a:ext cx="7636651" cy="3748353"/>
            <a:chOff x="1333040" y="897546"/>
            <a:chExt cx="7636651" cy="3748353"/>
          </a:xfrm>
        </p:grpSpPr>
        <p:grpSp>
          <p:nvGrpSpPr>
            <p:cNvPr id="32" name="Group 31"/>
            <p:cNvGrpSpPr/>
            <p:nvPr/>
          </p:nvGrpSpPr>
          <p:grpSpPr>
            <a:xfrm>
              <a:off x="1333040" y="897546"/>
              <a:ext cx="7636651" cy="3748353"/>
              <a:chOff x="1333040" y="897546"/>
              <a:chExt cx="7636651" cy="3748353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4162967" y="2748167"/>
                <a:ext cx="181919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Individual’s poor value is due to poor environment but high family mean suggests its high BV</a:t>
                </a:r>
                <a:endParaRPr lang="en-I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1333040" y="1035586"/>
                <a:ext cx="2644048" cy="210422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3169631" y="1321319"/>
                <a:ext cx="532035" cy="529515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372938" y="3117373"/>
                <a:ext cx="24060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Family</a:t>
                </a:r>
                <a:endParaRPr lang="en-I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917456" y="897546"/>
                <a:ext cx="1817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Individual value</a:t>
                </a:r>
                <a:endParaRPr lang="en-I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Down Arrow 20"/>
              <p:cNvSpPr/>
              <p:nvPr/>
            </p:nvSpPr>
            <p:spPr>
              <a:xfrm flipH="1">
                <a:off x="2540510" y="3536415"/>
                <a:ext cx="132853" cy="304385"/>
              </a:xfrm>
              <a:prstGeom prst="down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00206" y="3935943"/>
                <a:ext cx="15310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Family Mean</a:t>
                </a:r>
                <a:endParaRPr lang="en-IN" sz="1600" b="1" dirty="0"/>
              </a:p>
            </p:txBody>
          </p:sp>
          <p:sp>
            <p:nvSpPr>
              <p:cNvPr id="24" name="Down Arrow 23"/>
              <p:cNvSpPr/>
              <p:nvPr/>
            </p:nvSpPr>
            <p:spPr>
              <a:xfrm>
                <a:off x="7675374" y="1301714"/>
                <a:ext cx="104185" cy="859692"/>
              </a:xfrm>
              <a:prstGeom prst="downArrow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32153" y="2256079"/>
                <a:ext cx="192270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value borderline bet. Selection and rejection </a:t>
                </a:r>
                <a:endParaRPr lang="en-IN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Straight Arrow Connector 29"/>
              <p:cNvCxnSpPr>
                <a:stCxn id="25" idx="2"/>
              </p:cNvCxnSpPr>
              <p:nvPr/>
            </p:nvCxnSpPr>
            <p:spPr>
              <a:xfrm flipH="1">
                <a:off x="7590620" y="3333297"/>
                <a:ext cx="2886" cy="3072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7" name="TextBox 36"/>
              <p:cNvSpPr txBox="1"/>
              <p:nvPr/>
            </p:nvSpPr>
            <p:spPr>
              <a:xfrm>
                <a:off x="6307155" y="3691792"/>
                <a:ext cx="266253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 family mean may be due to favorable environment (mother), therefore individuals’ BV may be less</a:t>
                </a:r>
                <a:endParaRPr lang="en-I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42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069" y="2451742"/>
              <a:ext cx="639702" cy="423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583" y="2591218"/>
              <a:ext cx="639702" cy="423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576" y="2054703"/>
              <a:ext cx="639702" cy="423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092" y="2129693"/>
              <a:ext cx="639702" cy="423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166" y="2193300"/>
              <a:ext cx="639702" cy="423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929" y="1694213"/>
              <a:ext cx="639702" cy="423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355" y="1706405"/>
              <a:ext cx="639702" cy="423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222" y="1266878"/>
              <a:ext cx="587259" cy="3885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" descr="Black And White Cow Clipart , Free Transparent Clipart - ClipartKe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6543" y="1461539"/>
              <a:ext cx="409385" cy="270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Oval 32"/>
          <p:cNvSpPr/>
          <p:nvPr/>
        </p:nvSpPr>
        <p:spPr>
          <a:xfrm>
            <a:off x="4031209" y="2748167"/>
            <a:ext cx="2055092" cy="11877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tx1"/>
                </a:solidFill>
              </a:rPr>
              <a:t>Favourable</a:t>
            </a:r>
            <a:endParaRPr lang="en-IN" sz="1800" b="1" dirty="0">
              <a:solidFill>
                <a:schemeClr val="tx1"/>
              </a:solidFill>
            </a:endParaRPr>
          </a:p>
        </p:txBody>
      </p:sp>
      <p:sp>
        <p:nvSpPr>
          <p:cNvPr id="34" name="Cloud Callout 33"/>
          <p:cNvSpPr/>
          <p:nvPr/>
        </p:nvSpPr>
        <p:spPr>
          <a:xfrm>
            <a:off x="3922520" y="1323560"/>
            <a:ext cx="3772189" cy="2657964"/>
          </a:xfrm>
          <a:prstGeom prst="cloud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decide??</a:t>
            </a:r>
            <a:endParaRPr lang="en-I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6389339" y="3680609"/>
            <a:ext cx="2441460" cy="11877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Un-</a:t>
            </a:r>
            <a:r>
              <a:rPr lang="en-US" sz="1800" b="1" dirty="0" err="1">
                <a:solidFill>
                  <a:schemeClr val="tx1"/>
                </a:solidFill>
              </a:rPr>
              <a:t>favourable</a:t>
            </a:r>
            <a:endParaRPr lang="en-IN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364722" y="127279"/>
            <a:ext cx="6965497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Bases of selection</a:t>
            </a:r>
            <a:endParaRPr sz="3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48298" y="1785932"/>
            <a:ext cx="4109293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Kind of family: Full Sib or Half sib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individuals in the family</a:t>
            </a:r>
          </a:p>
          <a:p>
            <a:pPr marL="285750" indent="-285750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Phenotypic correlation between family members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1785" y="3789487"/>
            <a:ext cx="6422735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before going to this detail we may see the general description of different basis (Information available) of selection 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enetic And Quantitative Aspects Of Genealogy - Types Of Collateral  Relationshi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85" b="17301"/>
          <a:stretch/>
        </p:blipFill>
        <p:spPr bwMode="auto">
          <a:xfrm>
            <a:off x="5012676" y="768020"/>
            <a:ext cx="3919670" cy="18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21678" y="1177736"/>
            <a:ext cx="2653290" cy="369332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three things to know,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655" y="4127239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38898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364722" y="127279"/>
            <a:ext cx="6965497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Bases of selection</a:t>
            </a:r>
            <a:endParaRPr sz="36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886857" y="815248"/>
            <a:ext cx="7948671" cy="4150402"/>
            <a:chOff x="886857" y="815248"/>
            <a:chExt cx="7948671" cy="4150402"/>
          </a:xfrm>
        </p:grpSpPr>
        <p:grpSp>
          <p:nvGrpSpPr>
            <p:cNvPr id="7" name="Group 6"/>
            <p:cNvGrpSpPr/>
            <p:nvPr/>
          </p:nvGrpSpPr>
          <p:grpSpPr>
            <a:xfrm>
              <a:off x="886857" y="815248"/>
              <a:ext cx="7948671" cy="3796459"/>
              <a:chOff x="886857" y="815248"/>
              <a:chExt cx="7948671" cy="3796459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117774" y="815248"/>
                <a:ext cx="2963537" cy="83099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Phenotypic value of individual (P)</a:t>
                </a:r>
                <a:endParaRPr lang="en-I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" name="Left Arrow 2"/>
              <p:cNvSpPr/>
              <p:nvPr/>
            </p:nvSpPr>
            <p:spPr>
              <a:xfrm>
                <a:off x="6114361" y="1123720"/>
                <a:ext cx="749147" cy="231355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Rectangle 3"/>
                  <p:cNvSpPr/>
                  <p:nvPr/>
                </p:nvSpPr>
                <p:spPr>
                  <a:xfrm>
                    <a:off x="7105880" y="815248"/>
                    <a:ext cx="1729648" cy="830997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Deviation from Population mean (</a:t>
                    </a:r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IN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" name="Rectangle 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5880" y="815248"/>
                    <a:ext cx="1729648" cy="83099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/>
              <p:cNvCxnSpPr>
                <a:stCxn id="2" idx="2"/>
              </p:cNvCxnSpPr>
              <p:nvPr/>
            </p:nvCxnSpPr>
            <p:spPr>
              <a:xfrm>
                <a:off x="4599543" y="1646245"/>
                <a:ext cx="2374134" cy="6893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1564395" y="2390660"/>
                <a:ext cx="727113" cy="7078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n-IN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488934" y="2379643"/>
                <a:ext cx="727113" cy="7078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4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endParaRPr lang="en-IN" sz="40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Up Arrow 11"/>
              <p:cNvSpPr/>
              <p:nvPr/>
            </p:nvSpPr>
            <p:spPr>
              <a:xfrm>
                <a:off x="1740666" y="3098546"/>
                <a:ext cx="187286" cy="559054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886857" y="3657600"/>
                    <a:ext cx="2082188" cy="738664"/>
                  </a:xfrm>
                  <a:prstGeom prst="rect">
                    <a:avLst/>
                  </a:prstGeom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b="1" dirty="0">
                        <a:latin typeface="+mn-lt"/>
                      </a:rPr>
                      <a:t>Deviation of family mean from population mean </a:t>
                    </a:r>
                    <a:r>
                      <a:rPr lang="en-US" b="1" dirty="0">
                        <a:solidFill>
                          <a:schemeClr val="tx1"/>
                        </a:solidFill>
                        <a:latin typeface="+mn-lt"/>
                      </a:rPr>
                      <a:t>(</a:t>
                    </a:r>
                    <a14:m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</m:acc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IN" b="1" dirty="0">
                      <a:solidFill>
                        <a:schemeClr val="tx1"/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6857" y="3657600"/>
                    <a:ext cx="2082188" cy="73866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445" b="-5600"/>
                    </a:stretch>
                  </a:blipFill>
                </p:spPr>
                <p:txBody>
                  <a:bodyPr/>
                  <a:lstStyle/>
                  <a:p>
                    <a:r>
                      <a:rPr lang="en-I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/>
              <p:cNvSpPr txBox="1"/>
              <p:nvPr/>
            </p:nvSpPr>
            <p:spPr>
              <a:xfrm>
                <a:off x="5822414" y="3657600"/>
                <a:ext cx="2082188" cy="95410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+mn-lt"/>
                  </a:rPr>
                  <a:t>Deviation of individual from family mean </a:t>
                </a:r>
                <a:r>
                  <a:rPr lang="en-US" b="1" dirty="0">
                    <a:solidFill>
                      <a:schemeClr val="tx1"/>
                    </a:solidFill>
                  </a:rPr>
                  <a:t>(Within family deviation)</a:t>
                </a:r>
                <a:endParaRPr lang="en-IN" b="1" dirty="0">
                  <a:solidFill>
                    <a:schemeClr val="tx1"/>
                  </a:solidFill>
                  <a:latin typeface="+mn-lt"/>
                </a:endParaRPr>
              </a:p>
            </p:txBody>
          </p:sp>
          <p:sp>
            <p:nvSpPr>
              <p:cNvPr id="20" name="Up Arrow 19"/>
              <p:cNvSpPr/>
              <p:nvPr/>
            </p:nvSpPr>
            <p:spPr>
              <a:xfrm>
                <a:off x="6676222" y="3068974"/>
                <a:ext cx="187286" cy="559054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90658" y="3007640"/>
                <a:ext cx="1799125" cy="620388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>
                <a:stCxn id="2" idx="2"/>
                <a:endCxn id="9" idx="0"/>
              </p:cNvCxnSpPr>
              <p:nvPr/>
            </p:nvCxnSpPr>
            <p:spPr>
              <a:xfrm flipH="1">
                <a:off x="1927952" y="1646245"/>
                <a:ext cx="2671591" cy="74441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6" name="Up Arrow 15"/>
            <p:cNvSpPr/>
            <p:nvPr/>
          </p:nvSpPr>
          <p:spPr>
            <a:xfrm>
              <a:off x="4208444" y="3628028"/>
              <a:ext cx="187286" cy="55905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51672" y="4134653"/>
              <a:ext cx="26220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Procedure of selection varies as per the weight given to these two parts </a:t>
              </a:r>
              <a:endParaRPr lang="en-IN" sz="16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4655" y="4127239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296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pic>
        <p:nvPicPr>
          <p:cNvPr id="1026" name="Picture 2" descr="C:\Users\acer\Downloads\WhatsApp Image 2023-09-05 at 9.14.40 AM.jpeg"/>
          <p:cNvPicPr>
            <a:picLocks noChangeAspect="1" noChangeArrowheads="1"/>
          </p:cNvPicPr>
          <p:nvPr/>
        </p:nvPicPr>
        <p:blipFill>
          <a:blip r:embed="rId2"/>
          <a:srcRect l="8253" r="3346"/>
          <a:stretch>
            <a:fillRect/>
          </a:stretch>
        </p:blipFill>
        <p:spPr bwMode="auto">
          <a:xfrm>
            <a:off x="930166" y="470010"/>
            <a:ext cx="7914289" cy="4196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7"/>
          <p:cNvSpPr txBox="1">
            <a:spLocks noGrp="1"/>
          </p:cNvSpPr>
          <p:nvPr>
            <p:ph type="ctrTitle" idx="4294967295"/>
          </p:nvPr>
        </p:nvSpPr>
        <p:spPr>
          <a:xfrm>
            <a:off x="1364722" y="127279"/>
            <a:ext cx="6965497" cy="52423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Bases of selection</a:t>
            </a:r>
            <a:endParaRPr sz="36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729009" y="651510"/>
            <a:ext cx="7770505" cy="3916731"/>
            <a:chOff x="883245" y="1107195"/>
            <a:chExt cx="7770505" cy="3916731"/>
          </a:xfrm>
        </p:grpSpPr>
        <p:sp>
          <p:nvSpPr>
            <p:cNvPr id="15" name="TextBox 14"/>
            <p:cNvSpPr txBox="1"/>
            <p:nvPr/>
          </p:nvSpPr>
          <p:spPr>
            <a:xfrm>
              <a:off x="3107705" y="4285262"/>
              <a:ext cx="5002575" cy="73866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Take account of both components P</a:t>
              </a:r>
              <a:r>
                <a:rPr lang="en-US" baseline="-25000" dirty="0"/>
                <a:t>f</a:t>
              </a:r>
              <a:r>
                <a:rPr lang="en-US" dirty="0"/>
                <a:t>, and P</a:t>
              </a:r>
              <a:r>
                <a:rPr lang="en-US" baseline="-25000" dirty="0"/>
                <a:t>w</a:t>
              </a:r>
              <a:r>
                <a:rPr lang="en-US" dirty="0"/>
                <a:t> but given with different weights chosen so as to make the best use of the two sources of information</a:t>
              </a:r>
              <a:endParaRPr lang="en-IN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883245" y="3911222"/>
              <a:ext cx="2005070" cy="111270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/>
                <a:t>Combined Selection</a:t>
              </a:r>
              <a:endParaRPr lang="en-IN" sz="1800" b="1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1056701" y="1107195"/>
              <a:ext cx="2005070" cy="111270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/>
                <a:t>Individual Selection</a:t>
              </a:r>
              <a:endParaRPr lang="en-IN" sz="1800" b="1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3852690" y="1107195"/>
              <a:ext cx="2005070" cy="111270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/>
                <a:t>Family Selection</a:t>
              </a:r>
              <a:endParaRPr lang="en-IN" sz="1800" b="1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6648680" y="1107195"/>
              <a:ext cx="2005070" cy="111270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Within family selection</a:t>
              </a:r>
              <a:endParaRPr lang="en-IN" b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56701" y="2667805"/>
              <a:ext cx="1831614" cy="52322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Equal weight to both P</a:t>
              </a:r>
              <a:r>
                <a:rPr lang="en-US" b="1" baseline="-25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</a:t>
              </a:r>
              <a:r>
                <a:rPr lang="en-US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and P</a:t>
              </a:r>
              <a:r>
                <a:rPr lang="en-US" b="1" baseline="-25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 </a:t>
              </a:r>
              <a:endParaRPr lang="en-IN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896054" y="2667805"/>
              <a:ext cx="1831614" cy="116955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Weight to family mean P</a:t>
              </a:r>
              <a:r>
                <a:rPr lang="en-US" b="1" baseline="-25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</a:t>
              </a:r>
              <a:r>
                <a:rPr lang="en-US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alone, ignoring the within-family deviation P</a:t>
              </a:r>
              <a:r>
                <a:rPr lang="en-US" b="1" baseline="-25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</a:t>
              </a:r>
              <a:r>
                <a:rPr lang="en-US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entirely</a:t>
              </a:r>
              <a:endParaRPr lang="en-IN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35407" y="2667805"/>
              <a:ext cx="1831614" cy="116955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Weight to the within-family deviation P</a:t>
              </a:r>
              <a:r>
                <a:rPr lang="en-US" b="1" baseline="-25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w</a:t>
              </a:r>
              <a:r>
                <a:rPr lang="en-US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alone, ignoring the family mean P</a:t>
              </a:r>
              <a:r>
                <a:rPr lang="en-US" b="1" baseline="-25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f</a:t>
              </a:r>
              <a:r>
                <a:rPr lang="en-US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entirely</a:t>
              </a:r>
              <a:endParaRPr lang="en-IN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1916935" y="2219899"/>
              <a:ext cx="242371" cy="447906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4708059" y="2219899"/>
              <a:ext cx="242371" cy="447906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7651214" y="2270690"/>
              <a:ext cx="242371" cy="447906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Down Arrow 30"/>
            <p:cNvSpPr/>
            <p:nvPr/>
          </p:nvSpPr>
          <p:spPr>
            <a:xfrm rot="16200000">
              <a:off x="2936501" y="4263998"/>
              <a:ext cx="342409" cy="438781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655" y="4127239"/>
            <a:ext cx="1095893" cy="99422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073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7"/>
          <p:cNvSpPr txBox="1">
            <a:spLocks noGrp="1"/>
          </p:cNvSpPr>
          <p:nvPr>
            <p:ph type="sldNum" idx="12"/>
          </p:nvPr>
        </p:nvSpPr>
        <p:spPr>
          <a:xfrm>
            <a:off x="8665029" y="12727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1040" name="Google Shape;1040;p37"/>
          <p:cNvSpPr txBox="1">
            <a:spLocks noGrp="1"/>
          </p:cNvSpPr>
          <p:nvPr>
            <p:ph type="ctrTitle" idx="4294967295"/>
          </p:nvPr>
        </p:nvSpPr>
        <p:spPr>
          <a:xfrm>
            <a:off x="1277675" y="1215400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Thanks!</a:t>
            </a:r>
            <a:endParaRPr sz="9600"/>
          </a:p>
        </p:txBody>
      </p:sp>
      <p:sp>
        <p:nvSpPr>
          <p:cNvPr id="1041" name="Google Shape;1041;p37"/>
          <p:cNvSpPr txBox="1">
            <a:spLocks noGrp="1"/>
          </p:cNvSpPr>
          <p:nvPr>
            <p:ph type="subTitle" idx="4294967295"/>
          </p:nvPr>
        </p:nvSpPr>
        <p:spPr>
          <a:xfrm>
            <a:off x="1277675" y="2415025"/>
            <a:ext cx="6593700" cy="18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lt1"/>
                </a:solidFill>
                <a:highlight>
                  <a:schemeClr val="accent3"/>
                </a:highlight>
                <a:latin typeface="Nunito"/>
                <a:ea typeface="Nunito"/>
                <a:cs typeface="Nunito"/>
                <a:sym typeface="Nunito"/>
              </a:rPr>
              <a:t>Any questions?</a:t>
            </a:r>
            <a:endParaRPr sz="3600" b="1" dirty="0">
              <a:solidFill>
                <a:schemeClr val="lt1"/>
              </a:solidFill>
              <a:highlight>
                <a:schemeClr val="accent3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You can find me at: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@JP_AAtrey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IN" dirty="0"/>
              <a:t>j</a:t>
            </a:r>
            <a:r>
              <a:rPr lang="en" dirty="0"/>
              <a:t>p.prakash01@gmail.com</a:t>
            </a:r>
            <a:endParaRPr dirty="0"/>
          </a:p>
        </p:txBody>
      </p:sp>
      <p:sp>
        <p:nvSpPr>
          <p:cNvPr id="1042" name="Google Shape;1042;p37"/>
          <p:cNvSpPr/>
          <p:nvPr/>
        </p:nvSpPr>
        <p:spPr>
          <a:xfrm>
            <a:off x="401292" y="464143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The Step-by-Step Guide to Making Money from Inst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6" t="26495" r="35910" b="34124"/>
          <a:stretch/>
        </p:blipFill>
        <p:spPr bwMode="auto">
          <a:xfrm>
            <a:off x="3527919" y="3739327"/>
            <a:ext cx="30594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Logo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4189" r="8316" b="11128"/>
          <a:stretch/>
        </p:blipFill>
        <p:spPr bwMode="auto">
          <a:xfrm>
            <a:off x="3073702" y="3739327"/>
            <a:ext cx="36355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340</Words>
  <Application>Microsoft Office PowerPoint</Application>
  <PresentationFormat>On-screen Show (16:9)</PresentationFormat>
  <Paragraphs>62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Calibri</vt:lpstr>
      <vt:lpstr>Cambria Math</vt:lpstr>
      <vt:lpstr>Arial</vt:lpstr>
      <vt:lpstr>Mali SemiBold</vt:lpstr>
      <vt:lpstr>Cambria</vt:lpstr>
      <vt:lpstr>Nunito</vt:lpstr>
      <vt:lpstr>Rockwell</vt:lpstr>
      <vt:lpstr>Nunito Light</vt:lpstr>
      <vt:lpstr>Times New Roman</vt:lpstr>
      <vt:lpstr>Wingdings</vt:lpstr>
      <vt:lpstr>Ely template</vt:lpstr>
      <vt:lpstr>Bases of Selection</vt:lpstr>
      <vt:lpstr>Introduction</vt:lpstr>
      <vt:lpstr>Bases of selection</vt:lpstr>
      <vt:lpstr>Bases of selection</vt:lpstr>
      <vt:lpstr>Bases of selection</vt:lpstr>
      <vt:lpstr>PowerPoint Presentation</vt:lpstr>
      <vt:lpstr>Bases of selection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Selection : An Introduction</dc:title>
  <dc:creator>AGB</dc:creator>
  <cp:lastModifiedBy>Jay Prakash Gupta</cp:lastModifiedBy>
  <cp:revision>80</cp:revision>
  <dcterms:modified xsi:type="dcterms:W3CDTF">2025-05-23T05:12:22Z</dcterms:modified>
</cp:coreProperties>
</file>