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8" r:id="rId4"/>
    <p:sldId id="304" r:id="rId5"/>
    <p:sldId id="308" r:id="rId6"/>
    <p:sldId id="309" r:id="rId7"/>
    <p:sldId id="305" r:id="rId8"/>
    <p:sldId id="310" r:id="rId9"/>
    <p:sldId id="312" r:id="rId10"/>
    <p:sldId id="278" r:id="rId11"/>
  </p:sldIdLst>
  <p:sldSz cx="9144000" cy="5143500" type="screen16x9"/>
  <p:notesSz cx="6858000" cy="9144000"/>
  <p:embeddedFontLst>
    <p:embeddedFont>
      <p:font typeface="Mali SemiBold" panose="020B0604020202020204" charset="-34"/>
      <p:regular r:id="rId13"/>
      <p:bold r:id="rId14"/>
      <p:italic r:id="rId15"/>
      <p:boldItalic r:id="rId16"/>
    </p:embeddedFont>
    <p:embeddedFont>
      <p:font typeface="Nunito Light" panose="020B0604020202020204" charset="0"/>
      <p:regular r:id="rId17"/>
      <p:bold r:id="rId18"/>
      <p:italic r:id="rId19"/>
      <p:boldItalic r:id="rId20"/>
    </p:embeddedFont>
    <p:embeddedFont>
      <p:font typeface="Rockwell" panose="02060603020205020403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uni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3208F0-AD8F-4053-A8EF-DEC011EDB4A5}">
  <a:tblStyle styleId="{0C3208F0-AD8F-4053-A8EF-DEC011EDB4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160D98-0977-4DE6-BF6C-5D77E9B9BDF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77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61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61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61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039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039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03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9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247882" y="568996"/>
            <a:ext cx="864824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IN" sz="5000" dirty="0"/>
              <a:t>Individual Selection</a:t>
            </a:r>
            <a:endParaRPr sz="5000" dirty="0"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3793882" y="1363173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811998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272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0" y="1861253"/>
            <a:ext cx="50030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1600" b="1" dirty="0">
                <a:solidFill>
                  <a:schemeClr val="accent6">
                    <a:lumMod val="50000"/>
                  </a:schemeClr>
                </a:solidFill>
                <a:latin typeface="Rockwell"/>
              </a:rPr>
              <a:t>Dr. Jay Prakash Gupta</a:t>
            </a:r>
          </a:p>
          <a:p>
            <a:pPr>
              <a:defRPr/>
            </a:pPr>
            <a:r>
              <a:rPr lang="en-IN" sz="1600" dirty="0">
                <a:solidFill>
                  <a:schemeClr val="tx1"/>
                </a:solidFill>
                <a:latin typeface="Rockwell"/>
              </a:rPr>
              <a:t>Associate Professor, Animal Genetics &amp; Breeding</a:t>
            </a:r>
          </a:p>
          <a:p>
            <a:pPr>
              <a:defRPr/>
            </a:pPr>
            <a:r>
              <a:rPr lang="en-IN" sz="1600" dirty="0">
                <a:solidFill>
                  <a:schemeClr val="tx1"/>
                </a:solidFill>
                <a:latin typeface="Rockwell"/>
              </a:rPr>
              <a:t>Bihar Veterinary College</a:t>
            </a:r>
          </a:p>
          <a:p>
            <a:pPr>
              <a:defRPr/>
            </a:pPr>
            <a:r>
              <a:rPr lang="en-IN" sz="1600" dirty="0">
                <a:solidFill>
                  <a:schemeClr val="tx1"/>
                </a:solidFill>
                <a:latin typeface="Rockwell"/>
              </a:rPr>
              <a:t>BASU, Patna</a:t>
            </a:r>
          </a:p>
          <a:p>
            <a:pPr>
              <a:defRPr/>
            </a:pPr>
            <a:r>
              <a:rPr lang="en-IN" sz="1600" b="1" dirty="0">
                <a:solidFill>
                  <a:srgbClr val="333300"/>
                </a:solidFill>
                <a:latin typeface="Rockwell"/>
              </a:rPr>
              <a:t>Bihar - 800014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2B51A-380C-5CBB-37C2-48CF609C12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2848" y="56258"/>
            <a:ext cx="539474" cy="54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ownloads – Bihar Animal Sciences University | बिहार पशु विज्ञान ...">
            <a:extLst>
              <a:ext uri="{FF2B5EF4-FFF2-40B4-BE49-F238E27FC236}">
                <a16:creationId xmlns:a16="http://schemas.microsoft.com/office/drawing/2014/main" id="{A6D77B7B-0A22-88DB-A470-D529A22742C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770" y="56258"/>
            <a:ext cx="637221" cy="63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1040" name="Google Shape;1040;p37"/>
          <p:cNvSpPr txBox="1">
            <a:spLocks noGrp="1"/>
          </p:cNvSpPr>
          <p:nvPr>
            <p:ph type="ctrTitle" idx="4294967295"/>
          </p:nvPr>
        </p:nvSpPr>
        <p:spPr>
          <a:xfrm>
            <a:off x="1277675" y="1215400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1041" name="Google Shape;1041;p37"/>
          <p:cNvSpPr txBox="1">
            <a:spLocks noGrp="1"/>
          </p:cNvSpPr>
          <p:nvPr>
            <p:ph type="subTitle" idx="4294967295"/>
          </p:nvPr>
        </p:nvSpPr>
        <p:spPr>
          <a:xfrm>
            <a:off x="1277675" y="2415025"/>
            <a:ext cx="6593700" cy="18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Any questions?</a:t>
            </a:r>
            <a:endParaRPr sz="3600" b="1" dirty="0">
              <a:solidFill>
                <a:schemeClr val="lt1"/>
              </a:solidFill>
              <a:highlight>
                <a:schemeClr val="accent3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You can find me at: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@JP_AAtrey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IN" dirty="0"/>
              <a:t>j</a:t>
            </a:r>
            <a:r>
              <a:rPr lang="en" dirty="0"/>
              <a:t>p.prakash01@gmail.com</a:t>
            </a:r>
            <a:endParaRPr dirty="0"/>
          </a:p>
        </p:txBody>
      </p:sp>
      <p:sp>
        <p:nvSpPr>
          <p:cNvPr id="1042" name="Google Shape;1042;p37"/>
          <p:cNvSpPr/>
          <p:nvPr/>
        </p:nvSpPr>
        <p:spPr>
          <a:xfrm>
            <a:off x="401292" y="4641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The Step-by-Step Guide to Making Money from Inst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26495" r="35910" b="34124"/>
          <a:stretch/>
        </p:blipFill>
        <p:spPr bwMode="auto">
          <a:xfrm>
            <a:off x="3527919" y="3739327"/>
            <a:ext cx="30594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4189" r="8316" b="11128"/>
          <a:stretch/>
        </p:blipFill>
        <p:spPr bwMode="auto">
          <a:xfrm>
            <a:off x="3073702" y="3739327"/>
            <a:ext cx="36355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223210" y="34382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Individual Selection</a:t>
            </a:r>
            <a:endParaRPr sz="4400" b="1" dirty="0"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655" y="4127239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05148" y="2372144"/>
            <a:ext cx="773870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Simplest to operate and yield rapid results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used unless there are good reasons for preferring another methods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 when the heritability of the trait under consideration is high.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Done for traits whose records are maintained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31520" y="1028700"/>
            <a:ext cx="7303770" cy="1325880"/>
            <a:chOff x="731520" y="1143000"/>
            <a:chExt cx="7303770" cy="1325880"/>
          </a:xfrm>
        </p:grpSpPr>
        <p:sp>
          <p:nvSpPr>
            <p:cNvPr id="17" name="TextBox 16"/>
            <p:cNvSpPr txBox="1"/>
            <p:nvPr/>
          </p:nvSpPr>
          <p:spPr>
            <a:xfrm>
              <a:off x="3215548" y="1189973"/>
              <a:ext cx="3219542" cy="707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Individual selected on their own phenotypic performance</a:t>
              </a:r>
              <a:endParaRPr lang="en-I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31520" y="1149886"/>
              <a:ext cx="2434810" cy="1318994"/>
              <a:chOff x="731520" y="1149886"/>
              <a:chExt cx="2434810" cy="1318994"/>
            </a:xfrm>
          </p:grpSpPr>
          <p:sp>
            <p:nvSpPr>
              <p:cNvPr id="18" name="Left Arrow 17"/>
              <p:cNvSpPr/>
              <p:nvPr/>
            </p:nvSpPr>
            <p:spPr>
              <a:xfrm rot="21185793">
                <a:off x="2411924" y="1486104"/>
                <a:ext cx="754406" cy="48720"/>
              </a:xfrm>
              <a:prstGeom prst="lef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31520" y="1149886"/>
                <a:ext cx="1863090" cy="131899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22" name="Picture 4" descr="Black And White Cow Clipart , Free Transparent Clipart - ClipartKe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2509" y="1971682"/>
                <a:ext cx="416341" cy="275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Black And White Cow Clipart , Free Transparent Clipart - ClipartKe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1453" y="2019718"/>
                <a:ext cx="416341" cy="275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Black And White Cow Clipart , Free Transparent Clipart - ClipartKe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586" y="1517493"/>
                <a:ext cx="416341" cy="275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Black And White Cow Clipart , Free Transparent Clipart - ClipartKe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3562" y="1752503"/>
                <a:ext cx="416341" cy="275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Black And White Cow Clipart , Free Transparent Clipart - ClipartKe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646" y="1793250"/>
                <a:ext cx="416341" cy="275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Black And White Cow Clipart , Free Transparent Clipart - ClipartKe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7415" y="1477805"/>
                <a:ext cx="416341" cy="275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Black And White Cow Clipart , Free Transparent Clipart - ClipartKe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2542" y="1404039"/>
                <a:ext cx="382209" cy="2529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Oval 28"/>
              <p:cNvSpPr/>
              <p:nvPr/>
            </p:nvSpPr>
            <p:spPr>
              <a:xfrm>
                <a:off x="2011680" y="1440180"/>
                <a:ext cx="411480" cy="38862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1" name="Curved Up Arrow 30"/>
            <p:cNvSpPr/>
            <p:nvPr/>
          </p:nvSpPr>
          <p:spPr>
            <a:xfrm>
              <a:off x="4629150" y="1920240"/>
              <a:ext cx="2526030" cy="388620"/>
            </a:xfrm>
            <a:prstGeom prst="curvedUpArrow">
              <a:avLst>
                <a:gd name="adj1" fmla="val 25078"/>
                <a:gd name="adj2" fmla="val 100400"/>
                <a:gd name="adj3" fmla="val 26471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703320" y="1554480"/>
              <a:ext cx="2617470" cy="342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37960" y="1143000"/>
              <a:ext cx="1497330" cy="7386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IN" b="1" dirty="0"/>
                <a:t>Single record or mean of several records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2" y="127279"/>
            <a:ext cx="6965497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Individual selection</a:t>
            </a:r>
            <a:endParaRPr sz="3600" b="1" dirty="0"/>
          </a:p>
        </p:txBody>
      </p:sp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0289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0" y="737212"/>
            <a:ext cx="1773716" cy="34244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Advantages </a:t>
            </a:r>
          </a:p>
        </p:txBody>
      </p:sp>
      <p:sp>
        <p:nvSpPr>
          <p:cNvPr id="36" name="Content Placeholder 94"/>
          <p:cNvSpPr txBox="1">
            <a:spLocks/>
          </p:cNvSpPr>
          <p:nvPr/>
        </p:nvSpPr>
        <p:spPr>
          <a:xfrm>
            <a:off x="1718631" y="608684"/>
            <a:ext cx="7425369" cy="1925196"/>
          </a:xfrm>
          <a:prstGeom prst="rect">
            <a:avLst/>
          </a:prstGeom>
        </p:spPr>
        <p:txBody>
          <a:bodyPr/>
          <a:lstStyle/>
          <a:p>
            <a:pPr marL="0" marR="0" lvl="0" indent="-342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Most useful for traits expressed in both the sexes</a:t>
            </a:r>
          </a:p>
          <a:p>
            <a:pPr marL="0" marR="0" lvl="0" indent="-342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2400" dirty="0">
                <a:latin typeface="Times New Roman"/>
                <a:ea typeface="Times New Roman"/>
              </a:rPr>
              <a:t>O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nly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 option in the absence of systematic record keeping</a:t>
            </a:r>
          </a:p>
          <a:p>
            <a:pPr marL="0" marR="0" lvl="0" indent="-342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All animals can be evaluated simultaneously</a:t>
            </a:r>
          </a:p>
          <a:p>
            <a:pPr marL="0" marR="0" lvl="0" indent="-342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2400" dirty="0">
                <a:latin typeface="Times New Roman"/>
                <a:ea typeface="Times New Roman"/>
              </a:rPr>
              <a:t>G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ives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 an indication of high correlation between genotype and phenotype when heritability of a trait is high.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771180" y="2567848"/>
            <a:ext cx="2071171" cy="34060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Disadvantages</a:t>
            </a:r>
          </a:p>
        </p:txBody>
      </p:sp>
      <p:sp>
        <p:nvSpPr>
          <p:cNvPr id="39" name="TextBox 63"/>
          <p:cNvSpPr txBox="1">
            <a:spLocks noChangeArrowheads="1"/>
          </p:cNvSpPr>
          <p:nvPr/>
        </p:nvSpPr>
        <p:spPr bwMode="auto">
          <a:xfrm>
            <a:off x="2732183" y="2521461"/>
            <a:ext cx="60592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itchFamily="2" charset="2"/>
              <a:buChar char="ü"/>
            </a:pPr>
            <a:r>
              <a:rPr lang="en-US" sz="2400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For traits, expressed only in </a:t>
            </a:r>
            <a:r>
              <a:rPr lang="en-US" sz="2400" b="1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♀</a:t>
            </a:r>
            <a:r>
              <a:rPr lang="en-US" sz="2400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s, individual selection is not possible for ♂s.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itchFamily="2" charset="2"/>
              <a:buChar char="ü"/>
            </a:pPr>
            <a:r>
              <a:rPr lang="en-US" sz="2400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Characters that are expressed late in life,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Pct val="110000"/>
              <a:buFont typeface="Wingdings" pitchFamily="2" charset="2"/>
              <a:buChar char="ü"/>
            </a:pPr>
            <a:r>
              <a:rPr lang="en-US" sz="2400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Traits having low heritability.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9821" y="4087256"/>
            <a:ext cx="773384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IN" sz="2000" b="1" dirty="0"/>
              <a:t>Mass selection </a:t>
            </a:r>
            <a:r>
              <a:rPr lang="en-IN" sz="2000" dirty="0"/>
              <a:t>is another term often used for individual selection, in poultry especially when the selected birds are put together </a:t>
            </a:r>
            <a:r>
              <a:rPr lang="en-IN" sz="2000" i="1" dirty="0"/>
              <a:t>en masse</a:t>
            </a:r>
            <a:r>
              <a:rPr lang="en-IN" sz="2000" dirty="0"/>
              <a:t> for mating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2" y="127279"/>
            <a:ext cx="6965497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Pedigree selection</a:t>
            </a:r>
            <a:endParaRPr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655" y="4127239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003672" y="2091084"/>
            <a:ext cx="711689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  <a:defRPr/>
            </a:pPr>
            <a:r>
              <a:rPr lang="en-IN" sz="2400" dirty="0">
                <a:solidFill>
                  <a:srgbClr val="0C0C0C"/>
                </a:solidFill>
                <a:latin typeface="Times New Roman"/>
              </a:rPr>
              <a:t>Selection based on pedigree information is determining the genetic worth of animals on the basis of the performance of their ancestors.</a:t>
            </a: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  <a:defRPr/>
            </a:pPr>
            <a:endParaRPr lang="en-IN" sz="800" dirty="0">
              <a:solidFill>
                <a:srgbClr val="0C0C0C"/>
              </a:solidFill>
              <a:latin typeface="Times New Roman"/>
            </a:endParaRPr>
          </a:p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rgbClr val="0C0C0C"/>
                </a:solidFill>
                <a:latin typeface="Times New Roman"/>
              </a:rPr>
              <a:t>Pedigree selection importance decreases when information is available on individuals or family members</a:t>
            </a:r>
            <a:endParaRPr lang="en-US" sz="2400" baseline="30000" dirty="0">
              <a:solidFill>
                <a:srgbClr val="0C0C0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1687" y="924462"/>
            <a:ext cx="7447401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 pedigree is a record of an individual’s ancestors that are related through his parents, and the selection of individuals based on such records is known as 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pedigree selection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89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2" y="50160"/>
            <a:ext cx="6965497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Pedigree selection</a:t>
            </a:r>
            <a:endParaRPr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8298" y="607126"/>
            <a:ext cx="228049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difficulties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655" y="4127239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371163" y="660057"/>
            <a:ext cx="5111826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</a:rPr>
              <a:t>Ancestors records not always available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</a:rPr>
              <a:t>May be faulty records due to stray mating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</a:rPr>
              <a:t>Most characters have low h</a:t>
            </a:r>
            <a:r>
              <a:rPr lang="en-US" sz="2000" baseline="30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4765" y="1729010"/>
            <a:ext cx="146708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53228" y="1781941"/>
            <a:ext cx="6402636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</a:rPr>
              <a:t>Less costly, only pedigree compilation is necessary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</a:rPr>
              <a:t>Allows selection at younger ages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000" baseline="300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Good for multistage selection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</a:rPr>
              <a:t> Good for sex limited and traits expressed in later life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1574" y="2939028"/>
            <a:ext cx="146708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Demerits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9198" y="3424148"/>
            <a:ext cx="6790063" cy="16312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</a:rPr>
              <a:t>Individuals from part. Pedigree can be culled </a:t>
            </a:r>
            <a:r>
              <a:rPr lang="en-US" sz="2000" dirty="0" err="1">
                <a:solidFill>
                  <a:srgbClr val="FFFFFF"/>
                </a:solidFill>
              </a:rPr>
              <a:t>inspite</a:t>
            </a:r>
            <a:r>
              <a:rPr lang="en-US" sz="2000" dirty="0">
                <a:solidFill>
                  <a:srgbClr val="FFFFFF"/>
                </a:solidFill>
              </a:rPr>
              <a:t> of having good genes, likewise some pedigree may get undue emphasis and favored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000" baseline="300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introduces nonrandom bias as records are of diff. </a:t>
            </a:r>
            <a:r>
              <a:rPr lang="en-US" sz="2000" dirty="0" err="1">
                <a:solidFill>
                  <a:srgbClr val="FFFFFF"/>
                </a:solidFill>
              </a:rPr>
              <a:t>envt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</a:rPr>
              <a:t> not applicable for </a:t>
            </a:r>
            <a:r>
              <a:rPr lang="en-US" sz="2000" dirty="0" err="1">
                <a:solidFill>
                  <a:srgbClr val="FFFFFF"/>
                </a:solidFill>
              </a:rPr>
              <a:t>indivs</a:t>
            </a:r>
            <a:r>
              <a:rPr lang="en-US" sz="2000" dirty="0">
                <a:solidFill>
                  <a:srgbClr val="FFFFFF"/>
                </a:solidFill>
              </a:rPr>
              <a:t>. having same pedigree</a:t>
            </a:r>
          </a:p>
        </p:txBody>
      </p:sp>
    </p:spTree>
    <p:extLst>
      <p:ext uri="{BB962C8B-B14F-4D97-AF65-F5344CB8AC3E}">
        <p14:creationId xmlns:p14="http://schemas.microsoft.com/office/powerpoint/2010/main" val="143889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2" y="50160"/>
            <a:ext cx="6965497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Family selection</a:t>
            </a:r>
            <a:endParaRPr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8298" y="607126"/>
            <a:ext cx="228049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Collateral relatives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655" y="4127239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371162" y="660057"/>
            <a:ext cx="5618601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Those relatives that are not related to an individual directly either as ancestors or as their progeny. Ex: half sibs, cousins etc.</a:t>
            </a:r>
            <a:endParaRPr lang="en-US" sz="2000" baseline="300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6265" y="1726856"/>
            <a:ext cx="822959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indent="-176213" algn="just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Whole families are selected or rejected as units according to the </a:t>
            </a:r>
            <a:r>
              <a:rPr lang="en-I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 phenotypic value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of the family.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Individual values are only used in determining the family mean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81340" y="2972451"/>
            <a:ext cx="668723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2000" kern="1200" dirty="0">
                <a:solidFill>
                  <a:srgbClr val="FFFFFF"/>
                </a:solidFill>
                <a:latin typeface="Times New Roman"/>
                <a:ea typeface="Times New Roman"/>
              </a:rPr>
              <a:t>low h</a:t>
            </a:r>
            <a:r>
              <a:rPr lang="en-US" sz="2000" kern="1200" baseline="30000" dirty="0">
                <a:solidFill>
                  <a:srgbClr val="FFFFFF"/>
                </a:solidFill>
                <a:latin typeface="Times New Roman"/>
                <a:ea typeface="Times New Roman"/>
              </a:rPr>
              <a:t>2</a:t>
            </a:r>
            <a:r>
              <a:rPr lang="en-US" sz="2000" kern="1200" dirty="0">
                <a:solidFill>
                  <a:srgbClr val="FFFFFF"/>
                </a:solidFill>
                <a:latin typeface="Times New Roman"/>
                <a:ea typeface="Times New Roman"/>
              </a:rPr>
              <a:t>, mean value of a no. of relatives provides a more reliable guide to breeding value than the individual‘s own phenotypic value.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311" y="2896794"/>
            <a:ext cx="135691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0163" y="4053251"/>
            <a:ext cx="7238082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IN" sz="2000" kern="1200" dirty="0">
                <a:solidFill>
                  <a:srgbClr val="FFFFFF"/>
                </a:solidFill>
                <a:latin typeface="Times New Roman"/>
                <a:ea typeface="Times New Roman"/>
                <a:cs typeface="+mn-cs"/>
              </a:rPr>
              <a:t>The larger the family the closer is the correspondence between mean phenotypic value and mean genotypic value.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IN" sz="2000" kern="1200" dirty="0">
                <a:solidFill>
                  <a:srgbClr val="FFFFFF"/>
                </a:solidFill>
                <a:latin typeface="Times New Roman"/>
                <a:ea typeface="Times New Roman"/>
              </a:rPr>
              <a:t>Consider the intensity of selection and the avoidance of inbreeding.</a:t>
            </a:r>
            <a:endParaRPr lang="en-IN" sz="2000" kern="1200" dirty="0">
              <a:solidFill>
                <a:srgbClr val="FFFFFF"/>
              </a:solidFill>
              <a:latin typeface="Times New Roman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89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2" y="127279"/>
            <a:ext cx="6965497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Family selection</a:t>
            </a:r>
            <a:endParaRPr sz="36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655" y="4127239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4" descr="Black And White Cow Clipart , Free Transparent Clipart - Clipart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31" y="2147558"/>
            <a:ext cx="256201" cy="3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958468" y="705080"/>
            <a:ext cx="3624548" cy="3470314"/>
            <a:chOff x="958468" y="705080"/>
            <a:chExt cx="3624548" cy="3470314"/>
          </a:xfrm>
        </p:grpSpPr>
        <p:sp>
          <p:nvSpPr>
            <p:cNvPr id="22" name="Oval 21"/>
            <p:cNvSpPr/>
            <p:nvPr/>
          </p:nvSpPr>
          <p:spPr>
            <a:xfrm>
              <a:off x="958468" y="705080"/>
              <a:ext cx="3338110" cy="34703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3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739" y="2538309"/>
              <a:ext cx="219382" cy="37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239" y="1766497"/>
              <a:ext cx="208033" cy="359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223" y="2214925"/>
              <a:ext cx="232403" cy="401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361" y="1808135"/>
              <a:ext cx="295303" cy="329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174" y="2449510"/>
              <a:ext cx="268272" cy="349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923" y="2041221"/>
              <a:ext cx="275421" cy="35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1145755" y="1610259"/>
              <a:ext cx="1399142" cy="146344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77088" y="1476261"/>
              <a:ext cx="605928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sz="1800" dirty="0"/>
                <a:t>F</a:t>
              </a:r>
              <a:r>
                <a:rPr lang="en-IN" sz="1800" baseline="-25000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21885" y="1210019"/>
              <a:ext cx="605928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sz="1800" dirty="0"/>
                <a:t>F</a:t>
              </a:r>
              <a:r>
                <a:rPr lang="en-IN" sz="1800" baseline="-25000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37132" y="3655765"/>
              <a:ext cx="605928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sz="1800" dirty="0"/>
                <a:t>F</a:t>
              </a:r>
              <a:r>
                <a:rPr lang="en-IN" sz="1800" baseline="-25000" dirty="0"/>
                <a:t>3</a:t>
              </a:r>
            </a:p>
          </p:txBody>
        </p:sp>
        <p:pic>
          <p:nvPicPr>
            <p:cNvPr id="52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994" y="1897495"/>
              <a:ext cx="219382" cy="37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494" y="1125683"/>
              <a:ext cx="208033" cy="359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78" y="1574111"/>
              <a:ext cx="232403" cy="401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616" y="1167321"/>
              <a:ext cx="295303" cy="329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3429" y="1808696"/>
              <a:ext cx="268272" cy="349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178" y="1400407"/>
              <a:ext cx="275421" cy="35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886" y="1506744"/>
              <a:ext cx="256201" cy="331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Oval 58"/>
            <p:cNvSpPr/>
            <p:nvPr/>
          </p:nvSpPr>
          <p:spPr>
            <a:xfrm>
              <a:off x="2510010" y="969445"/>
              <a:ext cx="1399142" cy="146344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0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876" y="3417823"/>
              <a:ext cx="219382" cy="37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376" y="2646011"/>
              <a:ext cx="208033" cy="359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360" y="3094439"/>
              <a:ext cx="232403" cy="401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498" y="2687649"/>
              <a:ext cx="295303" cy="329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311" y="3329024"/>
              <a:ext cx="268272" cy="349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060" y="2920735"/>
              <a:ext cx="275421" cy="35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768" y="3027072"/>
              <a:ext cx="256201" cy="331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Oval 66"/>
            <p:cNvSpPr/>
            <p:nvPr/>
          </p:nvSpPr>
          <p:spPr>
            <a:xfrm>
              <a:off x="2432892" y="2489773"/>
              <a:ext cx="1399142" cy="146344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4709711" y="657610"/>
            <a:ext cx="40266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Environmental deviations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of the individuals tend to cancel each other out in the mean value of the family</a:t>
            </a:r>
          </a:p>
          <a:p>
            <a:pPr marL="176213" indent="-176213"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So the </a:t>
            </a:r>
            <a:r>
              <a:rPr lang="en-IN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phenotypic mean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of the family comes close to being a measure of its </a:t>
            </a:r>
            <a:r>
              <a:rPr lang="en-IN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genotypic mean</a:t>
            </a:r>
          </a:p>
          <a:p>
            <a:pPr marL="176213" indent="-176213"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advantage gained is greater when </a:t>
            </a:r>
            <a:r>
              <a:rPr lang="en-IN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environmental deviations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constitute a large part of the phenotypic variance i.e. when h</a:t>
            </a:r>
            <a:r>
              <a:rPr lang="en-IN" sz="2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is low</a:t>
            </a:r>
          </a:p>
          <a:p>
            <a:pPr marL="176213" indent="-176213"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Common environment</a:t>
            </a:r>
          </a:p>
          <a:p>
            <a:pPr marL="176213" indent="-176213">
              <a:buClr>
                <a:srgbClr val="C00000"/>
              </a:buClr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Impairs family selection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6635" y="4351203"/>
            <a:ext cx="1591467" cy="59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296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2" y="127279"/>
            <a:ext cx="6965497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Family selection</a:t>
            </a:r>
            <a:endParaRPr sz="36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140" y="4633762"/>
            <a:ext cx="561860" cy="50973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8" name="Rectangle 67"/>
          <p:cNvSpPr/>
          <p:nvPr/>
        </p:nvSpPr>
        <p:spPr>
          <a:xfrm>
            <a:off x="892366" y="492357"/>
            <a:ext cx="78219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Clr>
                <a:srgbClr val="C00000"/>
              </a:buClr>
            </a:pPr>
            <a:r>
              <a:rPr lang="en-US" sz="2000" kern="1200" dirty="0">
                <a:solidFill>
                  <a:srgbClr val="C00000"/>
                </a:solidFill>
                <a:latin typeface="Times New Roman"/>
                <a:ea typeface="Times New Roman"/>
              </a:rPr>
              <a:t>Advantage: </a:t>
            </a:r>
            <a:endParaRPr lang="en-US" sz="2000" kern="12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176213" indent="-176213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kern="1200" dirty="0">
                <a:solidFill>
                  <a:schemeClr val="tx1"/>
                </a:solidFill>
                <a:latin typeface="Times New Roman"/>
                <a:ea typeface="Times New Roman"/>
              </a:rPr>
              <a:t>Selection at an early age for the traits,</a:t>
            </a:r>
          </a:p>
          <a:p>
            <a:pPr marL="176213" indent="-176213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kern="1200" dirty="0">
                <a:solidFill>
                  <a:schemeClr val="tx1"/>
                </a:solidFill>
                <a:latin typeface="Times New Roman"/>
                <a:ea typeface="Times New Roman"/>
              </a:rPr>
              <a:t>traits that are expressed only in one sex</a:t>
            </a:r>
          </a:p>
          <a:p>
            <a:pPr marL="176213" indent="-176213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kern="1200" dirty="0">
                <a:solidFill>
                  <a:schemeClr val="tx1"/>
                </a:solidFill>
                <a:latin typeface="Times New Roman"/>
                <a:ea typeface="Times New Roman"/>
              </a:rPr>
              <a:t>supplement individual selection for lowly heritable traits.</a:t>
            </a:r>
            <a:endParaRPr lang="en-US" sz="2000" kern="1200" dirty="0">
              <a:solidFill>
                <a:srgbClr val="FFFFFF"/>
              </a:solidFill>
              <a:latin typeface="Times New Roman"/>
              <a:ea typeface="Times New Roman"/>
            </a:endParaRPr>
          </a:p>
          <a:p>
            <a:pPr marL="176213" indent="-176213">
              <a:buClr>
                <a:srgbClr val="C00000"/>
              </a:buClr>
            </a:pPr>
            <a:r>
              <a:rPr lang="en-US" sz="2000" kern="1200" dirty="0">
                <a:solidFill>
                  <a:srgbClr val="C00000"/>
                </a:solidFill>
                <a:latin typeface="Times New Roman"/>
                <a:ea typeface="Times New Roman"/>
              </a:rPr>
              <a:t>Disadvantage: </a:t>
            </a:r>
            <a:endParaRPr lang="en-US" sz="2000" kern="1200" dirty="0">
              <a:solidFill>
                <a:srgbClr val="FFFFFF"/>
              </a:solidFill>
              <a:latin typeface="Times New Roman"/>
              <a:ea typeface="Times New Roman"/>
            </a:endParaRPr>
          </a:p>
          <a:p>
            <a:pPr marL="176213" indent="-176213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kern="1200" dirty="0">
                <a:solidFill>
                  <a:schemeClr val="tx1"/>
                </a:solidFill>
                <a:latin typeface="Times New Roman"/>
                <a:ea typeface="Times New Roman"/>
              </a:rPr>
              <a:t>Common environmental effect</a:t>
            </a:r>
          </a:p>
          <a:p>
            <a:pPr marL="176213" indent="-176213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kern="1200" dirty="0">
                <a:solidFill>
                  <a:schemeClr val="tx1"/>
                </a:solidFill>
                <a:latin typeface="Times New Roman"/>
                <a:ea typeface="Times New Roman"/>
              </a:rPr>
              <a:t>small family size not suitable for family selection, only applicable in animals with high reproduction rate</a:t>
            </a:r>
          </a:p>
          <a:p>
            <a:pPr marL="176213" indent="-176213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kern="1200" dirty="0">
                <a:solidFill>
                  <a:schemeClr val="tx1"/>
                </a:solidFill>
                <a:latin typeface="Times New Roman"/>
                <a:ea typeface="Times New Roman"/>
              </a:rPr>
              <a:t>costly of space and time</a:t>
            </a:r>
            <a:endParaRPr lang="en-IN" sz="2000" kern="12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5604" y="3761919"/>
            <a:ext cx="184539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N" sz="2000" b="1" dirty="0"/>
              <a:t>Sib selection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33028" y="3337069"/>
            <a:ext cx="62135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Some characters, cannot be measured on the individuals that are to be used as parents, and selection can only be based on the values of relatives. </a:t>
            </a:r>
          </a:p>
          <a:p>
            <a:pPr marL="176213" indent="-176213"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This is actually a family selection but with the difference that now the selected individuals have not contributed to the estimate of their family mean.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4231" y="4497169"/>
            <a:ext cx="174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Ex: Slaughter traits</a:t>
            </a:r>
          </a:p>
        </p:txBody>
      </p:sp>
    </p:spTree>
    <p:extLst>
      <p:ext uri="{BB962C8B-B14F-4D97-AF65-F5344CB8AC3E}">
        <p14:creationId xmlns:p14="http://schemas.microsoft.com/office/powerpoint/2010/main" val="335296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2" y="127279"/>
            <a:ext cx="6965497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Within Family selection</a:t>
            </a:r>
            <a:endParaRPr sz="36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140" y="4633762"/>
            <a:ext cx="561860" cy="50973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8" name="Rectangle 67"/>
          <p:cNvSpPr/>
          <p:nvPr/>
        </p:nvSpPr>
        <p:spPr>
          <a:xfrm>
            <a:off x="727111" y="558455"/>
            <a:ext cx="62355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Deviation of individual’s performance from the mean of the family to which it belongs.</a:t>
            </a:r>
          </a:p>
          <a:p>
            <a:pPr marL="176213" indent="-176213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The animals that exceed their family mean by greatest amount are considered as the most desirable.</a:t>
            </a:r>
          </a:p>
          <a:p>
            <a:pPr marL="176213" indent="-176213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This method is advantageous over the other is a </a:t>
            </a:r>
            <a:r>
              <a:rPr lang="en-US" sz="2000" dirty="0">
                <a:solidFill>
                  <a:srgbClr val="C00000"/>
                </a:solidFill>
                <a:latin typeface="Times New Roman"/>
                <a:ea typeface="Times New Roman"/>
              </a:rPr>
              <a:t>large component of environmental variance common to members of a family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,</a:t>
            </a:r>
          </a:p>
          <a:p>
            <a:pPr marL="176213" indent="-176213" algn="just" fontAlgn="base">
              <a:defRPr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for example pre-weaning growth in pigs. </a:t>
            </a:r>
          </a:p>
          <a:p>
            <a:pPr marL="176213" indent="-176213" algn="just" fontAlgn="base">
              <a:defRPr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</a:p>
          <a:p>
            <a:pPr marL="176213" indent="-176213" algn="just" fontAlgn="base">
              <a:defRPr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Here, a large part of the variation of individual’s weaning weight is attributable to the mother and is therefore common to members of a family. Selection within families would eliminate this large non-genetic component from the variation operated on by the selection.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35548" y="1112705"/>
            <a:ext cx="2930486" cy="2710149"/>
            <a:chOff x="958468" y="705080"/>
            <a:chExt cx="3624548" cy="3470314"/>
          </a:xfrm>
        </p:grpSpPr>
        <p:sp>
          <p:nvSpPr>
            <p:cNvPr id="9" name="Oval 8"/>
            <p:cNvSpPr/>
            <p:nvPr/>
          </p:nvSpPr>
          <p:spPr>
            <a:xfrm>
              <a:off x="958468" y="705080"/>
              <a:ext cx="3338110" cy="34703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739" y="2538309"/>
              <a:ext cx="219382" cy="37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239" y="1766497"/>
              <a:ext cx="208033" cy="359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223" y="2214925"/>
              <a:ext cx="232403" cy="401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361" y="1808135"/>
              <a:ext cx="295303" cy="329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174" y="2449510"/>
              <a:ext cx="268272" cy="349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923" y="2041221"/>
              <a:ext cx="275421" cy="35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1145755" y="1610259"/>
              <a:ext cx="1399142" cy="146344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77088" y="1476261"/>
              <a:ext cx="605928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sz="1800" dirty="0"/>
                <a:t>F</a:t>
              </a:r>
              <a:r>
                <a:rPr lang="en-IN" sz="1800" baseline="-25000" dirty="0"/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21885" y="1210019"/>
              <a:ext cx="605928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sz="1800" dirty="0"/>
                <a:t>F</a:t>
              </a:r>
              <a:r>
                <a:rPr lang="en-IN" sz="1800" baseline="-250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37132" y="3655765"/>
              <a:ext cx="605928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sz="1800" dirty="0"/>
                <a:t>F</a:t>
              </a:r>
              <a:r>
                <a:rPr lang="en-IN" sz="1800" baseline="-25000" dirty="0"/>
                <a:t>3</a:t>
              </a:r>
            </a:p>
          </p:txBody>
        </p:sp>
        <p:pic>
          <p:nvPicPr>
            <p:cNvPr id="20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994" y="1897495"/>
              <a:ext cx="219382" cy="37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494" y="1125683"/>
              <a:ext cx="208033" cy="359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78" y="1574111"/>
              <a:ext cx="232403" cy="401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616" y="1167321"/>
              <a:ext cx="295303" cy="329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3429" y="1808696"/>
              <a:ext cx="268272" cy="349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178" y="1400407"/>
              <a:ext cx="275421" cy="35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886" y="1506744"/>
              <a:ext cx="256201" cy="331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/>
            <p:cNvSpPr/>
            <p:nvPr/>
          </p:nvSpPr>
          <p:spPr>
            <a:xfrm>
              <a:off x="2510010" y="969445"/>
              <a:ext cx="1399142" cy="146344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9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876" y="3417823"/>
              <a:ext cx="219382" cy="37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376" y="2646011"/>
              <a:ext cx="208033" cy="359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360" y="3094439"/>
              <a:ext cx="232403" cy="401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498" y="2687649"/>
              <a:ext cx="295303" cy="329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311" y="3329024"/>
              <a:ext cx="268272" cy="349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060" y="2920735"/>
              <a:ext cx="275421" cy="35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768" y="3027072"/>
              <a:ext cx="256201" cy="331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Oval 38"/>
            <p:cNvSpPr/>
            <p:nvPr/>
          </p:nvSpPr>
          <p:spPr>
            <a:xfrm>
              <a:off x="2432892" y="2489773"/>
              <a:ext cx="1399142" cy="146344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855026" y="319487"/>
            <a:ext cx="110168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Reverse to family selection</a:t>
            </a:r>
          </a:p>
        </p:txBody>
      </p:sp>
    </p:spTree>
    <p:extLst>
      <p:ext uri="{BB962C8B-B14F-4D97-AF65-F5344CB8AC3E}">
        <p14:creationId xmlns:p14="http://schemas.microsoft.com/office/powerpoint/2010/main" val="3352964459"/>
      </p:ext>
    </p:extLst>
  </p:cSld>
  <p:clrMapOvr>
    <a:masterClrMapping/>
  </p:clrMapOvr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725</Words>
  <Application>Microsoft Office PowerPoint</Application>
  <PresentationFormat>On-screen Show (16:9)</PresentationFormat>
  <Paragraphs>93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Mali SemiBold</vt:lpstr>
      <vt:lpstr>Arial</vt:lpstr>
      <vt:lpstr>Times New Roman</vt:lpstr>
      <vt:lpstr>Nunito Light</vt:lpstr>
      <vt:lpstr>Rockwell</vt:lpstr>
      <vt:lpstr>Calibri</vt:lpstr>
      <vt:lpstr>Wingdings</vt:lpstr>
      <vt:lpstr>Nunito</vt:lpstr>
      <vt:lpstr>Ely template</vt:lpstr>
      <vt:lpstr>Individual Selection</vt:lpstr>
      <vt:lpstr>Individual Selection</vt:lpstr>
      <vt:lpstr>Individual selection</vt:lpstr>
      <vt:lpstr>Pedigree selection</vt:lpstr>
      <vt:lpstr>Pedigree selection</vt:lpstr>
      <vt:lpstr>Family selection</vt:lpstr>
      <vt:lpstr>Family selection</vt:lpstr>
      <vt:lpstr>Family selection</vt:lpstr>
      <vt:lpstr>Within Family selection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: An Introduction</dc:title>
  <dc:creator>AGB</dc:creator>
  <cp:lastModifiedBy>Jay Prakash Gupta</cp:lastModifiedBy>
  <cp:revision>93</cp:revision>
  <dcterms:modified xsi:type="dcterms:W3CDTF">2025-05-23T05:37:32Z</dcterms:modified>
</cp:coreProperties>
</file>