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2"/>
  </p:notesMasterIdLst>
  <p:sldIdLst>
    <p:sldId id="264" r:id="rId3"/>
    <p:sldId id="257" r:id="rId4"/>
    <p:sldId id="265" r:id="rId5"/>
    <p:sldId id="258" r:id="rId6"/>
    <p:sldId id="259" r:id="rId7"/>
    <p:sldId id="260" r:id="rId8"/>
    <p:sldId id="261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90CD2-5176-4B1C-B275-EEA4ACB83A62}" type="doc">
      <dgm:prSet loTypeId="urn:microsoft.com/office/officeart/2005/8/layout/vProcess5" loCatId="process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E1D0382-7782-41C6-9675-23FA42124D0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1. Herd/Farm Progeny Testing </a:t>
          </a:r>
        </a:p>
      </dgm:t>
    </dgm:pt>
    <dgm:pt modelId="{BDA99D38-A3FD-4DAC-8C4F-17FEF6F921F2}" type="parTrans" cxnId="{4622029A-B7F2-4073-8843-A1F96BDD7D0A}">
      <dgm:prSet/>
      <dgm:spPr/>
      <dgm:t>
        <a:bodyPr/>
        <a:lstStyle/>
        <a:p>
          <a:endParaRPr lang="en-US"/>
        </a:p>
      </dgm:t>
    </dgm:pt>
    <dgm:pt modelId="{655F71C0-8292-4090-AEEF-00C6C5690CBB}" type="sibTrans" cxnId="{4622029A-B7F2-4073-8843-A1F96BDD7D0A}">
      <dgm:prSet/>
      <dgm:spPr/>
      <dgm:t>
        <a:bodyPr/>
        <a:lstStyle/>
        <a:p>
          <a:endParaRPr lang="en-US"/>
        </a:p>
      </dgm:t>
    </dgm:pt>
    <dgm:pt modelId="{6E5FB273-98B4-463A-A682-309A873AD69B}">
      <dgm:prSet phldrT="[Text]"/>
      <dgm:spPr/>
      <dgm:t>
        <a:bodyPr/>
        <a:lstStyle/>
        <a:p>
          <a:r>
            <a:rPr lang="en-US" dirty="0"/>
            <a:t>2. Associated Herd Progeny Testing </a:t>
          </a:r>
        </a:p>
      </dgm:t>
    </dgm:pt>
    <dgm:pt modelId="{86682E22-1A5E-42EF-B4AE-A5CBC3D786AD}" type="parTrans" cxnId="{27D19D11-0CDC-41CB-BDF4-7796918DF6A2}">
      <dgm:prSet/>
      <dgm:spPr/>
      <dgm:t>
        <a:bodyPr/>
        <a:lstStyle/>
        <a:p>
          <a:endParaRPr lang="en-US"/>
        </a:p>
      </dgm:t>
    </dgm:pt>
    <dgm:pt modelId="{706C553A-98C5-4DAC-8649-36E26FE5A710}" type="sibTrans" cxnId="{27D19D11-0CDC-41CB-BDF4-7796918DF6A2}">
      <dgm:prSet/>
      <dgm:spPr/>
      <dgm:t>
        <a:bodyPr/>
        <a:lstStyle/>
        <a:p>
          <a:endParaRPr lang="en-US"/>
        </a:p>
      </dgm:t>
    </dgm:pt>
    <dgm:pt modelId="{2B6084B0-2BD4-4063-B2B2-FA3F3E376A64}">
      <dgm:prSet phldrT="[Text]"/>
      <dgm:spPr/>
      <dgm:t>
        <a:bodyPr/>
        <a:lstStyle/>
        <a:p>
          <a:r>
            <a:rPr lang="en-US" dirty="0"/>
            <a:t>3. Field Progeny Testing</a:t>
          </a:r>
        </a:p>
      </dgm:t>
    </dgm:pt>
    <dgm:pt modelId="{23495B06-2911-470F-B690-027E6B749697}" type="parTrans" cxnId="{CB473516-5776-43EB-8BE9-AC24A98E83F2}">
      <dgm:prSet/>
      <dgm:spPr/>
      <dgm:t>
        <a:bodyPr/>
        <a:lstStyle/>
        <a:p>
          <a:endParaRPr lang="en-US"/>
        </a:p>
      </dgm:t>
    </dgm:pt>
    <dgm:pt modelId="{B44C1074-B0CE-4F01-BD8D-17D44DBCA576}" type="sibTrans" cxnId="{CB473516-5776-43EB-8BE9-AC24A98E83F2}">
      <dgm:prSet/>
      <dgm:spPr/>
      <dgm:t>
        <a:bodyPr/>
        <a:lstStyle/>
        <a:p>
          <a:endParaRPr lang="en-US"/>
        </a:p>
      </dgm:t>
    </dgm:pt>
    <dgm:pt modelId="{381F5653-45F5-4E30-9541-1737DC398432}" type="pres">
      <dgm:prSet presAssocID="{BA490CD2-5176-4B1C-B275-EEA4ACB83A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6CD28F-75A2-4BB1-8848-B9AA8853BCB3}" type="pres">
      <dgm:prSet presAssocID="{BA490CD2-5176-4B1C-B275-EEA4ACB83A62}" presName="dummyMaxCanvas" presStyleCnt="0">
        <dgm:presLayoutVars/>
      </dgm:prSet>
      <dgm:spPr/>
    </dgm:pt>
    <dgm:pt modelId="{E4DE010A-3938-4ED5-8C8C-C0899894A1C6}" type="pres">
      <dgm:prSet presAssocID="{BA490CD2-5176-4B1C-B275-EEA4ACB83A6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F4CE-9813-48E5-8617-EF8C5B723C38}" type="pres">
      <dgm:prSet presAssocID="{BA490CD2-5176-4B1C-B275-EEA4ACB83A62}" presName="ThreeNodes_2" presStyleLbl="node1" presStyleIdx="1" presStyleCnt="3" custScaleX="113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DE593-4E82-4A22-9DAB-DC6450C9237A}" type="pres">
      <dgm:prSet presAssocID="{BA490CD2-5176-4B1C-B275-EEA4ACB83A62}" presName="ThreeNodes_3" presStyleLbl="node1" presStyleIdx="2" presStyleCnt="3" custLinFactNeighborX="-11263" custLinFactNeighborY="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2BEF9-F94D-4B36-A414-F6C737CEA365}" type="pres">
      <dgm:prSet presAssocID="{BA490CD2-5176-4B1C-B275-EEA4ACB83A6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779DD-6393-426B-A3BB-5DDEB3DB8B5A}" type="pres">
      <dgm:prSet presAssocID="{BA490CD2-5176-4B1C-B275-EEA4ACB83A6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667E4-DC11-42CC-9B36-72A015DAD584}" type="pres">
      <dgm:prSet presAssocID="{BA490CD2-5176-4B1C-B275-EEA4ACB83A6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1ED44-FCBD-4F80-8908-04CB93138BCE}" type="pres">
      <dgm:prSet presAssocID="{BA490CD2-5176-4B1C-B275-EEA4ACB83A6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FC09C-0B7D-4A39-8DC7-8DFAFF8C6576}" type="pres">
      <dgm:prSet presAssocID="{BA490CD2-5176-4B1C-B275-EEA4ACB83A6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601DC-DF90-48BC-A119-C30B8E219A43}" type="presOf" srcId="{2B6084B0-2BD4-4063-B2B2-FA3F3E376A64}" destId="{310DE593-4E82-4A22-9DAB-DC6450C9237A}" srcOrd="0" destOrd="0" presId="urn:microsoft.com/office/officeart/2005/8/layout/vProcess5"/>
    <dgm:cxn modelId="{27D19D11-0CDC-41CB-BDF4-7796918DF6A2}" srcId="{BA490CD2-5176-4B1C-B275-EEA4ACB83A62}" destId="{6E5FB273-98B4-463A-A682-309A873AD69B}" srcOrd="1" destOrd="0" parTransId="{86682E22-1A5E-42EF-B4AE-A5CBC3D786AD}" sibTransId="{706C553A-98C5-4DAC-8649-36E26FE5A710}"/>
    <dgm:cxn modelId="{0F1D118A-82E1-413F-9B7E-731D90023084}" type="presOf" srcId="{2B6084B0-2BD4-4063-B2B2-FA3F3E376A64}" destId="{566FC09C-0B7D-4A39-8DC7-8DFAFF8C6576}" srcOrd="1" destOrd="0" presId="urn:microsoft.com/office/officeart/2005/8/layout/vProcess5"/>
    <dgm:cxn modelId="{C5796B76-F1FF-4FBF-8876-E5161018E36C}" type="presOf" srcId="{6E5FB273-98B4-463A-A682-309A873AD69B}" destId="{3284F4CE-9813-48E5-8617-EF8C5B723C38}" srcOrd="0" destOrd="0" presId="urn:microsoft.com/office/officeart/2005/8/layout/vProcess5"/>
    <dgm:cxn modelId="{1A130DB2-5BE7-4FAD-BF30-505C7B0EE5CE}" type="presOf" srcId="{3E1D0382-7782-41C6-9675-23FA42124D02}" destId="{E4DE010A-3938-4ED5-8C8C-C0899894A1C6}" srcOrd="0" destOrd="0" presId="urn:microsoft.com/office/officeart/2005/8/layout/vProcess5"/>
    <dgm:cxn modelId="{05CC4195-E5BF-4CF3-A67D-AB9232A569CC}" type="presOf" srcId="{BA490CD2-5176-4B1C-B275-EEA4ACB83A62}" destId="{381F5653-45F5-4E30-9541-1737DC398432}" srcOrd="0" destOrd="0" presId="urn:microsoft.com/office/officeart/2005/8/layout/vProcess5"/>
    <dgm:cxn modelId="{4622029A-B7F2-4073-8843-A1F96BDD7D0A}" srcId="{BA490CD2-5176-4B1C-B275-EEA4ACB83A62}" destId="{3E1D0382-7782-41C6-9675-23FA42124D02}" srcOrd="0" destOrd="0" parTransId="{BDA99D38-A3FD-4DAC-8C4F-17FEF6F921F2}" sibTransId="{655F71C0-8292-4090-AEEF-00C6C5690CBB}"/>
    <dgm:cxn modelId="{19B8C20A-6F7F-404C-B285-1718C5CC1093}" type="presOf" srcId="{6E5FB273-98B4-463A-A682-309A873AD69B}" destId="{6671ED44-FCBD-4F80-8908-04CB93138BCE}" srcOrd="1" destOrd="0" presId="urn:microsoft.com/office/officeart/2005/8/layout/vProcess5"/>
    <dgm:cxn modelId="{109FF334-F624-403B-AB74-B19107E5F3FF}" type="presOf" srcId="{3E1D0382-7782-41C6-9675-23FA42124D02}" destId="{053667E4-DC11-42CC-9B36-72A015DAD584}" srcOrd="1" destOrd="0" presId="urn:microsoft.com/office/officeart/2005/8/layout/vProcess5"/>
    <dgm:cxn modelId="{FE5CD842-2EE9-4CCB-A6B6-978805F845DA}" type="presOf" srcId="{706C553A-98C5-4DAC-8649-36E26FE5A710}" destId="{30E779DD-6393-426B-A3BB-5DDEB3DB8B5A}" srcOrd="0" destOrd="0" presId="urn:microsoft.com/office/officeart/2005/8/layout/vProcess5"/>
    <dgm:cxn modelId="{CB473516-5776-43EB-8BE9-AC24A98E83F2}" srcId="{BA490CD2-5176-4B1C-B275-EEA4ACB83A62}" destId="{2B6084B0-2BD4-4063-B2B2-FA3F3E376A64}" srcOrd="2" destOrd="0" parTransId="{23495B06-2911-470F-B690-027E6B749697}" sibTransId="{B44C1074-B0CE-4F01-BD8D-17D44DBCA576}"/>
    <dgm:cxn modelId="{D14C1E5D-FDF6-4B45-AF77-24D4B676B5C7}" type="presOf" srcId="{655F71C0-8292-4090-AEEF-00C6C5690CBB}" destId="{EA52BEF9-F94D-4B36-A414-F6C737CEA365}" srcOrd="0" destOrd="0" presId="urn:microsoft.com/office/officeart/2005/8/layout/vProcess5"/>
    <dgm:cxn modelId="{B0A4CAA6-6B12-41B1-AFDA-D07CD190E6CC}" type="presParOf" srcId="{381F5653-45F5-4E30-9541-1737DC398432}" destId="{426CD28F-75A2-4BB1-8848-B9AA8853BCB3}" srcOrd="0" destOrd="0" presId="urn:microsoft.com/office/officeart/2005/8/layout/vProcess5"/>
    <dgm:cxn modelId="{99F03EDC-9A1E-412F-BC11-8B4FAD35126A}" type="presParOf" srcId="{381F5653-45F5-4E30-9541-1737DC398432}" destId="{E4DE010A-3938-4ED5-8C8C-C0899894A1C6}" srcOrd="1" destOrd="0" presId="urn:microsoft.com/office/officeart/2005/8/layout/vProcess5"/>
    <dgm:cxn modelId="{8FAB3159-3484-4E04-8C25-73D7F84F5E65}" type="presParOf" srcId="{381F5653-45F5-4E30-9541-1737DC398432}" destId="{3284F4CE-9813-48E5-8617-EF8C5B723C38}" srcOrd="2" destOrd="0" presId="urn:microsoft.com/office/officeart/2005/8/layout/vProcess5"/>
    <dgm:cxn modelId="{37C57A89-FD23-494B-A232-93E5A69C0970}" type="presParOf" srcId="{381F5653-45F5-4E30-9541-1737DC398432}" destId="{310DE593-4E82-4A22-9DAB-DC6450C9237A}" srcOrd="3" destOrd="0" presId="urn:microsoft.com/office/officeart/2005/8/layout/vProcess5"/>
    <dgm:cxn modelId="{997E0449-9577-459A-AF03-2F08F753F550}" type="presParOf" srcId="{381F5653-45F5-4E30-9541-1737DC398432}" destId="{EA52BEF9-F94D-4B36-A414-F6C737CEA365}" srcOrd="4" destOrd="0" presId="urn:microsoft.com/office/officeart/2005/8/layout/vProcess5"/>
    <dgm:cxn modelId="{B660F41D-3578-46D1-879A-DA1A6E1D5421}" type="presParOf" srcId="{381F5653-45F5-4E30-9541-1737DC398432}" destId="{30E779DD-6393-426B-A3BB-5DDEB3DB8B5A}" srcOrd="5" destOrd="0" presId="urn:microsoft.com/office/officeart/2005/8/layout/vProcess5"/>
    <dgm:cxn modelId="{A392D1E4-AEDF-4C14-AC32-D4075E48DEAB}" type="presParOf" srcId="{381F5653-45F5-4E30-9541-1737DC398432}" destId="{053667E4-DC11-42CC-9B36-72A015DAD584}" srcOrd="6" destOrd="0" presId="urn:microsoft.com/office/officeart/2005/8/layout/vProcess5"/>
    <dgm:cxn modelId="{66003123-49E0-4E45-9487-EF2A8FF42C12}" type="presParOf" srcId="{381F5653-45F5-4E30-9541-1737DC398432}" destId="{6671ED44-FCBD-4F80-8908-04CB93138BCE}" srcOrd="7" destOrd="0" presId="urn:microsoft.com/office/officeart/2005/8/layout/vProcess5"/>
    <dgm:cxn modelId="{270BA0A0-6889-4015-830A-320B33F7D787}" type="presParOf" srcId="{381F5653-45F5-4E30-9541-1737DC398432}" destId="{566FC09C-0B7D-4A39-8DC7-8DFAFF8C657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E010A-3938-4ED5-8C8C-C0899894A1C6}">
      <dsp:nvSpPr>
        <dsp:cNvPr id="0" name=""/>
        <dsp:cNvSpPr/>
      </dsp:nvSpPr>
      <dsp:spPr>
        <a:xfrm>
          <a:off x="0" y="0"/>
          <a:ext cx="9004033" cy="156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>
              <a:solidFill>
                <a:schemeClr val="tx1"/>
              </a:solidFill>
            </a:rPr>
            <a:t>1. Herd/Farm Progeny Testing </a:t>
          </a:r>
        </a:p>
      </dsp:txBody>
      <dsp:txXfrm>
        <a:off x="45901" y="45901"/>
        <a:ext cx="7312923" cy="1475377"/>
      </dsp:txXfrm>
    </dsp:sp>
    <dsp:sp modelId="{3284F4CE-9813-48E5-8617-EF8C5B723C38}">
      <dsp:nvSpPr>
        <dsp:cNvPr id="0" name=""/>
        <dsp:cNvSpPr/>
      </dsp:nvSpPr>
      <dsp:spPr>
        <a:xfrm>
          <a:off x="191068" y="1828376"/>
          <a:ext cx="10210843" cy="156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2. Associated Herd Progeny Testing </a:t>
          </a:r>
        </a:p>
      </dsp:txBody>
      <dsp:txXfrm>
        <a:off x="236969" y="1874277"/>
        <a:ext cx="8062885" cy="1475377"/>
      </dsp:txXfrm>
    </dsp:sp>
    <dsp:sp modelId="{310DE593-4E82-4A22-9DAB-DC6450C9237A}">
      <dsp:nvSpPr>
        <dsp:cNvPr id="0" name=""/>
        <dsp:cNvSpPr/>
      </dsp:nvSpPr>
      <dsp:spPr>
        <a:xfrm>
          <a:off x="574822" y="3656753"/>
          <a:ext cx="9004033" cy="156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3. Field Progeny Testing</a:t>
          </a:r>
        </a:p>
      </dsp:txBody>
      <dsp:txXfrm>
        <a:off x="620723" y="3702654"/>
        <a:ext cx="7099090" cy="1475377"/>
      </dsp:txXfrm>
    </dsp:sp>
    <dsp:sp modelId="{EA52BEF9-F94D-4B36-A414-F6C737CEA365}">
      <dsp:nvSpPr>
        <dsp:cNvPr id="0" name=""/>
        <dsp:cNvSpPr/>
      </dsp:nvSpPr>
      <dsp:spPr>
        <a:xfrm>
          <a:off x="7985366" y="1188444"/>
          <a:ext cx="1018666" cy="1018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214566" y="1188444"/>
        <a:ext cx="560266" cy="766546"/>
      </dsp:txXfrm>
    </dsp:sp>
    <dsp:sp modelId="{30E779DD-6393-426B-A3BB-5DDEB3DB8B5A}">
      <dsp:nvSpPr>
        <dsp:cNvPr id="0" name=""/>
        <dsp:cNvSpPr/>
      </dsp:nvSpPr>
      <dsp:spPr>
        <a:xfrm>
          <a:off x="8779839" y="3006373"/>
          <a:ext cx="1018666" cy="101866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009039" y="3006373"/>
        <a:ext cx="560266" cy="76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95ECC-B6EB-4459-AFF1-CCAB8933A739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F7E6-F51D-454D-A945-12C913BF072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11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00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599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5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34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22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00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6503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5333" y="1030167"/>
            <a:ext cx="95292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545562" y="3239569"/>
            <a:ext cx="7091391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784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05333" y="1030167"/>
            <a:ext cx="95292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grpSp>
        <p:nvGrpSpPr>
          <p:cNvPr id="2" name="Google Shape;11;p2"/>
          <p:cNvGrpSpPr/>
          <p:nvPr/>
        </p:nvGrpSpPr>
        <p:grpSpPr>
          <a:xfrm>
            <a:off x="4545562" y="3239569"/>
            <a:ext cx="7091391" cy="10509527"/>
            <a:chOff x="3485371" y="1424851"/>
            <a:chExt cx="5318543" cy="7882145"/>
          </a:xfrm>
        </p:grpSpPr>
        <p:grpSp>
          <p:nvGrpSpPr>
            <p:cNvPr id="3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1105333" y="1803400"/>
            <a:ext cx="4290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✘"/>
              <a:defRPr sz="2900"/>
            </a:lvl1pPr>
            <a:lvl2pPr marL="1219170" lvl="1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00"/>
            </a:lvl2pPr>
            <a:lvl3pPr marL="1828754" lvl="2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00"/>
            </a:lvl3pPr>
            <a:lvl4pPr marL="2438339" lvl="3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00"/>
            </a:lvl4pPr>
            <a:lvl5pPr marL="3047924" lvl="4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00"/>
            </a:lvl5pPr>
            <a:lvl6pPr marL="3657509" lvl="5" indent="-491054">
              <a:spcBef>
                <a:spcPts val="1333"/>
              </a:spcBef>
              <a:spcAft>
                <a:spcPts val="0"/>
              </a:spcAft>
              <a:buSzPts val="2200"/>
              <a:buChar char="■"/>
              <a:defRPr sz="2900"/>
            </a:lvl6pPr>
            <a:lvl7pPr marL="4267093" lvl="6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00"/>
            </a:lvl7pPr>
            <a:lvl8pPr marL="4876678" lvl="7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00"/>
            </a:lvl8pPr>
            <a:lvl9pPr marL="5486263" lvl="8" indent="-491054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 sz="29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6018127" y="1803400"/>
            <a:ext cx="42900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✘"/>
              <a:defRPr sz="2900"/>
            </a:lvl1pPr>
            <a:lvl2pPr marL="1219170" lvl="1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00"/>
            </a:lvl2pPr>
            <a:lvl3pPr marL="1828754" lvl="2" indent="-491054">
              <a:spcBef>
                <a:spcPts val="1333"/>
              </a:spcBef>
              <a:spcAft>
                <a:spcPts val="0"/>
              </a:spcAft>
              <a:buSzPts val="2200"/>
              <a:buChar char="-"/>
              <a:defRPr sz="2900"/>
            </a:lvl3pPr>
            <a:lvl4pPr marL="2438339" lvl="3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00"/>
            </a:lvl4pPr>
            <a:lvl5pPr marL="3047924" lvl="4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00"/>
            </a:lvl5pPr>
            <a:lvl6pPr marL="3657509" lvl="5" indent="-491054">
              <a:spcBef>
                <a:spcPts val="1333"/>
              </a:spcBef>
              <a:spcAft>
                <a:spcPts val="0"/>
              </a:spcAft>
              <a:buSzPts val="2200"/>
              <a:buChar char="■"/>
              <a:defRPr sz="2900"/>
            </a:lvl6pPr>
            <a:lvl7pPr marL="4267093" lvl="6" indent="-491054">
              <a:spcBef>
                <a:spcPts val="1333"/>
              </a:spcBef>
              <a:spcAft>
                <a:spcPts val="0"/>
              </a:spcAft>
              <a:buSzPts val="2200"/>
              <a:buChar char="●"/>
              <a:defRPr sz="2900"/>
            </a:lvl7pPr>
            <a:lvl8pPr marL="4876678" lvl="7" indent="-491054">
              <a:spcBef>
                <a:spcPts val="1333"/>
              </a:spcBef>
              <a:spcAft>
                <a:spcPts val="0"/>
              </a:spcAft>
              <a:buSzPts val="2200"/>
              <a:buChar char="○"/>
              <a:defRPr sz="2900"/>
            </a:lvl8pPr>
            <a:lvl9pPr marL="5486263" lvl="8" indent="-491054">
              <a:spcBef>
                <a:spcPts val="1333"/>
              </a:spcBef>
              <a:spcAft>
                <a:spcPts val="1333"/>
              </a:spcAft>
              <a:buSzPts val="2200"/>
              <a:buChar char="■"/>
              <a:defRPr sz="29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2" name="Google Shape;357;p7"/>
          <p:cNvGrpSpPr/>
          <p:nvPr/>
        </p:nvGrpSpPr>
        <p:grpSpPr>
          <a:xfrm>
            <a:off x="10672540" y="556396"/>
            <a:ext cx="4706065" cy="6034352"/>
            <a:chOff x="8004404" y="372498"/>
            <a:chExt cx="3529549" cy="4525764"/>
          </a:xfrm>
        </p:grpSpPr>
        <p:grpSp>
          <p:nvGrpSpPr>
            <p:cNvPr id="3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4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1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2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3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4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5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6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7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 cstate="print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8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5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2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 cstate="print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763649" y="1325389"/>
            <a:ext cx="3253531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39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8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90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505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05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998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71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79E07-62E9-4879-8216-C52933156693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93190-84AD-4544-AE8C-59EE010CF88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479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5333" y="702267"/>
            <a:ext cx="92028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5333" y="1803399"/>
            <a:ext cx="92028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307975" y="751340"/>
            <a:ext cx="11530987" cy="143862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 algn="ctr"/>
            <a:r>
              <a:rPr lang="en-US" sz="7200" b="1" dirty="0"/>
              <a:t>Progeny Testing </a:t>
            </a:r>
            <a:endParaRPr sz="7200" b="1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5058509" y="1817565"/>
            <a:ext cx="2074987" cy="80703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1105323" y="3749331"/>
            <a:ext cx="2571677" cy="80703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532363"/>
            <a:ext cx="1461191" cy="13256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" y="2481671"/>
            <a:ext cx="7133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2400" b="1" dirty="0" err="1">
                <a:solidFill>
                  <a:schemeClr val="accent6">
                    <a:lumMod val="50000"/>
                  </a:schemeClr>
                </a:solidFill>
                <a:latin typeface="Rockwell"/>
              </a:rPr>
              <a:t>Dr.</a:t>
            </a:r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 Jay Prakash Gupta</a:t>
            </a:r>
          </a:p>
          <a:p>
            <a:pPr>
              <a:defRPr/>
            </a:pPr>
            <a:r>
              <a:rPr lang="en-IN" sz="2400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sz="2400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sz="2400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sz="2400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sp>
        <p:nvSpPr>
          <p:cNvPr id="12290" name="AutoShape 2" descr="Kamdhenu University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2022" y="102577"/>
            <a:ext cx="539474" cy="5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" y="56258"/>
            <a:ext cx="637221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09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819630" y="66881"/>
            <a:ext cx="9287329" cy="69897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/>
              <a:t>Progeny testing</a:t>
            </a:r>
            <a:endParaRPr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6207" y="5502986"/>
            <a:ext cx="1461191" cy="13256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160445" y="848246"/>
            <a:ext cx="10972799" cy="25549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34945" indent="-234945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The criteria of selection applied here is the </a:t>
            </a:r>
            <a:r>
              <a:rPr lang="en-I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 value 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of an individual's progeny performance.</a:t>
            </a:r>
          </a:p>
          <a:p>
            <a:pPr marL="234945" indent="-234945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The individuals are getting selection on the basis of mean </a:t>
            </a:r>
          </a:p>
          <a:p>
            <a:pPr marL="234945" indent="-234945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The mean value of an individual's offspring comes as near as we can get to a direct measure of its breeding value</a:t>
            </a:r>
          </a:p>
          <a:p>
            <a:pPr marL="234945" indent="-234945" algn="just"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Progeny testing is a </a:t>
            </a:r>
            <a:r>
              <a:rPr lang="en-IN" sz="2667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modified form of family selection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70235" y="3624921"/>
            <a:ext cx="1956108" cy="5027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80990" indent="-380990">
              <a:buClr>
                <a:schemeClr val="accent4">
                  <a:lumMod val="75000"/>
                </a:schemeClr>
              </a:buClr>
            </a:pP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Demerits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60444" y="4330506"/>
            <a:ext cx="9254168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45" indent="-234945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Long generation interval</a:t>
            </a:r>
          </a:p>
          <a:p>
            <a:pPr marL="234945" indent="-234945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time consuming and expensive</a:t>
            </a:r>
          </a:p>
          <a:p>
            <a:pPr marL="234945" indent="-234945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Overlapping of generations</a:t>
            </a:r>
          </a:p>
          <a:p>
            <a:pPr marL="234945" indent="-234945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Sires can be selected only when progenies come for production and by the time sire may become old and useless.</a:t>
            </a:r>
          </a:p>
        </p:txBody>
      </p:sp>
    </p:spTree>
    <p:extLst>
      <p:ext uri="{BB962C8B-B14F-4D97-AF65-F5344CB8AC3E}">
        <p14:creationId xmlns:p14="http://schemas.microsoft.com/office/powerpoint/2010/main" val="350614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819630" y="66881"/>
            <a:ext cx="9287329" cy="69897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/>
              <a:t>Progeny testing</a:t>
            </a:r>
            <a:endParaRPr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6207" y="5502986"/>
            <a:ext cx="1461191" cy="13256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51421766"/>
              </p:ext>
            </p:extLst>
          </p:nvPr>
        </p:nvGraphicFramePr>
        <p:xfrm>
          <a:off x="1166804" y="1202584"/>
          <a:ext cx="1059298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33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3" name="Google Shape;783;p17"/>
          <p:cNvSpPr txBox="1">
            <a:spLocks/>
          </p:cNvSpPr>
          <p:nvPr/>
        </p:nvSpPr>
        <p:spPr>
          <a:xfrm>
            <a:off x="1819630" y="169707"/>
            <a:ext cx="9287329" cy="5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/>
            <a:r>
              <a:rPr lang="en-US" sz="4800" b="1" dirty="0"/>
              <a:t>Combined Selection</a:t>
            </a:r>
          </a:p>
        </p:txBody>
      </p:sp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1083325" y="719772"/>
            <a:ext cx="11277600" cy="583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The accuracy of selection for </a:t>
            </a:r>
            <a:r>
              <a:rPr lang="en-US" sz="373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lowly heritable traits </a:t>
            </a: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can be increased by paying attention to the phenotypes of </a:t>
            </a:r>
            <a:r>
              <a:rPr lang="en-US" sz="3733" b="1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close relatives </a:t>
            </a: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in addition to the </a:t>
            </a:r>
            <a:r>
              <a:rPr lang="en-US" sz="3733" b="1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individual’s own phenotype</a:t>
            </a: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Such a procedure of selection based on a </a:t>
            </a:r>
            <a:r>
              <a:rPr lang="en-US" sz="3733" b="1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 of information from two or more sources is known as </a:t>
            </a:r>
            <a:r>
              <a:rPr lang="en-US" sz="3733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combined selection ( or index selection).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In the species with </a:t>
            </a:r>
            <a:r>
              <a:rPr lang="en-US" sz="3733" b="1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high prolificacy</a:t>
            </a:r>
            <a:r>
              <a:rPr lang="en-US" sz="3733" dirty="0">
                <a:solidFill>
                  <a:srgbClr val="0C0C0C"/>
                </a:solidFill>
                <a:latin typeface="Times New Roman" pitchFamily="18" charset="0"/>
                <a:cs typeface="Times New Roman" pitchFamily="18" charset="0"/>
              </a:rPr>
              <a:t>, It is more useful to base selection on an index in which information from relatives is combined with the individual’s own merit</a:t>
            </a:r>
          </a:p>
        </p:txBody>
      </p:sp>
    </p:spTree>
    <p:extLst>
      <p:ext uri="{BB962C8B-B14F-4D97-AF65-F5344CB8AC3E}">
        <p14:creationId xmlns:p14="http://schemas.microsoft.com/office/powerpoint/2010/main" val="379652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3" name="Google Shape;783;p17"/>
          <p:cNvSpPr txBox="1">
            <a:spLocks/>
          </p:cNvSpPr>
          <p:nvPr/>
        </p:nvSpPr>
        <p:spPr>
          <a:xfrm>
            <a:off x="1819630" y="169707"/>
            <a:ext cx="9287329" cy="5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/>
            <a:r>
              <a:rPr lang="en-US" sz="4800" b="1" dirty="0"/>
              <a:t>Combined Selection</a:t>
            </a:r>
          </a:p>
        </p:txBody>
      </p:sp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1083326" y="1072312"/>
            <a:ext cx="10873147" cy="583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sz="3733" dirty="0">
                <a:solidFill>
                  <a:srgbClr val="C00000"/>
                </a:solidFill>
              </a:rPr>
              <a:t>Osborne Index ( Osborne, 1957)</a:t>
            </a:r>
            <a:r>
              <a:rPr lang="en-US" sz="3733" dirty="0">
                <a:solidFill>
                  <a:srgbClr val="FFFF00"/>
                </a:solidFill>
              </a:rPr>
              <a:t> </a:t>
            </a:r>
            <a:r>
              <a:rPr lang="en-US" sz="3733" dirty="0"/>
              <a:t>is a combination of </a:t>
            </a:r>
            <a:r>
              <a:rPr lang="en-US" sz="3733" b="1" dirty="0"/>
              <a:t>individual cum family selection</a:t>
            </a:r>
            <a:r>
              <a:rPr lang="en-US" sz="3733" dirty="0"/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sz="3733" dirty="0"/>
              <a:t>It is a combined selection in which parents are selected based on an </a:t>
            </a:r>
            <a:r>
              <a:rPr lang="en-US" sz="3733" b="1" dirty="0"/>
              <a:t>index</a:t>
            </a:r>
            <a:r>
              <a:rPr lang="en-US" sz="3733" dirty="0"/>
              <a:t> taking into consideration </a:t>
            </a:r>
            <a:r>
              <a:rPr lang="en-US" sz="3733" b="1" dirty="0"/>
              <a:t>individual</a:t>
            </a:r>
            <a:r>
              <a:rPr lang="en-US" sz="3733" dirty="0"/>
              <a:t> production and the </a:t>
            </a:r>
            <a:r>
              <a:rPr lang="en-US" sz="3733" b="1" dirty="0"/>
              <a:t>sire</a:t>
            </a:r>
            <a:r>
              <a:rPr lang="en-US" sz="3733" dirty="0"/>
              <a:t> and the </a:t>
            </a:r>
            <a:r>
              <a:rPr lang="en-US" sz="3733" b="1" dirty="0"/>
              <a:t>dam</a:t>
            </a:r>
            <a:r>
              <a:rPr lang="en-US" sz="3733" dirty="0"/>
              <a:t> </a:t>
            </a:r>
            <a:r>
              <a:rPr lang="en-US" sz="3733" b="1" dirty="0"/>
              <a:t>family</a:t>
            </a:r>
            <a:r>
              <a:rPr lang="en-US" sz="3733" dirty="0"/>
              <a:t> average.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sz="3733" dirty="0"/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sz="3733" dirty="0"/>
              <a:t>The </a:t>
            </a:r>
            <a:r>
              <a:rPr lang="en-US" sz="3733" b="1" dirty="0"/>
              <a:t>pullets</a:t>
            </a:r>
            <a:r>
              <a:rPr lang="en-US" sz="3733" dirty="0"/>
              <a:t> and </a:t>
            </a:r>
            <a:r>
              <a:rPr lang="en-US" sz="3733" b="1" dirty="0"/>
              <a:t>Cockerels</a:t>
            </a:r>
            <a:r>
              <a:rPr lang="en-US" sz="3733" dirty="0"/>
              <a:t> with high score are selected and mated </a:t>
            </a:r>
            <a:r>
              <a:rPr lang="en-US" sz="3733" b="1" i="1" dirty="0" err="1"/>
              <a:t>interse</a:t>
            </a:r>
            <a:r>
              <a:rPr lang="en-US" sz="3733" dirty="0"/>
              <a:t> to produce the next generation avoiding full- and half-sib mating.</a:t>
            </a:r>
            <a:br>
              <a:rPr lang="en-US" sz="3733" dirty="0"/>
            </a:br>
            <a:endParaRPr lang="en-US" sz="3733" dirty="0">
              <a:solidFill>
                <a:srgbClr val="0C0C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sp>
        <p:nvSpPr>
          <p:cNvPr id="3" name="Google Shape;783;p17"/>
          <p:cNvSpPr txBox="1">
            <a:spLocks/>
          </p:cNvSpPr>
          <p:nvPr/>
        </p:nvSpPr>
        <p:spPr>
          <a:xfrm>
            <a:off x="1819630" y="169707"/>
            <a:ext cx="9287329" cy="5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/>
            <a:r>
              <a:rPr lang="en-US" sz="4800" b="1" dirty="0"/>
              <a:t>Combined Selection</a:t>
            </a:r>
          </a:p>
        </p:txBody>
      </p:sp>
      <p:sp>
        <p:nvSpPr>
          <p:cNvPr id="4" name="TextBox 55"/>
          <p:cNvSpPr txBox="1">
            <a:spLocks noChangeArrowheads="1"/>
          </p:cNvSpPr>
          <p:nvPr/>
        </p:nvSpPr>
        <p:spPr bwMode="auto">
          <a:xfrm>
            <a:off x="1173361" y="851974"/>
            <a:ext cx="10815612" cy="29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n-US" sz="3733" b="1" dirty="0">
                <a:solidFill>
                  <a:srgbClr val="FF0066"/>
                </a:solidFill>
              </a:rPr>
              <a:t>I</a:t>
            </a:r>
            <a:r>
              <a:rPr lang="en-US" sz="3733" b="1" baseline="-25000" dirty="0">
                <a:solidFill>
                  <a:srgbClr val="FF0066"/>
                </a:solidFill>
              </a:rPr>
              <a:t>♀♀</a:t>
            </a:r>
            <a:r>
              <a:rPr lang="en-US" sz="3733" b="1" dirty="0">
                <a:solidFill>
                  <a:srgbClr val="FF0066"/>
                </a:solidFill>
              </a:rPr>
              <a:t> = (P-</a:t>
            </a:r>
            <a:r>
              <a:rPr lang="en-US" sz="3733" b="1" dirty="0">
                <a:solidFill>
                  <a:srgbClr val="FF0066"/>
                </a:solidFill>
                <a:sym typeface="Symbol"/>
              </a:rPr>
              <a:t></a:t>
            </a:r>
            <a:r>
              <a:rPr lang="en-US" sz="3733" b="1" dirty="0">
                <a:solidFill>
                  <a:srgbClr val="FF0066"/>
                </a:solidFill>
              </a:rPr>
              <a:t>P) + b</a:t>
            </a:r>
            <a:r>
              <a:rPr lang="en-US" sz="3733" b="1" baseline="-25000" dirty="0">
                <a:solidFill>
                  <a:srgbClr val="FF0066"/>
                </a:solidFill>
              </a:rPr>
              <a:t>2</a:t>
            </a:r>
            <a:r>
              <a:rPr lang="en-US" sz="3733" b="1" dirty="0">
                <a:solidFill>
                  <a:srgbClr val="FF0066"/>
                </a:solidFill>
              </a:rPr>
              <a:t> (</a:t>
            </a:r>
            <a:r>
              <a:rPr lang="en-US" sz="3733" b="1" dirty="0" err="1">
                <a:solidFill>
                  <a:srgbClr val="FF0066"/>
                </a:solidFill>
              </a:rPr>
              <a:t>F</a:t>
            </a:r>
            <a:r>
              <a:rPr lang="en-US" sz="3733" b="1" baseline="-25000" dirty="0" err="1">
                <a:solidFill>
                  <a:srgbClr val="FF0066"/>
                </a:solidFill>
              </a:rPr>
              <a:t>d</a:t>
            </a:r>
            <a:r>
              <a:rPr lang="en-US" sz="3733" b="1" dirty="0">
                <a:solidFill>
                  <a:srgbClr val="FF0066"/>
                </a:solidFill>
              </a:rPr>
              <a:t> – </a:t>
            </a:r>
            <a:r>
              <a:rPr lang="en-US" sz="3733" b="1" dirty="0">
                <a:solidFill>
                  <a:srgbClr val="FF0066"/>
                </a:solidFill>
                <a:sym typeface="Symbol"/>
              </a:rPr>
              <a:t></a:t>
            </a:r>
            <a:r>
              <a:rPr lang="en-US" sz="3733" b="1" dirty="0">
                <a:solidFill>
                  <a:srgbClr val="FF0066"/>
                </a:solidFill>
              </a:rPr>
              <a:t>P) + b</a:t>
            </a:r>
            <a:r>
              <a:rPr lang="en-US" sz="3733" b="1" baseline="-25000" dirty="0">
                <a:solidFill>
                  <a:srgbClr val="FF0066"/>
                </a:solidFill>
              </a:rPr>
              <a:t>3</a:t>
            </a:r>
            <a:r>
              <a:rPr lang="en-US" sz="3733" b="1" dirty="0">
                <a:solidFill>
                  <a:srgbClr val="FF0066"/>
                </a:solidFill>
              </a:rPr>
              <a:t> (F</a:t>
            </a:r>
            <a:r>
              <a:rPr lang="en-US" sz="3733" b="1" baseline="-25000" dirty="0">
                <a:solidFill>
                  <a:srgbClr val="FF0066"/>
                </a:solidFill>
              </a:rPr>
              <a:t>s</a:t>
            </a:r>
            <a:r>
              <a:rPr lang="en-US" sz="3733" b="1" dirty="0">
                <a:solidFill>
                  <a:srgbClr val="FF0066"/>
                </a:solidFill>
              </a:rPr>
              <a:t> – </a:t>
            </a:r>
            <a:r>
              <a:rPr lang="en-US" sz="3733" b="1" dirty="0">
                <a:solidFill>
                  <a:srgbClr val="FF0066"/>
                </a:solidFill>
                <a:sym typeface="Symbol"/>
              </a:rPr>
              <a:t></a:t>
            </a:r>
            <a:r>
              <a:rPr lang="en-US" sz="3733" b="1" dirty="0">
                <a:solidFill>
                  <a:srgbClr val="FF0066"/>
                </a:solidFill>
              </a:rPr>
              <a:t>P)            </a:t>
            </a:r>
            <a:r>
              <a:rPr lang="en-US" sz="3733" dirty="0">
                <a:solidFill>
                  <a:srgbClr val="FF0066"/>
                </a:solidFill>
              </a:rPr>
              <a:t/>
            </a:r>
            <a:br>
              <a:rPr lang="en-US" sz="3733" dirty="0">
                <a:solidFill>
                  <a:srgbClr val="FF0066"/>
                </a:solidFill>
              </a:rPr>
            </a:br>
            <a:r>
              <a:rPr lang="en-US" sz="3733" dirty="0">
                <a:solidFill>
                  <a:srgbClr val="FF0066"/>
                </a:solidFill>
              </a:rPr>
              <a:t>                                       		</a:t>
            </a:r>
            <a:r>
              <a:rPr lang="en-US" sz="3733" dirty="0"/>
              <a:t>index for pullet selection</a:t>
            </a:r>
            <a:br>
              <a:rPr lang="en-US" sz="3733" dirty="0"/>
            </a:br>
            <a:r>
              <a:rPr lang="en-US" sz="3733" baseline="-25000" dirty="0">
                <a:solidFill>
                  <a:srgbClr val="FF0066"/>
                </a:solidFill>
              </a:rPr>
              <a:t>                                    </a:t>
            </a:r>
            <a:r>
              <a:rPr lang="en-US" sz="3733" dirty="0">
                <a:solidFill>
                  <a:srgbClr val="FF0066"/>
                </a:solidFill>
              </a:rPr>
              <a:t/>
            </a:r>
            <a:br>
              <a:rPr lang="en-US" sz="3733" dirty="0">
                <a:solidFill>
                  <a:srgbClr val="FF0066"/>
                </a:solidFill>
              </a:rPr>
            </a:br>
            <a:r>
              <a:rPr lang="en-US" sz="3733" b="1" dirty="0">
                <a:solidFill>
                  <a:srgbClr val="FF0066"/>
                </a:solidFill>
              </a:rPr>
              <a:t>I</a:t>
            </a:r>
            <a:r>
              <a:rPr lang="en-US" sz="3733" b="1" baseline="-25000" dirty="0">
                <a:solidFill>
                  <a:srgbClr val="FF0066"/>
                </a:solidFill>
              </a:rPr>
              <a:t>♂♂</a:t>
            </a:r>
            <a:r>
              <a:rPr lang="en-US" sz="3733" b="1" dirty="0">
                <a:solidFill>
                  <a:srgbClr val="FF0066"/>
                </a:solidFill>
              </a:rPr>
              <a:t>  = b</a:t>
            </a:r>
            <a:r>
              <a:rPr lang="en-US" sz="3733" b="1" baseline="-25000" dirty="0">
                <a:solidFill>
                  <a:srgbClr val="FF0066"/>
                </a:solidFill>
              </a:rPr>
              <a:t>2</a:t>
            </a:r>
            <a:r>
              <a:rPr lang="en-US" sz="3733" b="1" dirty="0">
                <a:solidFill>
                  <a:srgbClr val="FF0066"/>
                </a:solidFill>
              </a:rPr>
              <a:t> (</a:t>
            </a:r>
            <a:r>
              <a:rPr lang="en-US" sz="3733" b="1" dirty="0" err="1">
                <a:solidFill>
                  <a:srgbClr val="FF0066"/>
                </a:solidFill>
              </a:rPr>
              <a:t>F</a:t>
            </a:r>
            <a:r>
              <a:rPr lang="en-US" sz="3733" b="1" baseline="-25000" dirty="0" err="1">
                <a:solidFill>
                  <a:srgbClr val="FF0066"/>
                </a:solidFill>
              </a:rPr>
              <a:t>d</a:t>
            </a:r>
            <a:r>
              <a:rPr lang="en-US" sz="3733" b="1" dirty="0">
                <a:solidFill>
                  <a:srgbClr val="FF0066"/>
                </a:solidFill>
              </a:rPr>
              <a:t> – </a:t>
            </a:r>
            <a:r>
              <a:rPr lang="en-US" sz="3733" b="1" dirty="0">
                <a:solidFill>
                  <a:srgbClr val="FF0066"/>
                </a:solidFill>
                <a:sym typeface="Symbol"/>
              </a:rPr>
              <a:t></a:t>
            </a:r>
            <a:r>
              <a:rPr lang="en-US" sz="3733" b="1" dirty="0">
                <a:solidFill>
                  <a:srgbClr val="FF0066"/>
                </a:solidFill>
              </a:rPr>
              <a:t>P) + b</a:t>
            </a:r>
            <a:r>
              <a:rPr lang="en-US" sz="3733" b="1" baseline="-25000" dirty="0">
                <a:solidFill>
                  <a:srgbClr val="FF0066"/>
                </a:solidFill>
              </a:rPr>
              <a:t>3</a:t>
            </a:r>
            <a:r>
              <a:rPr lang="en-US" sz="3733" b="1" dirty="0">
                <a:solidFill>
                  <a:srgbClr val="FF0066"/>
                </a:solidFill>
              </a:rPr>
              <a:t> (F</a:t>
            </a:r>
            <a:r>
              <a:rPr lang="en-US" sz="3733" b="1" baseline="-25000" dirty="0">
                <a:solidFill>
                  <a:srgbClr val="FF0066"/>
                </a:solidFill>
              </a:rPr>
              <a:t>s</a:t>
            </a:r>
            <a:r>
              <a:rPr lang="en-US" sz="3733" b="1" dirty="0">
                <a:solidFill>
                  <a:srgbClr val="FF0066"/>
                </a:solidFill>
              </a:rPr>
              <a:t> – </a:t>
            </a:r>
            <a:r>
              <a:rPr lang="en-US" sz="3733" b="1" dirty="0">
                <a:solidFill>
                  <a:srgbClr val="FF0066"/>
                </a:solidFill>
                <a:sym typeface="Symbol"/>
              </a:rPr>
              <a:t></a:t>
            </a:r>
            <a:r>
              <a:rPr lang="en-US" sz="3733" b="1" dirty="0">
                <a:solidFill>
                  <a:srgbClr val="FF0066"/>
                </a:solidFill>
              </a:rPr>
              <a:t>P)                           </a:t>
            </a:r>
            <a:r>
              <a:rPr lang="en-US" sz="3733" dirty="0">
                <a:solidFill>
                  <a:srgbClr val="FF0066"/>
                </a:solidFill>
              </a:rPr>
              <a:t/>
            </a:r>
            <a:br>
              <a:rPr lang="en-US" sz="3733" dirty="0">
                <a:solidFill>
                  <a:srgbClr val="FF0066"/>
                </a:solidFill>
              </a:rPr>
            </a:br>
            <a:r>
              <a:rPr lang="en-US" sz="3733" dirty="0">
                <a:solidFill>
                  <a:srgbClr val="FF0066"/>
                </a:solidFill>
              </a:rPr>
              <a:t>                                  	      </a:t>
            </a:r>
            <a:r>
              <a:rPr lang="en-US" sz="3733" dirty="0"/>
              <a:t>index for cockerel selection</a:t>
            </a:r>
            <a:endParaRPr lang="en-US" sz="2667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9091" y="6191214"/>
            <a:ext cx="6733309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dirty="0" err="1">
                <a:solidFill>
                  <a:srgbClr val="FF0066"/>
                </a:solidFill>
              </a:rPr>
              <a:t>Abplanalp</a:t>
            </a:r>
            <a:r>
              <a:rPr lang="en-US" sz="3733" dirty="0">
                <a:solidFill>
                  <a:srgbClr val="FF0066"/>
                </a:solidFill>
              </a:rPr>
              <a:t> Index 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sz="3500" dirty="0" err="1">
                <a:solidFill>
                  <a:schemeClr val="tx1">
                    <a:lumMod val="75000"/>
                  </a:schemeClr>
                </a:solidFill>
              </a:rPr>
              <a:t>Abplanalp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</a:rPr>
              <a:t>, 1974)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9091" y="3452466"/>
            <a:ext cx="10155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Where, 	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 = Individual’s production</a:t>
            </a:r>
            <a:br>
              <a:rPr lang="en-US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Flock average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Dam family average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Fs = Sire family average, and 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b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b</a:t>
            </a:r>
            <a:r>
              <a:rPr lang="en-US" sz="2400" baseline="-25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weighting factors whose values are available from readymade table for varying number of progenies under different dams and sires.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39679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3" name="Google Shape;783;p17"/>
          <p:cNvSpPr txBox="1">
            <a:spLocks/>
          </p:cNvSpPr>
          <p:nvPr/>
        </p:nvSpPr>
        <p:spPr>
          <a:xfrm>
            <a:off x="1819630" y="169707"/>
            <a:ext cx="9287329" cy="55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/>
            <a:r>
              <a:rPr lang="en-US" sz="4800" b="1" dirty="0"/>
              <a:t>Basis of Selection</a:t>
            </a:r>
          </a:p>
        </p:txBody>
      </p:sp>
      <p:sp>
        <p:nvSpPr>
          <p:cNvPr id="7" name="TextBox 55"/>
          <p:cNvSpPr txBox="1">
            <a:spLocks noChangeArrowheads="1"/>
          </p:cNvSpPr>
          <p:nvPr/>
        </p:nvSpPr>
        <p:spPr bwMode="auto">
          <a:xfrm>
            <a:off x="1205346" y="1076036"/>
            <a:ext cx="1059088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Individual selection tells us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an animal seems to be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pedigree is an indication of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an animal ought to 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progeny tells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 an animal actually 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ü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Progeny testing means judging the genetic worth (breeding value) of an animal on the basis of performance of its progeny.</a:t>
            </a:r>
          </a:p>
        </p:txBody>
      </p:sp>
    </p:spTree>
    <p:extLst>
      <p:ext uri="{BB962C8B-B14F-4D97-AF65-F5344CB8AC3E}">
        <p14:creationId xmlns:p14="http://schemas.microsoft.com/office/powerpoint/2010/main" val="366086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819630" y="169707"/>
            <a:ext cx="9287329" cy="550064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/>
              <a:t>Basis of Selection</a:t>
            </a:r>
            <a:endParaRPr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6207" y="5502986"/>
            <a:ext cx="1461191" cy="132563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6" name="Group 162"/>
          <p:cNvGrpSpPr>
            <a:grpSpLocks/>
          </p:cNvGrpSpPr>
          <p:nvPr/>
        </p:nvGrpSpPr>
        <p:grpSpPr bwMode="auto">
          <a:xfrm>
            <a:off x="2183637" y="797650"/>
            <a:ext cx="8699500" cy="5854700"/>
            <a:chOff x="0" y="0"/>
            <a:chExt cx="65246" cy="43910"/>
          </a:xfrm>
        </p:grpSpPr>
        <p:grpSp>
          <p:nvGrpSpPr>
            <p:cNvPr id="133" name="Group 133"/>
            <p:cNvGrpSpPr>
              <a:grpSpLocks/>
            </p:cNvGrpSpPr>
            <p:nvPr/>
          </p:nvGrpSpPr>
          <p:grpSpPr bwMode="auto">
            <a:xfrm>
              <a:off x="0" y="381"/>
              <a:ext cx="18573" cy="23907"/>
              <a:chOff x="0" y="0"/>
              <a:chExt cx="18573" cy="23907"/>
            </a:xfrm>
          </p:grpSpPr>
          <p:sp>
            <p:nvSpPr>
              <p:cNvPr id="121" name="Text Box 121"/>
              <p:cNvSpPr txBox="1">
                <a:spLocks noChangeArrowheads="1"/>
              </p:cNvSpPr>
              <p:nvPr/>
            </p:nvSpPr>
            <p:spPr bwMode="auto">
              <a:xfrm>
                <a:off x="1905" y="0"/>
                <a:ext cx="14382" cy="314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Paternal</a:t>
                </a:r>
              </a:p>
            </p:txBody>
          </p:sp>
          <p:cxnSp>
            <p:nvCxnSpPr>
              <p:cNvPr id="123" name="Straight Arrow Connector 123"/>
              <p:cNvCxnSpPr>
                <a:cxnSpLocks noChangeShapeType="1"/>
              </p:cNvCxnSpPr>
              <p:nvPr/>
            </p:nvCxnSpPr>
            <p:spPr bwMode="auto">
              <a:xfrm>
                <a:off x="8001" y="3619"/>
                <a:ext cx="457" cy="3810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25" name="Straight Connector 125"/>
              <p:cNvSpPr>
                <a:spLocks noChangeShapeType="1"/>
              </p:cNvSpPr>
              <p:nvPr/>
            </p:nvSpPr>
            <p:spPr bwMode="auto">
              <a:xfrm flipV="1">
                <a:off x="3714" y="7429"/>
                <a:ext cx="10287" cy="191"/>
              </a:xfrm>
              <a:prstGeom prst="line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7"/>
              </a:p>
            </p:txBody>
          </p:sp>
          <p:cxnSp>
            <p:nvCxnSpPr>
              <p:cNvPr id="126" name="Straight Arrow Connector 126"/>
              <p:cNvCxnSpPr>
                <a:cxnSpLocks noChangeShapeType="1"/>
              </p:cNvCxnSpPr>
              <p:nvPr/>
            </p:nvCxnSpPr>
            <p:spPr bwMode="auto">
              <a:xfrm flipH="1">
                <a:off x="3619" y="7715"/>
                <a:ext cx="95" cy="2476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27" name="Straight Arrow Connector 127"/>
              <p:cNvCxnSpPr>
                <a:cxnSpLocks noChangeShapeType="1"/>
              </p:cNvCxnSpPr>
              <p:nvPr/>
            </p:nvCxnSpPr>
            <p:spPr bwMode="auto">
              <a:xfrm>
                <a:off x="14001" y="7429"/>
                <a:ext cx="0" cy="2858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28" name="Text Box 128"/>
              <p:cNvSpPr txBox="1">
                <a:spLocks noChangeArrowheads="1"/>
              </p:cNvSpPr>
              <p:nvPr/>
            </p:nvSpPr>
            <p:spPr bwMode="auto">
              <a:xfrm>
                <a:off x="0" y="10382"/>
                <a:ext cx="7905" cy="266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Grand Sire</a:t>
                </a:r>
              </a:p>
            </p:txBody>
          </p:sp>
          <p:sp>
            <p:nvSpPr>
              <p:cNvPr id="129" name="Text Box 129"/>
              <p:cNvSpPr txBox="1">
                <a:spLocks noChangeArrowheads="1"/>
              </p:cNvSpPr>
              <p:nvPr/>
            </p:nvSpPr>
            <p:spPr bwMode="auto">
              <a:xfrm>
                <a:off x="10001" y="10477"/>
                <a:ext cx="8572" cy="266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1467">
                    <a:latin typeface="Times New Roman" pitchFamily="18" charset="0"/>
                    <a:cs typeface="Times New Roman" pitchFamily="18" charset="0"/>
                  </a:rPr>
                  <a:t>Grand Dam</a:t>
                </a:r>
              </a:p>
            </p:txBody>
          </p:sp>
          <p:cxnSp>
            <p:nvCxnSpPr>
              <p:cNvPr id="130" name="Straight Arrow Connector 130"/>
              <p:cNvCxnSpPr>
                <a:cxnSpLocks noChangeShapeType="1"/>
              </p:cNvCxnSpPr>
              <p:nvPr/>
            </p:nvCxnSpPr>
            <p:spPr bwMode="auto">
              <a:xfrm>
                <a:off x="1238" y="13335"/>
                <a:ext cx="4000" cy="6953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1" name="Straight Arrow Connector 131"/>
              <p:cNvCxnSpPr>
                <a:cxnSpLocks noChangeShapeType="1"/>
              </p:cNvCxnSpPr>
              <p:nvPr/>
            </p:nvCxnSpPr>
            <p:spPr bwMode="auto">
              <a:xfrm flipH="1">
                <a:off x="12382" y="13430"/>
                <a:ext cx="3524" cy="6858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32" name="Text Box 132"/>
              <p:cNvSpPr txBox="1">
                <a:spLocks noChangeArrowheads="1"/>
              </p:cNvSpPr>
              <p:nvPr/>
            </p:nvSpPr>
            <p:spPr bwMode="auto">
              <a:xfrm>
                <a:off x="4286" y="20764"/>
                <a:ext cx="9144" cy="314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2133">
                    <a:latin typeface="Times New Roman" pitchFamily="18" charset="0"/>
                    <a:cs typeface="Times New Roman" pitchFamily="18" charset="0"/>
                  </a:rPr>
                  <a:t>Sire</a:t>
                </a:r>
              </a:p>
            </p:txBody>
          </p:sp>
        </p:grpSp>
        <p:grpSp>
          <p:nvGrpSpPr>
            <p:cNvPr id="134" name="Group 134"/>
            <p:cNvGrpSpPr>
              <a:grpSpLocks/>
            </p:cNvGrpSpPr>
            <p:nvPr/>
          </p:nvGrpSpPr>
          <p:grpSpPr bwMode="auto">
            <a:xfrm>
              <a:off x="27336" y="0"/>
              <a:ext cx="18574" cy="23907"/>
              <a:chOff x="0" y="0"/>
              <a:chExt cx="18573" cy="23907"/>
            </a:xfrm>
          </p:grpSpPr>
          <p:sp>
            <p:nvSpPr>
              <p:cNvPr id="135" name="Text Box 135"/>
              <p:cNvSpPr txBox="1">
                <a:spLocks noChangeArrowheads="1"/>
              </p:cNvSpPr>
              <p:nvPr/>
            </p:nvSpPr>
            <p:spPr bwMode="auto">
              <a:xfrm>
                <a:off x="1905" y="0"/>
                <a:ext cx="14382" cy="314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Maternal</a:t>
                </a:r>
              </a:p>
            </p:txBody>
          </p:sp>
          <p:cxnSp>
            <p:nvCxnSpPr>
              <p:cNvPr id="136" name="Straight Arrow Connector 136"/>
              <p:cNvCxnSpPr>
                <a:cxnSpLocks noChangeShapeType="1"/>
              </p:cNvCxnSpPr>
              <p:nvPr/>
            </p:nvCxnSpPr>
            <p:spPr bwMode="auto">
              <a:xfrm>
                <a:off x="8001" y="3619"/>
                <a:ext cx="457" cy="3810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37" name="Straight Connector 137"/>
              <p:cNvSpPr>
                <a:spLocks noChangeShapeType="1"/>
              </p:cNvSpPr>
              <p:nvPr/>
            </p:nvSpPr>
            <p:spPr bwMode="auto">
              <a:xfrm flipV="1">
                <a:off x="3714" y="7429"/>
                <a:ext cx="10287" cy="191"/>
              </a:xfrm>
              <a:prstGeom prst="line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467"/>
              </a:p>
            </p:txBody>
          </p:sp>
          <p:cxnSp>
            <p:nvCxnSpPr>
              <p:cNvPr id="138" name="Straight Arrow Connector 138"/>
              <p:cNvCxnSpPr>
                <a:cxnSpLocks noChangeShapeType="1"/>
              </p:cNvCxnSpPr>
              <p:nvPr/>
            </p:nvCxnSpPr>
            <p:spPr bwMode="auto">
              <a:xfrm flipH="1">
                <a:off x="3619" y="7715"/>
                <a:ext cx="95" cy="2476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39" name="Straight Arrow Connector 139"/>
              <p:cNvCxnSpPr>
                <a:cxnSpLocks noChangeShapeType="1"/>
              </p:cNvCxnSpPr>
              <p:nvPr/>
            </p:nvCxnSpPr>
            <p:spPr bwMode="auto">
              <a:xfrm>
                <a:off x="14001" y="7429"/>
                <a:ext cx="0" cy="2858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40" name="Text Box 140"/>
              <p:cNvSpPr txBox="1">
                <a:spLocks noChangeArrowheads="1"/>
              </p:cNvSpPr>
              <p:nvPr/>
            </p:nvSpPr>
            <p:spPr bwMode="auto">
              <a:xfrm>
                <a:off x="0" y="10382"/>
                <a:ext cx="7905" cy="266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Grand Sire</a:t>
                </a:r>
              </a:p>
            </p:txBody>
          </p:sp>
          <p:sp>
            <p:nvSpPr>
              <p:cNvPr id="141" name="Text Box 141"/>
              <p:cNvSpPr txBox="1">
                <a:spLocks noChangeArrowheads="1"/>
              </p:cNvSpPr>
              <p:nvPr/>
            </p:nvSpPr>
            <p:spPr bwMode="auto">
              <a:xfrm>
                <a:off x="10001" y="10477"/>
                <a:ext cx="8572" cy="266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1467">
                    <a:latin typeface="Times New Roman" pitchFamily="18" charset="0"/>
                    <a:cs typeface="Times New Roman" pitchFamily="18" charset="0"/>
                  </a:rPr>
                  <a:t>Grand Dam</a:t>
                </a:r>
              </a:p>
            </p:txBody>
          </p:sp>
          <p:cxnSp>
            <p:nvCxnSpPr>
              <p:cNvPr id="142" name="Straight Arrow Connector 142"/>
              <p:cNvCxnSpPr>
                <a:cxnSpLocks noChangeShapeType="1"/>
              </p:cNvCxnSpPr>
              <p:nvPr/>
            </p:nvCxnSpPr>
            <p:spPr bwMode="auto">
              <a:xfrm>
                <a:off x="1238" y="13335"/>
                <a:ext cx="4000" cy="6953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143" name="Straight Arrow Connector 143"/>
              <p:cNvCxnSpPr>
                <a:cxnSpLocks noChangeShapeType="1"/>
              </p:cNvCxnSpPr>
              <p:nvPr/>
            </p:nvCxnSpPr>
            <p:spPr bwMode="auto">
              <a:xfrm flipH="1">
                <a:off x="12382" y="13430"/>
                <a:ext cx="3524" cy="6858"/>
              </a:xfrm>
              <a:prstGeom prst="straightConnector1">
                <a:avLst/>
              </a:prstGeom>
              <a:noFill/>
              <a:ln w="6350">
                <a:solidFill>
                  <a:srgbClr val="5B9BD5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144" name="Text Box 144"/>
              <p:cNvSpPr txBox="1">
                <a:spLocks noChangeArrowheads="1"/>
              </p:cNvSpPr>
              <p:nvPr/>
            </p:nvSpPr>
            <p:spPr bwMode="auto">
              <a:xfrm>
                <a:off x="4286" y="20764"/>
                <a:ext cx="9144" cy="314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ts val="1333"/>
                  </a:spcAft>
                </a:pPr>
                <a:r>
                  <a:rPr lang="en-US" sz="2133">
                    <a:latin typeface="Times New Roman" pitchFamily="18" charset="0"/>
                    <a:cs typeface="Times New Roman" pitchFamily="18" charset="0"/>
                  </a:rPr>
                  <a:t>Dam</a:t>
                </a:r>
              </a:p>
            </p:txBody>
          </p:sp>
        </p:grpSp>
        <p:cxnSp>
          <p:nvCxnSpPr>
            <p:cNvPr id="145" name="Straight Arrow Connector 145"/>
            <p:cNvCxnSpPr>
              <a:cxnSpLocks noChangeShapeType="1"/>
            </p:cNvCxnSpPr>
            <p:nvPr/>
          </p:nvCxnSpPr>
          <p:spPr bwMode="auto">
            <a:xfrm>
              <a:off x="9144" y="24574"/>
              <a:ext cx="6381" cy="4191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46" name="Straight Arrow Connector 146"/>
            <p:cNvCxnSpPr>
              <a:cxnSpLocks noChangeShapeType="1"/>
            </p:cNvCxnSpPr>
            <p:nvPr/>
          </p:nvCxnSpPr>
          <p:spPr bwMode="auto">
            <a:xfrm flipH="1">
              <a:off x="26670" y="24384"/>
              <a:ext cx="6572" cy="4667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47" name="Text Box 147"/>
            <p:cNvSpPr txBox="1">
              <a:spLocks noChangeArrowheads="1"/>
            </p:cNvSpPr>
            <p:nvPr/>
          </p:nvSpPr>
          <p:spPr bwMode="auto">
            <a:xfrm>
              <a:off x="16859" y="28003"/>
              <a:ext cx="9144" cy="609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Individual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Selection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(p = 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pf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+ pw)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9" name="Oval 149"/>
            <p:cNvSpPr>
              <a:spLocks noChangeArrowheads="1"/>
            </p:cNvSpPr>
            <p:nvPr/>
          </p:nvSpPr>
          <p:spPr bwMode="auto">
            <a:xfrm>
              <a:off x="13049" y="29241"/>
              <a:ext cx="3334" cy="3620"/>
            </a:xfrm>
            <a:prstGeom prst="ellipse">
              <a:avLst/>
            </a:prstGeom>
            <a:noFill/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ts val="1333"/>
                </a:spcAft>
              </a:pPr>
              <a:r>
                <a:rPr lang="en-US" sz="1467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1</a:t>
              </a:r>
              <a:endParaRPr lang="en-US" sz="1467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0" name="Straight Arrow Connector 150"/>
            <p:cNvCxnSpPr>
              <a:cxnSpLocks noChangeShapeType="1"/>
            </p:cNvCxnSpPr>
            <p:nvPr/>
          </p:nvCxnSpPr>
          <p:spPr bwMode="auto">
            <a:xfrm>
              <a:off x="21336" y="33909"/>
              <a:ext cx="0" cy="4191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51" name="Text Box 151"/>
            <p:cNvSpPr txBox="1">
              <a:spLocks noChangeArrowheads="1"/>
            </p:cNvSpPr>
            <p:nvPr/>
          </p:nvSpPr>
          <p:spPr bwMode="auto">
            <a:xfrm>
              <a:off x="17526" y="37909"/>
              <a:ext cx="6953" cy="60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Progeny testing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(p = pf)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2" name="Oval 152"/>
            <p:cNvSpPr>
              <a:spLocks noChangeArrowheads="1"/>
            </p:cNvSpPr>
            <p:nvPr/>
          </p:nvSpPr>
          <p:spPr bwMode="auto">
            <a:xfrm>
              <a:off x="49815" y="1809"/>
              <a:ext cx="2572" cy="3620"/>
            </a:xfrm>
            <a:prstGeom prst="ellipse">
              <a:avLst/>
            </a:prstGeom>
            <a:noFill/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ts val="1333"/>
                </a:spcAft>
              </a:pPr>
              <a:r>
                <a:rPr lang="en-US" sz="1467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2</a:t>
              </a:r>
              <a:endParaRPr lang="en-US" sz="1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ight Brace 154"/>
            <p:cNvSpPr>
              <a:spLocks/>
            </p:cNvSpPr>
            <p:nvPr/>
          </p:nvSpPr>
          <p:spPr bwMode="auto">
            <a:xfrm>
              <a:off x="47148" y="190"/>
              <a:ext cx="1524" cy="22384"/>
            </a:xfrm>
            <a:prstGeom prst="rightBrace">
              <a:avLst>
                <a:gd name="adj1" fmla="val 8364"/>
                <a:gd name="adj2" fmla="val 50000"/>
              </a:avLst>
            </a:prstGeom>
            <a:noFill/>
            <a:ln w="6350">
              <a:solidFill>
                <a:srgbClr val="5B9BD5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endParaRPr lang="en-IN" sz="1467"/>
            </a:p>
          </p:txBody>
        </p:sp>
        <p:sp>
          <p:nvSpPr>
            <p:cNvPr id="155" name="Text Box 155"/>
            <p:cNvSpPr txBox="1">
              <a:spLocks noChangeArrowheads="1"/>
            </p:cNvSpPr>
            <p:nvPr/>
          </p:nvSpPr>
          <p:spPr bwMode="auto">
            <a:xfrm>
              <a:off x="50387" y="6381"/>
              <a:ext cx="14383" cy="428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>
                  <a:latin typeface="Calibri" pitchFamily="34" charset="0"/>
                  <a:cs typeface="Arial" pitchFamily="34" charset="0"/>
                </a:rPr>
                <a:t>Pedigree selection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>
                  <a:latin typeface="Calibri" pitchFamily="34" charset="0"/>
                  <a:cs typeface="Arial" pitchFamily="34" charset="0"/>
                </a:rPr>
                <a:t>(P = Pf), Pw =0</a:t>
              </a:r>
              <a:endParaRPr lang="en-US" sz="1467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7" name="Straight Arrow Connector 157"/>
            <p:cNvCxnSpPr>
              <a:cxnSpLocks noChangeShapeType="1"/>
            </p:cNvCxnSpPr>
            <p:nvPr/>
          </p:nvCxnSpPr>
          <p:spPr bwMode="auto">
            <a:xfrm>
              <a:off x="57531" y="10858"/>
              <a:ext cx="95" cy="15145"/>
            </a:xfrm>
            <a:prstGeom prst="straightConnector1">
              <a:avLst/>
            </a:prstGeom>
            <a:noFill/>
            <a:ln w="6350">
              <a:solidFill>
                <a:srgbClr val="5B9BD5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58" name="Text Box 158"/>
            <p:cNvSpPr txBox="1">
              <a:spLocks noChangeArrowheads="1"/>
            </p:cNvSpPr>
            <p:nvPr/>
          </p:nvSpPr>
          <p:spPr bwMode="auto">
            <a:xfrm>
              <a:off x="52197" y="26003"/>
              <a:ext cx="13049" cy="447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latin typeface="Times New Roman" pitchFamily="18" charset="0"/>
                  <a:cs typeface="Times New Roman" pitchFamily="18" charset="0"/>
                </a:rPr>
                <a:t>Collateral relatives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67" dirty="0">
                  <a:latin typeface="Times New Roman" pitchFamily="18" charset="0"/>
                  <a:cs typeface="Times New Roman" pitchFamily="18" charset="0"/>
                </a:rPr>
                <a:t>FS, HS etc.</a:t>
              </a:r>
            </a:p>
          </p:txBody>
        </p:sp>
        <p:sp>
          <p:nvSpPr>
            <p:cNvPr id="160" name="Oval 160"/>
            <p:cNvSpPr>
              <a:spLocks noChangeArrowheads="1"/>
            </p:cNvSpPr>
            <p:nvPr/>
          </p:nvSpPr>
          <p:spPr bwMode="auto">
            <a:xfrm>
              <a:off x="47053" y="26384"/>
              <a:ext cx="3334" cy="3619"/>
            </a:xfrm>
            <a:prstGeom prst="ellipse">
              <a:avLst/>
            </a:prstGeom>
            <a:noFill/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ts val="1333"/>
                </a:spcAft>
              </a:pPr>
              <a:r>
                <a:rPr lang="en-US" sz="1467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3</a:t>
              </a:r>
              <a:endParaRPr lang="en-US" sz="1467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Oval 161"/>
            <p:cNvSpPr>
              <a:spLocks noChangeArrowheads="1"/>
            </p:cNvSpPr>
            <p:nvPr/>
          </p:nvSpPr>
          <p:spPr bwMode="auto">
            <a:xfrm>
              <a:off x="12573" y="37719"/>
              <a:ext cx="3333" cy="3619"/>
            </a:xfrm>
            <a:prstGeom prst="ellipse">
              <a:avLst/>
            </a:prstGeom>
            <a:noFill/>
            <a:ln w="12700">
              <a:solidFill>
                <a:srgbClr val="1F4D78"/>
              </a:solidFill>
              <a:miter lim="800000"/>
              <a:headEnd/>
              <a:tailEnd/>
            </a:ln>
          </p:spPr>
          <p:txBody>
            <a:bodyPr vert="horz" wrap="square" lIns="121920" tIns="60960" rIns="121920" bIns="6096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ts val="1333"/>
                </a:spcAft>
              </a:pPr>
              <a:r>
                <a:rPr lang="en-US" sz="1467" b="1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4</a:t>
              </a:r>
              <a:endParaRPr lang="en-US" sz="1467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1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11553372" y="169705"/>
            <a:ext cx="4356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703567" y="1620533"/>
            <a:ext cx="8791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12800" dirty="0"/>
              <a:t>Thanks!</a:t>
            </a:r>
            <a:endParaRPr sz="128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703567" y="3220033"/>
            <a:ext cx="8791600" cy="240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48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48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333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333"/>
              </a:spcBef>
              <a:spcAft>
                <a:spcPts val="1333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535056" y="618860"/>
            <a:ext cx="502024" cy="443889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endParaRPr/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4703892" y="4985771"/>
            <a:ext cx="407928" cy="3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4098271" y="4985771"/>
            <a:ext cx="484741" cy="3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450</Words>
  <Application>Microsoft Office PowerPoint</Application>
  <PresentationFormat>Widescreen</PresentationFormat>
  <Paragraphs>73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Mali SemiBold</vt:lpstr>
      <vt:lpstr>Nunito</vt:lpstr>
      <vt:lpstr>Nunito Light</vt:lpstr>
      <vt:lpstr>Rockwell</vt:lpstr>
      <vt:lpstr>Symbol</vt:lpstr>
      <vt:lpstr>Times New Roman</vt:lpstr>
      <vt:lpstr>Wingdings</vt:lpstr>
      <vt:lpstr>Office Theme</vt:lpstr>
      <vt:lpstr>Ely template</vt:lpstr>
      <vt:lpstr>Progeny Testing </vt:lpstr>
      <vt:lpstr>Progeny testing</vt:lpstr>
      <vt:lpstr>Progeny testing</vt:lpstr>
      <vt:lpstr>PowerPoint Presentation</vt:lpstr>
      <vt:lpstr>PowerPoint Presentation</vt:lpstr>
      <vt:lpstr>PowerPoint Presentation</vt:lpstr>
      <vt:lpstr>PowerPoint Presentation</vt:lpstr>
      <vt:lpstr>Basis of Selection</vt:lpstr>
      <vt:lpstr>Thanks!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Progeny Testing</dc:title>
  <dc:creator>AGB</dc:creator>
  <cp:lastModifiedBy>Jay Prakash Gupta</cp:lastModifiedBy>
  <cp:revision>11</cp:revision>
  <dcterms:created xsi:type="dcterms:W3CDTF">2021-06-07T15:37:14Z</dcterms:created>
  <dcterms:modified xsi:type="dcterms:W3CDTF">2025-05-23T05:14:09Z</dcterms:modified>
</cp:coreProperties>
</file>