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5"/>
  </p:notesMasterIdLst>
  <p:sldIdLst>
    <p:sldId id="256" r:id="rId4"/>
    <p:sldId id="287" r:id="rId5"/>
    <p:sldId id="298" r:id="rId6"/>
    <p:sldId id="288" r:id="rId7"/>
    <p:sldId id="306" r:id="rId8"/>
    <p:sldId id="307" r:id="rId9"/>
    <p:sldId id="308" r:id="rId10"/>
    <p:sldId id="309" r:id="rId11"/>
    <p:sldId id="310" r:id="rId12"/>
    <p:sldId id="311" r:id="rId13"/>
    <p:sldId id="31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Jay Prakash Gupta" userId="281414208_tp_dropbox" providerId="OAuth2" clId="{CFF40E7B-F9A8-5E4C-AA88-025CE44547D4}"/>
    <pc:docChg chg="modSld">
      <pc:chgData name="Dr. Jay Prakash Gupta" userId="281414208_tp_dropbox" providerId="OAuth2" clId="{CFF40E7B-F9A8-5E4C-AA88-025CE44547D4}" dt="2020-05-16T14:13:59.047" v="82" actId="1076"/>
      <pc:docMkLst>
        <pc:docMk/>
      </pc:docMkLst>
      <pc:sldChg chg="modSp">
        <pc:chgData name="Dr. Jay Prakash Gupta" userId="281414208_tp_dropbox" providerId="OAuth2" clId="{CFF40E7B-F9A8-5E4C-AA88-025CE44547D4}" dt="2020-05-16T14:03:32.536" v="21" actId="20577"/>
        <pc:sldMkLst>
          <pc:docMk/>
          <pc:sldMk cId="0" sldId="257"/>
        </pc:sldMkLst>
        <pc:spChg chg="mod">
          <ac:chgData name="Dr. Jay Prakash Gupta" userId="281414208_tp_dropbox" providerId="OAuth2" clId="{CFF40E7B-F9A8-5E4C-AA88-025CE44547D4}" dt="2020-05-16T14:03:32.536" v="21" actId="20577"/>
          <ac:spMkLst>
            <pc:docMk/>
            <pc:sldMk cId="0" sldId="257"/>
            <ac:spMk id="4" creationId="{00000000-0000-0000-0000-000000000000}"/>
          </ac:spMkLst>
        </pc:spChg>
      </pc:sldChg>
      <pc:sldChg chg="modSp">
        <pc:chgData name="Dr. Jay Prakash Gupta" userId="281414208_tp_dropbox" providerId="OAuth2" clId="{CFF40E7B-F9A8-5E4C-AA88-025CE44547D4}" dt="2020-05-16T14:11:30.552" v="55" actId="20577"/>
        <pc:sldMkLst>
          <pc:docMk/>
          <pc:sldMk cId="0" sldId="267"/>
        </pc:sldMkLst>
        <pc:spChg chg="mod">
          <ac:chgData name="Dr. Jay Prakash Gupta" userId="281414208_tp_dropbox" providerId="OAuth2" clId="{CFF40E7B-F9A8-5E4C-AA88-025CE44547D4}" dt="2020-05-16T14:11:30.552" v="55" actId="20577"/>
          <ac:spMkLst>
            <pc:docMk/>
            <pc:sldMk cId="0" sldId="267"/>
            <ac:spMk id="9" creationId="{00000000-0000-0000-0000-000000000000}"/>
          </ac:spMkLst>
        </pc:spChg>
      </pc:sldChg>
      <pc:sldChg chg="modSp">
        <pc:chgData name="Dr. Jay Prakash Gupta" userId="281414208_tp_dropbox" providerId="OAuth2" clId="{CFF40E7B-F9A8-5E4C-AA88-025CE44547D4}" dt="2020-05-16T14:08:59.755" v="40" actId="20577"/>
        <pc:sldMkLst>
          <pc:docMk/>
          <pc:sldMk cId="0" sldId="271"/>
        </pc:sldMkLst>
        <pc:spChg chg="mod">
          <ac:chgData name="Dr. Jay Prakash Gupta" userId="281414208_tp_dropbox" providerId="OAuth2" clId="{CFF40E7B-F9A8-5E4C-AA88-025CE44547D4}" dt="2020-05-16T14:08:59.755" v="40" actId="20577"/>
          <ac:spMkLst>
            <pc:docMk/>
            <pc:sldMk cId="0" sldId="271"/>
            <ac:spMk id="5" creationId="{00000000-0000-0000-0000-000000000000}"/>
          </ac:spMkLst>
        </pc:spChg>
      </pc:sldChg>
      <pc:sldChg chg="modSp">
        <pc:chgData name="Dr. Jay Prakash Gupta" userId="281414208_tp_dropbox" providerId="OAuth2" clId="{CFF40E7B-F9A8-5E4C-AA88-025CE44547D4}" dt="2020-05-16T14:05:04.362" v="22" actId="20577"/>
        <pc:sldMkLst>
          <pc:docMk/>
          <pc:sldMk cId="1305011419" sldId="277"/>
        </pc:sldMkLst>
        <pc:spChg chg="mod">
          <ac:chgData name="Dr. Jay Prakash Gupta" userId="281414208_tp_dropbox" providerId="OAuth2" clId="{CFF40E7B-F9A8-5E4C-AA88-025CE44547D4}" dt="2020-05-16T14:05:04.362" v="22" actId="20577"/>
          <ac:spMkLst>
            <pc:docMk/>
            <pc:sldMk cId="1305011419" sldId="277"/>
            <ac:spMk id="4" creationId="{00000000-0000-0000-0000-000000000000}"/>
          </ac:spMkLst>
        </pc:spChg>
      </pc:sldChg>
      <pc:sldChg chg="modSp">
        <pc:chgData name="Dr. Jay Prakash Gupta" userId="281414208_tp_dropbox" providerId="OAuth2" clId="{CFF40E7B-F9A8-5E4C-AA88-025CE44547D4}" dt="2020-05-16T14:07:34.279" v="23" actId="20577"/>
        <pc:sldMkLst>
          <pc:docMk/>
          <pc:sldMk cId="1285433426" sldId="280"/>
        </pc:sldMkLst>
        <pc:spChg chg="mod">
          <ac:chgData name="Dr. Jay Prakash Gupta" userId="281414208_tp_dropbox" providerId="OAuth2" clId="{CFF40E7B-F9A8-5E4C-AA88-025CE44547D4}" dt="2020-05-16T14:07:34.279" v="23" actId="20577"/>
          <ac:spMkLst>
            <pc:docMk/>
            <pc:sldMk cId="1285433426" sldId="280"/>
            <ac:spMk id="4" creationId="{00000000-0000-0000-0000-000000000000}"/>
          </ac:spMkLst>
        </pc:spChg>
      </pc:sldChg>
      <pc:sldChg chg="modSp">
        <pc:chgData name="Dr. Jay Prakash Gupta" userId="281414208_tp_dropbox" providerId="OAuth2" clId="{CFF40E7B-F9A8-5E4C-AA88-025CE44547D4}" dt="2020-05-16T14:12:17.895" v="62" actId="20577"/>
        <pc:sldMkLst>
          <pc:docMk/>
          <pc:sldMk cId="1372479567" sldId="282"/>
        </pc:sldMkLst>
        <pc:spChg chg="mod">
          <ac:chgData name="Dr. Jay Prakash Gupta" userId="281414208_tp_dropbox" providerId="OAuth2" clId="{CFF40E7B-F9A8-5E4C-AA88-025CE44547D4}" dt="2020-05-16T14:12:17.895" v="62" actId="20577"/>
          <ac:spMkLst>
            <pc:docMk/>
            <pc:sldMk cId="1372479567" sldId="282"/>
            <ac:spMk id="9" creationId="{00000000-0000-0000-0000-000000000000}"/>
          </ac:spMkLst>
        </pc:spChg>
      </pc:sldChg>
      <pc:sldChg chg="modSp">
        <pc:chgData name="Dr. Jay Prakash Gupta" userId="281414208_tp_dropbox" providerId="OAuth2" clId="{CFF40E7B-F9A8-5E4C-AA88-025CE44547D4}" dt="2020-05-16T14:13:59.047" v="82" actId="1076"/>
        <pc:sldMkLst>
          <pc:docMk/>
          <pc:sldMk cId="1390549688" sldId="283"/>
        </pc:sldMkLst>
        <pc:spChg chg="mod">
          <ac:chgData name="Dr. Jay Prakash Gupta" userId="281414208_tp_dropbox" providerId="OAuth2" clId="{CFF40E7B-F9A8-5E4C-AA88-025CE44547D4}" dt="2020-05-16T14:13:59.047" v="82" actId="1076"/>
          <ac:spMkLst>
            <pc:docMk/>
            <pc:sldMk cId="1390549688" sldId="283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5137B-A81A-4A78-AFC2-49EC320AE70B}" type="datetimeFigureOut">
              <a:rPr lang="en-IN" smtClean="0"/>
              <a:t>23-05-2025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61707-906B-430A-A84C-1CE28CD557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248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16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67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67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63842-1AC5-4244-AE92-EE895CAD91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83ADC-C980-4F34-B769-5E9EF2D475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42C88-3773-4A12-9E0F-8547879003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3F4C1-3D48-4380-BC90-D4A9EC054E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24DAC-E9B7-4308-84F2-0617526A39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72308-60D5-4929-BB6E-3B46496483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E4FB1-624C-4E21-BD5A-6C59B9EFD7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B3FE8-77DD-43B7-9E29-DAABB537AF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CB440-0CA7-4A10-9B60-2D41D179DB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045EC-753F-4A7B-AD1C-E8E2318AF3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A02CC-3B77-49BC-BDE6-54D20BC346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71BB5-9817-4DB9-97B4-B9286DF979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E88B-AA1D-48B4-847D-002FA6DFBA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1030167"/>
            <a:ext cx="71469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2" y="3239569"/>
            <a:ext cx="5318543" cy="10509527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24566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803400"/>
            <a:ext cx="32175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803400"/>
            <a:ext cx="32175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21355A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21355A"/>
              </a:solidFill>
            </a:endParaRPr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5" y="556396"/>
            <a:ext cx="3529549" cy="6034352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1325389"/>
            <a:ext cx="2440148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3831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21355A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2135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3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457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57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7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57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57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E5DDC8-7B81-4482-85D7-88630FD04FD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803399"/>
            <a:ext cx="6902100" cy="4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21355A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2135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418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8029604" cy="18996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application </a:t>
            </a:r>
            <a:r>
              <a:rPr lang="en-US" dirty="0"/>
              <a:t>of </a:t>
            </a:r>
            <a:r>
              <a:rPr lang="en-US" dirty="0" smtClean="0"/>
              <a:t>bio-techniques for </a:t>
            </a:r>
            <a:r>
              <a:rPr lang="en-US" dirty="0"/>
              <a:t>genetic improvement of livestock and poultry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Dr. Jay Prakash Gupta</a:t>
            </a:r>
          </a:p>
          <a:p>
            <a:pPr>
              <a:defRPr/>
            </a:pPr>
            <a:r>
              <a:rPr lang="en-IN" dirty="0">
                <a:solidFill>
                  <a:schemeClr val="tx1"/>
                </a:solidFill>
                <a:latin typeface="Rockwell"/>
              </a:rPr>
              <a:t>Associate Professor, Animal Genetics &amp; Breeding</a:t>
            </a:r>
          </a:p>
          <a:p>
            <a:pPr>
              <a:defRPr/>
            </a:pPr>
            <a:r>
              <a:rPr lang="en-IN" dirty="0">
                <a:solidFill>
                  <a:schemeClr val="tx1"/>
                </a:solidFill>
                <a:latin typeface="Rockwell"/>
              </a:rPr>
              <a:t>Bihar Veterinary College</a:t>
            </a:r>
          </a:p>
          <a:p>
            <a:pPr>
              <a:defRPr/>
            </a:pPr>
            <a:r>
              <a:rPr lang="en-IN" dirty="0">
                <a:solidFill>
                  <a:schemeClr val="tx1"/>
                </a:solidFill>
                <a:latin typeface="Rockwell"/>
              </a:rPr>
              <a:t>BASU, Patna</a:t>
            </a:r>
          </a:p>
          <a:p>
            <a:pPr>
              <a:defRPr/>
            </a:pPr>
            <a:r>
              <a:rPr lang="en-IN" b="1" dirty="0">
                <a:solidFill>
                  <a:srgbClr val="333300"/>
                </a:solidFill>
                <a:latin typeface="Rockwell"/>
              </a:rPr>
              <a:t>Bihar - 800014</a:t>
            </a:r>
            <a:endParaRPr lang="en-IN" b="1" dirty="0">
              <a:solidFill>
                <a:srgbClr val="333300"/>
              </a:solidFill>
              <a:latin typeface="Rockwel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2B51A-380C-5CBB-37C2-48CF609C12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875" y="56258"/>
            <a:ext cx="699447" cy="70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ownloads – Bihar Animal Sciences University | बिहार पशु विज्ञान ...">
            <a:extLst>
              <a:ext uri="{FF2B5EF4-FFF2-40B4-BE49-F238E27FC236}">
                <a16:creationId xmlns:a16="http://schemas.microsoft.com/office/drawing/2014/main" id="{A6D77B7B-0A22-88DB-A470-D529A22742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70" y="56258"/>
            <a:ext cx="779830" cy="78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484784"/>
            <a:ext cx="85579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Clr>
                <a:srgbClr val="FFFF00"/>
              </a:buClr>
              <a:buFont typeface="+mj-lt"/>
              <a:buAutoNum type="arabicPeriod" startAt="7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Feed biotechnology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Nutrogenomics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71550" lvl="1" indent="-514350">
              <a:buClr>
                <a:srgbClr val="FFFF00"/>
              </a:buClr>
              <a:buFont typeface="+mj-lt"/>
              <a:buAutoNum type="arabicPeriod" startAt="7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Clr>
                <a:srgbClr val="FFFF00"/>
              </a:buClr>
              <a:buFont typeface="+mj-lt"/>
              <a:buAutoNum type="arabicPeriod" startAt="7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Clr>
                <a:srgbClr val="FFFF00"/>
              </a:buClr>
              <a:buFont typeface="+mj-lt"/>
              <a:buAutoNum type="arabicPeriod" startAt="7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Vaccine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and pharma biotechnology (Pharmacogenomics)</a:t>
            </a:r>
          </a:p>
          <a:p>
            <a:pPr lvl="1">
              <a:buClr>
                <a:srgbClr val="FFFF00"/>
              </a:buClr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23664"/>
            <a:ext cx="7344816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biotechnology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7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7"/>
          <p:cNvSpPr txBox="1">
            <a:spLocks noGrp="1"/>
          </p:cNvSpPr>
          <p:nvPr>
            <p:ph type="sldNum" idx="12"/>
          </p:nvPr>
        </p:nvSpPr>
        <p:spPr>
          <a:xfrm>
            <a:off x="8665029" y="98452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21355A"/>
                </a:solidFill>
              </a:rPr>
              <a:pPr>
                <a:buClr>
                  <a:srgbClr val="000000"/>
                </a:buClr>
              </a:pPr>
              <a:t>11</a:t>
            </a:fld>
            <a:endParaRPr kern="0">
              <a:solidFill>
                <a:srgbClr val="21355A"/>
              </a:solidFill>
            </a:endParaRPr>
          </a:p>
        </p:txBody>
      </p:sp>
      <p:sp>
        <p:nvSpPr>
          <p:cNvPr id="1040" name="Google Shape;1040;p37"/>
          <p:cNvSpPr txBox="1">
            <a:spLocks noGrp="1"/>
          </p:cNvSpPr>
          <p:nvPr>
            <p:ph type="ctrTitle" idx="4294967295"/>
          </p:nvPr>
        </p:nvSpPr>
        <p:spPr>
          <a:xfrm>
            <a:off x="1277675" y="2072650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9600"/>
              <a:t>Thanks!</a:t>
            </a:r>
            <a:endParaRPr sz="9600"/>
          </a:p>
        </p:txBody>
      </p:sp>
      <p:sp>
        <p:nvSpPr>
          <p:cNvPr id="1041" name="Google Shape;1041;p37"/>
          <p:cNvSpPr txBox="1">
            <a:spLocks noGrp="1"/>
          </p:cNvSpPr>
          <p:nvPr>
            <p:ph type="subTitle" idx="4294967295"/>
          </p:nvPr>
        </p:nvSpPr>
        <p:spPr>
          <a:xfrm>
            <a:off x="1277675" y="3272275"/>
            <a:ext cx="6593700" cy="18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3600" b="1" dirty="0">
                <a:solidFill>
                  <a:schemeClr val="lt1"/>
                </a:solidFill>
                <a:highlight>
                  <a:schemeClr val="accent3"/>
                </a:highlight>
                <a:latin typeface="Nunito"/>
                <a:ea typeface="Nunito"/>
                <a:cs typeface="Nunito"/>
                <a:sym typeface="Nunito"/>
              </a:rPr>
              <a:t>Any questions?</a:t>
            </a:r>
            <a:endParaRPr sz="3600" b="1" dirty="0">
              <a:solidFill>
                <a:schemeClr val="lt1"/>
              </a:solidFill>
              <a:highlight>
                <a:schemeClr val="accent3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" dirty="0"/>
              <a:t>You can find me at:</a:t>
            </a:r>
            <a:endParaRPr dirty="0"/>
          </a:p>
          <a:p>
            <a:pPr marL="0" indent="0">
              <a:spcBef>
                <a:spcPts val="1000"/>
              </a:spcBef>
              <a:buNone/>
            </a:pPr>
            <a:r>
              <a:rPr lang="en" dirty="0"/>
              <a:t>@JP_AAtrey</a:t>
            </a:r>
            <a:endParaRPr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IN" dirty="0"/>
              <a:t>j</a:t>
            </a:r>
            <a:r>
              <a:rPr lang="en" dirty="0"/>
              <a:t>p.prakash01@gmail.com</a:t>
            </a:r>
            <a:endParaRPr dirty="0"/>
          </a:p>
        </p:txBody>
      </p:sp>
      <p:sp>
        <p:nvSpPr>
          <p:cNvPr id="1042" name="Google Shape;1042;p37"/>
          <p:cNvSpPr/>
          <p:nvPr/>
        </p:nvSpPr>
        <p:spPr>
          <a:xfrm>
            <a:off x="401292" y="1321394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The Step-by-Step Guide to Making Money from Instagr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6" t="26495" r="35910" b="34124"/>
          <a:stretch/>
        </p:blipFill>
        <p:spPr bwMode="auto">
          <a:xfrm>
            <a:off x="3527919" y="4596577"/>
            <a:ext cx="30594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Logo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4189" r="8316" b="11128"/>
          <a:stretch/>
        </p:blipFill>
        <p:spPr bwMode="auto">
          <a:xfrm>
            <a:off x="3073702" y="4596577"/>
            <a:ext cx="36355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44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008" y="1124744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The genetic variation in a population and the method to exploit these variability will determine the genetic improvement.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6244" y="200834"/>
            <a:ext cx="7344816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Biotechnological Application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008" y="2996952"/>
            <a:ext cx="87118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During last 3 – 4 decades many newer biotechnological breakthrough in the field of reproduction and genetics have opened the new area of animal improvement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180" y="1196752"/>
            <a:ext cx="84969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Two Aspects: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428750" lvl="2" indent="-514350">
              <a:buClr>
                <a:srgbClr val="FFFF00"/>
              </a:buClr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Reproductive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biotechniques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428750" lvl="2" indent="-514350">
              <a:buClr>
                <a:srgbClr val="FFFF00"/>
              </a:buClr>
              <a:buFont typeface="+mj-lt"/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428750" lvl="2" indent="-514350">
              <a:buClr>
                <a:srgbClr val="FFFF00"/>
              </a:buClr>
              <a:buFont typeface="+mj-lt"/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428750" lvl="2" indent="-514350">
              <a:buClr>
                <a:srgbClr val="FFFF00"/>
              </a:buClr>
              <a:buFont typeface="+mj-lt"/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428750" lvl="2" indent="-514350">
              <a:buClr>
                <a:srgbClr val="FFFF00"/>
              </a:buClr>
              <a:buFont typeface="+mj-lt"/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428750" lvl="2" indent="-514350">
              <a:buClr>
                <a:srgbClr val="FFFF00"/>
              </a:buClr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Genetic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biotechniques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Clr>
                <a:srgbClr val="FFFF00"/>
              </a:buClr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244" y="200834"/>
            <a:ext cx="7344816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Biotechnological Application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ssisted Reproductive Technology Market Analysis, Growth Drive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900" y="1347544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nefits &amp; Risks of Biotechnology - Future of Life Instit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59" y="4050946"/>
            <a:ext cx="280035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836712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These technologies may not always improve but they offer solutions to problem related to creation and spread of genetic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improvement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Clr>
                <a:srgbClr val="FFFF00"/>
              </a:buClr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Semen technology: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Artificial Insemination,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cryopreservation, preservation of oocytes at lower temperature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71550" lvl="1" indent="-514350">
              <a:buClr>
                <a:srgbClr val="FFFF00"/>
              </a:buClr>
              <a:buFont typeface="+mj-lt"/>
              <a:buAutoNum type="arabicPeriod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Clr>
                <a:srgbClr val="FFFF00"/>
              </a:buClr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Embryo production: MOET, cryopreservation of embryo, preservation of embryo stem cells,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vitro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matured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(IVM) and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vitro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fertilized (IVF)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embryo production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23664"/>
            <a:ext cx="7344816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Reproductive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biotechnology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1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836712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Clr>
                <a:srgbClr val="FFFF00"/>
              </a:buClr>
              <a:buFont typeface="+mj-lt"/>
              <a:buAutoNum type="arabicPeriod" startAt="3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Animal Cloning: This has been successfully achieved in animals using early embryonic source material, nuclear transfer, embryonic stem cell lines and somatic cell lines etc.</a:t>
            </a:r>
          </a:p>
          <a:p>
            <a:pPr marL="971550" lvl="1" indent="-514350">
              <a:buClr>
                <a:srgbClr val="FFFF00"/>
              </a:buClr>
              <a:buFont typeface="+mj-lt"/>
              <a:buAutoNum type="arabicPeriod" startAt="3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Clr>
                <a:srgbClr val="FFFF00"/>
              </a:buClr>
              <a:buFont typeface="+mj-lt"/>
              <a:buAutoNum type="arabicPeriod" startAt="3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Sexing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semen and embryo: The sperm containing X and Y chromosomes are separated female is inseminated to get desired progeny. </a:t>
            </a:r>
          </a:p>
          <a:p>
            <a:pPr lvl="1">
              <a:buClr>
                <a:srgbClr val="FFFF00"/>
              </a:buClr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Sexing of embryo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can also be done by enzyme activity, H-Y antigen, DNA probing, Karyotyping, PCR etc.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23664"/>
            <a:ext cx="7344816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Reproductive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biotechnology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0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48546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Clr>
                <a:srgbClr val="FFFF00"/>
              </a:buClr>
              <a:buFont typeface="+mj-lt"/>
              <a:buAutoNum type="arabicPeriod" startAt="5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Transvaginal oocyte recovery and ovum pick up (TVOR-OPU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71550" lvl="1" indent="-514350">
              <a:buClr>
                <a:srgbClr val="FFFF00"/>
              </a:buClr>
              <a:buFont typeface="+mj-lt"/>
              <a:buAutoNum type="arabicPeriod" startAt="5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Clr>
                <a:srgbClr val="FFFF00"/>
              </a:buClr>
              <a:buFont typeface="+mj-lt"/>
              <a:buAutoNum type="arabicPeriod" startAt="5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Embryo cryopreservation: Useful in conservation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of endangered species</a:t>
            </a:r>
          </a:p>
          <a:p>
            <a:pPr marL="971550" lvl="1" indent="-514350">
              <a:buClr>
                <a:srgbClr val="FFFF00"/>
              </a:buClr>
              <a:buFont typeface="+mj-lt"/>
              <a:buAutoNum type="arabicPeriod" startAt="5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Clr>
                <a:srgbClr val="FFFF00"/>
              </a:buClr>
              <a:buFont typeface="+mj-lt"/>
              <a:buAutoNum type="arabicPeriod" startAt="5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Embryo splitting: Aim of this technique is to get greater number of offspring from a donor.</a:t>
            </a:r>
          </a:p>
          <a:p>
            <a:pPr marL="971550" lvl="1" indent="-514350">
              <a:buClr>
                <a:srgbClr val="FFFF00"/>
              </a:buClr>
              <a:buFont typeface="+mj-lt"/>
              <a:buAutoNum type="arabicPeriod" startAt="5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23664"/>
            <a:ext cx="7344816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Reproductive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biotechnology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2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836712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Main strategy for this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technique is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identification of gene responsible for a trait, map and sequence those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genes: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Clr>
                <a:srgbClr val="FFFF00"/>
              </a:buClr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Genome map: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Genetic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linkage and physical maps for major livestock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species should be prepared</a:t>
            </a:r>
          </a:p>
          <a:p>
            <a:pPr marL="971550" lvl="1" indent="-514350">
              <a:buClr>
                <a:srgbClr val="FFFF00"/>
              </a:buClr>
              <a:buFont typeface="+mj-lt"/>
              <a:buAutoNum type="arabicPeriod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Clr>
                <a:srgbClr val="FFFF00"/>
              </a:buClr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Sequence analysis: Sequence analysis provides the functional structure of gene system and expression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23664"/>
            <a:ext cx="7344816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biotechnology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0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21" y="1340768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Clr>
                <a:srgbClr val="FFFF00"/>
              </a:buClr>
              <a:buFont typeface="+mj-lt"/>
              <a:buAutoNum type="arabicPeriod" startAt="3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Quantitative trait loci: Location of all markers and protein coding genes in chromosome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71550" lvl="1" indent="-514350">
              <a:buClr>
                <a:srgbClr val="FFFF00"/>
              </a:buClr>
              <a:buFont typeface="+mj-lt"/>
              <a:buAutoNum type="arabicPeriod" startAt="3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Clr>
                <a:srgbClr val="FFFF00"/>
              </a:buClr>
              <a:buFont typeface="+mj-lt"/>
              <a:buAutoNum type="arabicPeriod" startAt="3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Gene chips: In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this technique DNA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corresponding to thousand of genes are arranged on small matrices and probed with labelled cDNA from a tissue of choice and information is read by device.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FFFF00"/>
              </a:buClr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23664"/>
            <a:ext cx="7344816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biotechnology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1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980728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Clr>
                <a:srgbClr val="FFFF00"/>
              </a:buClr>
              <a:buFont typeface="+mj-lt"/>
              <a:buAutoNum type="arabicPeriod" startAt="5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Genetic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characterisation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Genetic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characterisation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population of targeted species to be conserved using microsatellite markers, RFLPs, AFLPs, SSCPs, mini satellite, breed specific DNA signature has been developed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71550" lvl="1" indent="-514350">
              <a:buClr>
                <a:srgbClr val="FFFF00"/>
              </a:buClr>
              <a:buFont typeface="+mj-lt"/>
              <a:buAutoNum type="arabicPeriod" startAt="5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Clr>
                <a:srgbClr val="FFFF00"/>
              </a:buClr>
              <a:buFont typeface="+mj-lt"/>
              <a:buAutoNum type="arabicPeriod" startAt="5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Transgenesis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This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has been employed with aim to improve growth, increased disease resistance, improvement in quality of animal products, gene farming etc.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FFFF00"/>
              </a:buClr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23664"/>
            <a:ext cx="7344816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biotechnology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33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443</Words>
  <Application>Microsoft Office PowerPoint</Application>
  <PresentationFormat>On-screen Show (4:3)</PresentationFormat>
  <Paragraphs>62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Mali SemiBold</vt:lpstr>
      <vt:lpstr>Nunito</vt:lpstr>
      <vt:lpstr>Nunito Light</vt:lpstr>
      <vt:lpstr>Rockwell</vt:lpstr>
      <vt:lpstr>Times New Roman</vt:lpstr>
      <vt:lpstr>Wingdings</vt:lpstr>
      <vt:lpstr>Office Theme</vt:lpstr>
      <vt:lpstr>Orbit</vt:lpstr>
      <vt:lpstr>Ely template</vt:lpstr>
      <vt:lpstr>Basic application of bio-techniques for genetic improvement of livestock and poultry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Livestock Breeding Policy</dc:title>
  <dc:creator>admin</dc:creator>
  <cp:lastModifiedBy>Jay Prakash Gupta</cp:lastModifiedBy>
  <cp:revision>87</cp:revision>
  <dcterms:created xsi:type="dcterms:W3CDTF">2017-05-22T04:49:53Z</dcterms:created>
  <dcterms:modified xsi:type="dcterms:W3CDTF">2025-05-23T05:36:02Z</dcterms:modified>
</cp:coreProperties>
</file>