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0" r:id="rId8"/>
    <p:sldId id="265" r:id="rId9"/>
    <p:sldId id="266" r:id="rId10"/>
    <p:sldId id="267" r:id="rId11"/>
    <p:sldId id="261" r:id="rId12"/>
    <p:sldId id="268" r:id="rId13"/>
    <p:sldId id="264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62F1-3D53-4344-AF63-4AF804471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382A5-65D9-4C55-9AA6-0F25E9535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544C4-2719-4151-AF94-BD8DD6236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566C-393D-489C-92AC-8A565468A59C}" type="datetimeFigureOut">
              <a:rPr lang="en-IN" smtClean="0"/>
              <a:t>18-05-2021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78CB0-5C93-4901-AA0B-8A251AD3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29060-6FEE-4E99-AD1F-224ED4CC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9B8D-3C1C-4648-8B0E-68A1A804C1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512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4A6E1-D96B-4E8E-ABE2-9B25AAF5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2F7D8-7C19-45D0-AF90-B6BD55340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063E5-E3CF-4FFD-980C-B08EED4F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566C-393D-489C-92AC-8A565468A59C}" type="datetimeFigureOut">
              <a:rPr lang="en-IN" smtClean="0"/>
              <a:t>18-05-2021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27626-A331-49B9-A497-34F57E06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5F52F-1723-4558-AA0D-A2BA4F3D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9B8D-3C1C-4648-8B0E-68A1A804C1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108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E9A42B-8FCD-47A8-A026-7EFFD88C5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68795-B7B8-4AD6-8334-F33027EBC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2E16-C66A-4C4A-A04C-949345CD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566C-393D-489C-92AC-8A565468A59C}" type="datetimeFigureOut">
              <a:rPr lang="en-IN" smtClean="0"/>
              <a:t>18-05-2021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985B1-54A2-459A-86DF-F63EC8D9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A2B61-8D96-4280-8B26-D3643A45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9B8D-3C1C-4648-8B0E-68A1A804C1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506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78D10-333D-462E-83DE-9828E46CC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C3A83-F320-4041-995E-5DB4CD42F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A848A-9BAE-426D-B8BF-41C35797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566C-393D-489C-92AC-8A565468A59C}" type="datetimeFigureOut">
              <a:rPr lang="en-IN" smtClean="0"/>
              <a:t>18-05-2021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06F3A-123C-410F-9189-1E9845DB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01883-7E79-42A2-9C4C-402BC2BA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9B8D-3C1C-4648-8B0E-68A1A804C1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468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6BD5-6BB0-4FE0-B6E7-05DCAEEE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87AF4-7FE5-4559-AF70-31B136B65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24504-442B-4648-88A8-DBCB24A1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566C-393D-489C-92AC-8A565468A59C}" type="datetimeFigureOut">
              <a:rPr lang="en-IN" smtClean="0"/>
              <a:t>18-05-2021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DE285-8A6B-43E9-9BB4-E8172CF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5F6E7-7199-45F0-8FDA-74FB62C7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9B8D-3C1C-4648-8B0E-68A1A804C1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F8F71-E8CB-47EA-95C2-17FA6D2A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F83C3-1CAF-482E-A86B-85C99CE64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D3DB2-F3A9-4DF9-BB53-0CACFA1B0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D91EF-E668-4338-908F-BC16FE30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566C-393D-489C-92AC-8A565468A59C}" type="datetimeFigureOut">
              <a:rPr lang="en-IN" smtClean="0"/>
              <a:t>18-05-2021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261BE-039A-479E-99EB-502760D6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1CD5D-25A5-456E-A805-BEA7A17A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9B8D-3C1C-4648-8B0E-68A1A804C1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753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1086-4A5B-425B-A712-69C4D581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89DC3-87A8-43F5-B5D8-9D26DB713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F524D-71B7-462B-8D84-A2918380C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80A80-53B5-4D49-9417-4FFC5D30D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C11B6D-798B-48A8-91A3-592DF89D5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A8D5A8-96D4-45DE-829D-1B7994AD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566C-393D-489C-92AC-8A565468A59C}" type="datetimeFigureOut">
              <a:rPr lang="en-IN" smtClean="0"/>
              <a:t>18-05-2021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243152-3D4D-4C32-A30A-A273CA41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7921BB-4043-41F5-B88F-F8B6FE7D1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9B8D-3C1C-4648-8B0E-68A1A804C1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70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8141-7878-40B7-AE96-FCFE22C4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1F06A0-4900-4562-BA84-2C7D173AD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566C-393D-489C-92AC-8A565468A59C}" type="datetimeFigureOut">
              <a:rPr lang="en-IN" smtClean="0"/>
              <a:t>18-05-2021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FA4B1-9C7D-449F-A03C-132DB810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E57DC-83D9-47E8-9D4A-08013F3A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9B8D-3C1C-4648-8B0E-68A1A804C1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123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9F8FC7-3415-412C-94F0-6187A802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566C-393D-489C-92AC-8A565468A59C}" type="datetimeFigureOut">
              <a:rPr lang="en-IN" smtClean="0"/>
              <a:t>18-05-2021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44828-37AF-4B68-9FE7-988D5776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938A2-40D3-4768-92CA-31A1C907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9B8D-3C1C-4648-8B0E-68A1A804C1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275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1B4C-60C5-4A5A-8710-555AA7A52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9B19-58A7-47CC-8B89-F9EA9A54C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025F1-A5E4-45E5-B6A3-96BFA64A1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5EE7A-3CD8-417B-98C1-630C5418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566C-393D-489C-92AC-8A565468A59C}" type="datetimeFigureOut">
              <a:rPr lang="en-IN" smtClean="0"/>
              <a:t>18-05-2021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7BF1B-BC43-46D1-8256-9F8A9578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03A42-CAFA-454F-8E40-F26E381A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9B8D-3C1C-4648-8B0E-68A1A804C1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674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CE30-09DE-4DF9-BB7A-625FED43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A97E4-616E-4CD7-9386-CEC12DAC8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DFAF6-3DA5-4C82-9E35-36750619E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674DD-223F-489B-A99D-8B732579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566C-393D-489C-92AC-8A565468A59C}" type="datetimeFigureOut">
              <a:rPr lang="en-IN" smtClean="0"/>
              <a:t>18-05-2021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96004-E405-4C4A-A891-105B22D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8B3FD-E240-4C84-8236-614D242B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9B8D-3C1C-4648-8B0E-68A1A804C1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175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C5B519-8F46-4E3D-8C08-AD344D2AC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50144-B5BB-46BE-9705-D2B5E802F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81074-65B1-4D2F-BA9F-BDD98F016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C566C-393D-489C-92AC-8A565468A59C}" type="datetimeFigureOut">
              <a:rPr lang="en-IN" smtClean="0"/>
              <a:t>18-05-2021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D9E1D-902A-4DC1-A0BC-92780FF97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E4F31-EEF2-4EC6-9629-7BBABB030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49B8D-3C1C-4648-8B0E-68A1A804C1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841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8E622-1092-4723-AB21-86AE21F57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CRIMEAN-CONGO- HEMORRHAGIC FEVER</a:t>
            </a:r>
            <a:endParaRPr lang="en-IN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2D3AF-AB77-4229-A04B-DA3DFB29EE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Central Asian Hemorrhagic fever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Congo fever</a:t>
            </a:r>
            <a:endParaRPr lang="en-IN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2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4303-6C95-41B1-81FA-DA77EF10F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979" y="495754"/>
            <a:ext cx="4702629" cy="85718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Sign &amp; Symptoms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63665-30C2-4DDA-81F0-942D4138C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118" y="2010908"/>
            <a:ext cx="10515600" cy="435133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3C42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achycardia (fast heart rate), </a:t>
            </a:r>
          </a:p>
          <a:p>
            <a:pPr algn="just"/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lymphadenopathy (enlarged lymph nodes), and </a:t>
            </a:r>
          </a:p>
          <a:p>
            <a:pPr algn="just"/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petechial rash (a rash caused by bleeding into the skin) on internal mucosal surfaces, such as in the mouth and throat, and on the skin. </a:t>
            </a:r>
          </a:p>
          <a:p>
            <a:pPr algn="just"/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petechiae may give way to larger rashes called ecchymoses, &amp; other </a:t>
            </a:r>
            <a:r>
              <a:rPr lang="en-US" sz="2400" b="0" i="0" dirty="0" err="1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haemorrhagic</a:t>
            </a:r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phenomena. </a:t>
            </a:r>
          </a:p>
          <a:p>
            <a:pPr algn="just"/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There is usually evidence of hepatitis, &amp; severely ill patients may experience rapid kidney deterioration, sudden liver failure or pulmonary failure after the fifth day of illness.</a:t>
            </a:r>
          </a:p>
          <a:p>
            <a:pPr algn="just"/>
            <a:r>
              <a:rPr lang="en-US" sz="2400" dirty="0">
                <a:solidFill>
                  <a:srgbClr val="3C42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CFR: 30% </a:t>
            </a:r>
          </a:p>
          <a:p>
            <a:pPr algn="just"/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3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8CE3-8E69-4A2F-9AC6-9340ABB33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106" y="505085"/>
            <a:ext cx="3621833" cy="941161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Diagnosis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A3F8-6CBA-44BE-85CE-13F7C952E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9510"/>
            <a:ext cx="10515600" cy="44974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Isolation of virus: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Inoculations of blood of acute phase patients or autopsy material intracerebrally in new borne mice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By the cell culture: VERO and CER cell culture</a:t>
            </a:r>
          </a:p>
          <a:p>
            <a:r>
              <a:rPr lang="en-US" dirty="0"/>
              <a:t>Serological diagnosis: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Complement fixation test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Serum neutralization test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Indirect HI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Radial gel diffusion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ELISA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 err="1"/>
              <a:t>Immunoflurence</a:t>
            </a:r>
            <a:endParaRPr lang="en-IN" dirty="0"/>
          </a:p>
          <a:p>
            <a:r>
              <a:rPr lang="en-US" dirty="0"/>
              <a:t>RT-PCR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1971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4D91-DF39-4AE7-8F17-65566B0B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710" y="467762"/>
            <a:ext cx="3351245" cy="633251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3C4245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3C42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Treatment</a:t>
            </a:r>
            <a:br>
              <a:rPr lang="en-US" b="1" dirty="0">
                <a:solidFill>
                  <a:srgbClr val="3C4245"/>
                </a:solidFill>
                <a:latin typeface="Arial" panose="020B0604020202020204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DDE81-9D0D-49CD-9592-1D03B37831C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General supportive </a:t>
            </a:r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care with treatment of symptoms is the main approach to managing CCHF in people</a:t>
            </a:r>
          </a:p>
          <a:p>
            <a:pPr algn="just"/>
            <a:endParaRPr lang="en-US" sz="2400" b="0" i="0" dirty="0">
              <a:solidFill>
                <a:srgbClr val="3C424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antiviral drug ribavirin has been used to treat CCHF infection with apparent benefit. </a:t>
            </a:r>
          </a:p>
          <a:p>
            <a:pPr lvl="1" algn="just"/>
            <a:r>
              <a:rPr lang="en-US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Both oral and intravenous formulations seem to be effective.</a:t>
            </a:r>
          </a:p>
          <a:p>
            <a:pPr algn="just"/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77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6CC5-091E-4618-8116-3902E3BD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851" y="449102"/>
            <a:ext cx="2026298" cy="679904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Control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F9038-D91B-424D-A5F0-266922BFC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45161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40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There is no vaccine available for either people or animals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A</a:t>
            </a:r>
            <a:r>
              <a:rPr lang="en-US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 inactivated, mouse brain-derived vaccine against CCHF has been developed and used on a small scale in eastern Europe, there is currently no safe and effective vaccine widely available for human use)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Control of ticks population &amp; tick bite: </a:t>
            </a:r>
            <a:r>
              <a:rPr lang="en-IN" sz="24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acaricides </a:t>
            </a: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Isolation of patients</a:t>
            </a:r>
          </a:p>
          <a:p>
            <a:pPr algn="just"/>
            <a:r>
              <a:rPr lang="en-US" sz="240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Tests on patient samples present an extreme biohazard risk and should only be conducted under maximum biological containment conditions. 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Proper disinfection: blood from the infected patients may be treated with chlorinated disinfectants</a:t>
            </a: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PPE kit required for the health care workers</a:t>
            </a:r>
          </a:p>
          <a:p>
            <a:pPr algn="just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81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0D926-6995-4D67-96D5-7BA7652D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551"/>
            <a:ext cx="10515600" cy="46374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Reducing the risk of tick-to-human transmission: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wear protective clothing (long sleeves, long trousers);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wear light </a:t>
            </a:r>
            <a:r>
              <a:rPr lang="en-US" b="0" i="0" dirty="0" err="1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coloured</a:t>
            </a:r>
            <a:r>
              <a:rPr lang="en-US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clothing to allow easy detection of ticks on the clothes;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use approved acaricides (chemicals intended to kill ticks) on clothing;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use approved repellent on the skin and clothing;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regularly examine clothing and skin for ticks; if found, remove them safely;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seek to eliminate or control tick infestations on animals or in stables and barns; and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avoid areas where ticks are abundant and seasons when they are most active.</a:t>
            </a:r>
          </a:p>
          <a:p>
            <a:pPr algn="just"/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A5ABBC-A178-460F-9A12-0B7D6A97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851" y="449102"/>
            <a:ext cx="2026298" cy="679904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Control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4584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0D926-6995-4D67-96D5-7BA7652D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551"/>
            <a:ext cx="10515600" cy="46374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Reducing the risk of animal-to-human transmission: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wear gloves and other protective clothing while handling animals or their tissues in endemic areas, notably during slaughtering, butchering and culling procedures in slaughterhouses or at home;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quarantine animals before they enter slaughterhouses or routinely treat animals with pesticides two weeks prior to slaughter.</a:t>
            </a:r>
          </a:p>
          <a:p>
            <a:pPr algn="just"/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A5ABBC-A178-460F-9A12-0B7D6A97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851" y="449102"/>
            <a:ext cx="2026298" cy="679904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Control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11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0D926-6995-4D67-96D5-7BA7652D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551"/>
            <a:ext cx="10515600" cy="46374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Reducing the risk of human-to-human transmission in the community: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avoid close physical contact with CCHF-infected people;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wear gloves and protective equipment when taking care of ill people;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wash hands regularly after caring for or visiting ill people.</a:t>
            </a:r>
          </a:p>
          <a:p>
            <a:pPr algn="just"/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A5ABBC-A178-460F-9A12-0B7D6A97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851" y="449102"/>
            <a:ext cx="2026298" cy="679904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Control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6665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183F10-8C0A-4849-87C7-10A2B0CE2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837" y="541176"/>
            <a:ext cx="11234057" cy="5934269"/>
          </a:xfrm>
        </p:spPr>
      </p:pic>
    </p:spTree>
    <p:extLst>
      <p:ext uri="{BB962C8B-B14F-4D97-AF65-F5344CB8AC3E}">
        <p14:creationId xmlns:p14="http://schemas.microsoft.com/office/powerpoint/2010/main" val="3528566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01A415-98C4-4B5E-8B46-7D6B3AE22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971" y="1250302"/>
            <a:ext cx="8722885" cy="5029200"/>
          </a:xfrm>
        </p:spPr>
      </p:pic>
    </p:spTree>
    <p:extLst>
      <p:ext uri="{BB962C8B-B14F-4D97-AF65-F5344CB8AC3E}">
        <p14:creationId xmlns:p14="http://schemas.microsoft.com/office/powerpoint/2010/main" val="251493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BBB6-AABE-40E0-AFC7-E22AE8A2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EA9ED7-4D86-420A-A0E3-1A18D65D4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21273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A75F0-54B5-49DC-A753-1A5DFB8C32B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Crimean-Congo hemorrhagic fever (CCHF) is caused by infection with a tick-borne virus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Nairovirus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in the family 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Bunyaviridae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disease was first characterized in the Crimea in 1944 and given the name Crimean hemorrhagic fever. 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It was then later recognized in 1969 as the cause of illness in the Congo, thus resulting in the current name of the disease.</a:t>
            </a:r>
          </a:p>
          <a:p>
            <a:pPr algn="just"/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CCHF virus causes severe viral </a:t>
            </a:r>
            <a:r>
              <a:rPr lang="en-US" sz="2400" b="0" i="0" dirty="0" err="1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haemorrhagic</a:t>
            </a:r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fever outbreaks, with a case fatality rate of 10–40%.</a:t>
            </a:r>
            <a:endParaRPr lang="en-US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B93BB9-E446-44DD-B49F-F169DEA3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016" y="247778"/>
            <a:ext cx="3209731" cy="84785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0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BC60-DF71-409E-B192-3F863C6D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918" y="257109"/>
            <a:ext cx="2492829" cy="847855"/>
          </a:xfrm>
        </p:spPr>
        <p:txBody>
          <a:bodyPr/>
          <a:lstStyle/>
          <a:p>
            <a:r>
              <a:rPr lang="en-US" dirty="0"/>
              <a:t>Etiology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3CDC8-5B6E-460D-AC37-8781AE0E2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037" y="1104965"/>
            <a:ext cx="10108615" cy="51931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Segmented RNA genome (3 segments)</a:t>
            </a:r>
          </a:p>
          <a:p>
            <a:r>
              <a:rPr lang="en-US" dirty="0"/>
              <a:t>Spherical</a:t>
            </a:r>
          </a:p>
          <a:p>
            <a:r>
              <a:rPr lang="en-US" dirty="0" err="1"/>
              <a:t>Bilayered</a:t>
            </a:r>
            <a:r>
              <a:rPr lang="en-US" dirty="0"/>
              <a:t> lipid enveloped </a:t>
            </a:r>
          </a:p>
          <a:p>
            <a:r>
              <a:rPr lang="en-US" dirty="0"/>
              <a:t>Genus: </a:t>
            </a:r>
            <a:r>
              <a:rPr lang="en-US" dirty="0" err="1"/>
              <a:t>Nairovirus</a:t>
            </a:r>
            <a:endParaRPr lang="en-US" dirty="0"/>
          </a:p>
          <a:p>
            <a:r>
              <a:rPr lang="en-US" dirty="0"/>
              <a:t>Family: </a:t>
            </a:r>
            <a:r>
              <a:rPr lang="en-US" dirty="0" err="1"/>
              <a:t>Bunyaviridae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Belongs to the group of tick borne hemorrhagic fever viruses, together with the agents of Omsk hemorrhagic fever and </a:t>
            </a:r>
            <a:r>
              <a:rPr lang="en-US" dirty="0" err="1"/>
              <a:t>Kyasanur</a:t>
            </a:r>
            <a:r>
              <a:rPr lang="en-US" dirty="0"/>
              <a:t> forest disease</a:t>
            </a:r>
          </a:p>
          <a:p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FDA753-5E51-490A-BA13-364CCE8CC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747" y="1287624"/>
            <a:ext cx="3126046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0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947C3-2F72-47C5-949E-78B8A892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028" y="439771"/>
            <a:ext cx="6029131" cy="754548"/>
          </a:xfrm>
        </p:spPr>
        <p:txBody>
          <a:bodyPr/>
          <a:lstStyle/>
          <a:p>
            <a:r>
              <a:rPr lang="en-US" dirty="0"/>
              <a:t>Geographical distribution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CAB87-CA4C-475C-AB26-BE2FDC167DF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Crimean-Congo hemorrhagic fever is found in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Eastern Europe, particularly in the former Soviet Union,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hroughout the Mediterranean,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 northwestern China, central Asia,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outhern Europe, Africa,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 Middle East, and the Indian subcontinent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3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D254-1463-42AF-9F11-DE325437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164" y="327802"/>
            <a:ext cx="7512698" cy="9504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Sources and transmission cycle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6BAFC-906B-4578-B044-503925F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450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Natural foci of virus: Steppes, savannahs, semidesert areas foothill biotope</a:t>
            </a: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Tick: Hyalomma, Dermacentor, Rhipicephalus, and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Boophilus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Several species of 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Hyalomma play a prominent role as vectors &amp; reservoirs 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larvae &amp; the nymphs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of these ticks feeds on hares, hedgehogs, &amp; birds</a:t>
            </a: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Adult ticks feed on large wild &amp; domestic animals &amp; are easily attracted to man</a:t>
            </a:r>
          </a:p>
          <a:p>
            <a:pPr algn="just"/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4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4303-6C95-41B1-81FA-DA77EF10F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5" y="514415"/>
            <a:ext cx="8285584" cy="85718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/>
              <a:t>Role of animals in the epidemiology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63665-30C2-4DDA-81F0-942D4138C15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Vertebrate serve as a reservoir</a:t>
            </a:r>
          </a:p>
          <a:p>
            <a:pPr lvl="1" algn="just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They are simply a food source for the vector ticks</a:t>
            </a: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Tick act as a 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vector as well as reservoir</a:t>
            </a:r>
          </a:p>
          <a:p>
            <a:pPr lvl="1" algn="just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Ticks can transmit the infection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transovarilly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transstadially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5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2468D9B-B90C-4E8E-A923-E28AE74067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18" y="1101012"/>
            <a:ext cx="9442579" cy="507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0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4303-6C95-41B1-81FA-DA77EF10F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979" y="495754"/>
            <a:ext cx="4702629" cy="85718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Sign &amp; Symptoms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63665-30C2-4DDA-81F0-942D4138C15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3C42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he incubation period is usually </a:t>
            </a:r>
            <a:r>
              <a:rPr lang="en-US" sz="2400" dirty="0">
                <a:solidFill>
                  <a:srgbClr val="3C424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 to 3 </a:t>
            </a:r>
            <a:r>
              <a:rPr lang="en-US" sz="2400" b="0" i="0" dirty="0">
                <a:solidFill>
                  <a:srgbClr val="3C424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days</a:t>
            </a:r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with a maximum of nine days after tick bite </a:t>
            </a:r>
          </a:p>
          <a:p>
            <a:pPr algn="just"/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incubation period following contact with infected blood or tissues is usually </a:t>
            </a:r>
            <a:r>
              <a:rPr lang="en-US" sz="2400" b="0" i="0" dirty="0">
                <a:solidFill>
                  <a:srgbClr val="3C424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five to six days,</a:t>
            </a:r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with a documented maximum of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 days</a:t>
            </a:r>
          </a:p>
          <a:p>
            <a:pPr algn="just"/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Onset of symptoms is sudden, with fever, myalgia, (muscle ache), </a:t>
            </a:r>
          </a:p>
          <a:p>
            <a:pPr algn="just"/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dizziness, neck pain &amp; stiffness, </a:t>
            </a:r>
          </a:p>
          <a:p>
            <a:pPr algn="just"/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backache, headache, sore eyes &amp; </a:t>
            </a:r>
          </a:p>
          <a:p>
            <a:pPr algn="just"/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photophobia (sensitivity to light)</a:t>
            </a:r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3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4303-6C95-41B1-81FA-DA77EF10F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979" y="495754"/>
            <a:ext cx="4702629" cy="85718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Sign &amp; Symptoms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63665-30C2-4DDA-81F0-942D4138C15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There may be signs of</a:t>
            </a:r>
          </a:p>
          <a:p>
            <a:pPr algn="just"/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nausea, vomiting, </a:t>
            </a:r>
            <a:r>
              <a:rPr lang="en-US" sz="2400" b="0" i="0" dirty="0" err="1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diarrhoea</a:t>
            </a:r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just"/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abdominal pain &amp; sore throat early on, followed by sharp mood swings &amp; confusion</a:t>
            </a:r>
          </a:p>
          <a:p>
            <a:pPr algn="just"/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After two to four days, the agitation may be replaced by sleepiness, depression &amp; lassitude, </a:t>
            </a:r>
          </a:p>
          <a:p>
            <a:pPr algn="just"/>
            <a:r>
              <a:rPr lang="en-US" sz="2400" dirty="0">
                <a:solidFill>
                  <a:srgbClr val="3C42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400" b="0" i="0" dirty="0">
                <a:solidFill>
                  <a:srgbClr val="3C424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he abdominal pain may localize to the upper right quadrant, with detectable hepatomegaly (liver enlargement)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49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917</Words>
  <Application>Microsoft Office PowerPoint</Application>
  <PresentationFormat>Widescreen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Wingdings</vt:lpstr>
      <vt:lpstr>Office Theme</vt:lpstr>
      <vt:lpstr>CRIMEAN-CONGO- HEMORRHAGIC FEVER</vt:lpstr>
      <vt:lpstr>Introduction</vt:lpstr>
      <vt:lpstr>Etiology</vt:lpstr>
      <vt:lpstr>Geographical distribution</vt:lpstr>
      <vt:lpstr>Sources and transmission cycle</vt:lpstr>
      <vt:lpstr>Role of animals in the epidemiology</vt:lpstr>
      <vt:lpstr>PowerPoint Presentation</vt:lpstr>
      <vt:lpstr>Sign &amp; Symptoms</vt:lpstr>
      <vt:lpstr>Sign &amp; Symptoms</vt:lpstr>
      <vt:lpstr>Sign &amp; Symptoms</vt:lpstr>
      <vt:lpstr>Diagnosis</vt:lpstr>
      <vt:lpstr> Treatment </vt:lpstr>
      <vt:lpstr>Control</vt:lpstr>
      <vt:lpstr>Control</vt:lpstr>
      <vt:lpstr>Control</vt:lpstr>
      <vt:lpstr>Control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CRIMEAN-CONGO- HEMORRHAGIC FEVER</dc:title>
  <dc:creator>drbhoomika1986@gmail.com</dc:creator>
  <cp:lastModifiedBy>drbhoomika1986@gmail.com</cp:lastModifiedBy>
  <cp:revision>24</cp:revision>
  <dcterms:created xsi:type="dcterms:W3CDTF">2021-04-26T15:51:28Z</dcterms:created>
  <dcterms:modified xsi:type="dcterms:W3CDTF">2021-05-18T07:54:31Z</dcterms:modified>
</cp:coreProperties>
</file>