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61" r:id="rId2"/>
    <p:sldId id="332" r:id="rId3"/>
    <p:sldId id="338" r:id="rId4"/>
    <p:sldId id="333" r:id="rId5"/>
    <p:sldId id="266" r:id="rId6"/>
    <p:sldId id="337" r:id="rId7"/>
    <p:sldId id="341" r:id="rId8"/>
    <p:sldId id="267" r:id="rId9"/>
    <p:sldId id="334" r:id="rId10"/>
    <p:sldId id="339" r:id="rId11"/>
    <p:sldId id="335" r:id="rId12"/>
    <p:sldId id="343" r:id="rId13"/>
    <p:sldId id="342" r:id="rId14"/>
    <p:sldId id="340" r:id="rId15"/>
    <p:sldId id="320" r:id="rId16"/>
    <p:sldId id="263" r:id="rId17"/>
    <p:sldId id="314" r:id="rId18"/>
    <p:sldId id="264" r:id="rId19"/>
    <p:sldId id="323" r:id="rId20"/>
    <p:sldId id="322" r:id="rId21"/>
    <p:sldId id="324" r:id="rId22"/>
    <p:sldId id="328" r:id="rId23"/>
    <p:sldId id="344" r:id="rId24"/>
    <p:sldId id="326" r:id="rId25"/>
    <p:sldId id="327" r:id="rId26"/>
    <p:sldId id="351" r:id="rId27"/>
    <p:sldId id="329" r:id="rId28"/>
    <p:sldId id="276" r:id="rId29"/>
    <p:sldId id="330" r:id="rId30"/>
    <p:sldId id="331" r:id="rId31"/>
    <p:sldId id="292" r:id="rId32"/>
    <p:sldId id="291" r:id="rId33"/>
    <p:sldId id="347" r:id="rId34"/>
    <p:sldId id="348" r:id="rId35"/>
    <p:sldId id="346" r:id="rId36"/>
    <p:sldId id="345" r:id="rId37"/>
    <p:sldId id="349" r:id="rId38"/>
    <p:sldId id="35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56" autoAdjust="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C9F7D-DC07-4301-B766-2DD086251598}" type="datetimeFigureOut">
              <a:rPr lang="en-IN" smtClean="0"/>
              <a:t>08-03-2021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0AF7C-529B-42AC-A01F-E065E0ABC2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067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55BDB246-231D-42BC-A4C5-6AF70D612F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7E4FAF-EADE-4D30-85CA-7D53C3045298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74FDE9F6-5478-4E40-A2CB-C995BFFDB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A65244C0-7281-4F87-8B05-96D7573C7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7267D-C863-4DC5-9A06-23303C1F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4C17E-B6D3-4931-A5FE-0870CC6330BF}" type="datetimeFigureOut">
              <a:rPr lang="en-IN"/>
              <a:pPr>
                <a:defRPr/>
              </a:pPr>
              <a:t>08-03-2021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5B8FE-115D-441F-97DE-D5717AF1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8FABE-9435-4EBA-B3FC-D0EAB5F4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4DF66-AB33-4F15-BDFE-0C18FC864F40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1907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9B660-ED8E-4836-9AE6-47157B5C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84F9C-8303-4325-8623-E11581FA56E3}" type="datetimeFigureOut">
              <a:rPr lang="en-IN"/>
              <a:pPr>
                <a:defRPr/>
              </a:pPr>
              <a:t>08-03-2021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4AC38-71A3-400B-9979-1C37620B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2A1AF-D815-49BE-AFD1-61632A2F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66B3-D80C-4610-AEE0-F94991BDADB4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39501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3C46-CA12-456D-B4E9-759D5D3A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0A83-BABA-40FF-8236-19D11B2FBBC9}" type="datetimeFigureOut">
              <a:rPr lang="en-IN"/>
              <a:pPr>
                <a:defRPr/>
              </a:pPr>
              <a:t>08-03-2021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B86C9-9714-428C-9416-C92382CA2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B6728-400A-4EC0-B31D-F52FBDFE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28A97-F8C9-4B3D-B32F-99EE6534B4E2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04522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27811-B8E7-4377-93E5-8A9F5268E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82EF0-B39F-49F1-8D46-E8022AA5311E}" type="datetimeFigureOut">
              <a:rPr lang="en-IN"/>
              <a:pPr>
                <a:defRPr/>
              </a:pPr>
              <a:t>08-03-2021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3515B-BE58-4ED4-8844-8F15A8699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0AAA8-6D4B-46C8-9171-D30070C7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6409-4A64-469C-8EB0-503015AED673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7050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A6FEA-A649-4780-AE5E-E1C71C4C4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A5E04-08AF-4C01-9974-7E76C60D73A5}" type="datetimeFigureOut">
              <a:rPr lang="en-IN"/>
              <a:pPr>
                <a:defRPr/>
              </a:pPr>
              <a:t>08-03-2021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E0233-6FF8-4505-84B6-691968EE3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CDE28-D63D-40EA-896B-E28ABB41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E5C99-D19F-4669-B77F-6E0840104823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24224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8C428B-AF6F-4F71-9283-0A85B1E83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C819A-3207-42A4-A442-633DAB8DF8BA}" type="datetimeFigureOut">
              <a:rPr lang="en-IN"/>
              <a:pPr>
                <a:defRPr/>
              </a:pPr>
              <a:t>08-03-2021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2910B9-45BA-427D-BE65-09F4A7ED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B19FC2-6F4D-409E-9085-FE782C3C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A09DE-13A5-433A-AE05-7A564337E587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26767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2D71CA-F199-4302-9964-B25F6453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0D2F-5A8D-40F4-AFCD-2ECDD9CF9C03}" type="datetimeFigureOut">
              <a:rPr lang="en-IN"/>
              <a:pPr>
                <a:defRPr/>
              </a:pPr>
              <a:t>08-03-2021</a:t>
            </a:fld>
            <a:endParaRPr lang="en-I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856E93-C9D9-4F7C-890D-35EF2695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0EA102-0E7A-4CB7-ADA8-C46923DE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AF2AC-17DE-4C03-83B3-624870DA180D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72222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5442D24-2FE7-45A8-99A6-55F763A48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E482-168E-4BD1-A398-A34A0935E15B}" type="datetimeFigureOut">
              <a:rPr lang="en-IN"/>
              <a:pPr>
                <a:defRPr/>
              </a:pPr>
              <a:t>08-03-2021</a:t>
            </a:fld>
            <a:endParaRPr lang="en-I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522EAA3-CDFB-4336-A89E-DD5675C53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78CE22-AA76-4256-8EB8-8604AF47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C0B92-3D44-4C35-A875-B404DF6066CB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02721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5AB4F90-7E07-4640-8A32-081A03680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E4E5F-5958-4ED4-96F8-E6BA94FBF1AB}" type="datetimeFigureOut">
              <a:rPr lang="en-IN"/>
              <a:pPr>
                <a:defRPr/>
              </a:pPr>
              <a:t>08-03-2021</a:t>
            </a:fld>
            <a:endParaRPr lang="en-I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AC3E47-6E90-4BE7-872B-224BEB6E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6134C4-551F-4AA8-84C4-2630ECFC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3F256-8922-45F1-AE6E-DEAB054C6389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9260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063349-8F68-4E08-91F7-A163FA8E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A61E-7F78-4EF0-91F9-4F25C827C9BE}" type="datetimeFigureOut">
              <a:rPr lang="en-IN"/>
              <a:pPr>
                <a:defRPr/>
              </a:pPr>
              <a:t>08-03-2021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E5A3B0-2957-469B-9347-0AC1C002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184B7A-199F-4094-8293-1FAB1854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E036-22F5-4542-A1D0-E28F25E95855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81421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D9EB86-BE76-410B-B6A9-3605E775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45956-2719-48EA-BFED-12BDB34A683B}" type="datetimeFigureOut">
              <a:rPr lang="en-IN"/>
              <a:pPr>
                <a:defRPr/>
              </a:pPr>
              <a:t>08-03-2021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A2786F-9D29-4610-9FA5-1312B207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3B31B3-5C6B-41BA-98AE-362680CD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CEF59-096B-4BF5-B0F1-7346782788F1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80397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DDBB8DF-0D21-4C80-89E9-F51BBC5CBA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FA2375-5C1C-4135-971F-C5452AEB9D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0A0F4-7AA7-42D7-A000-3322BE0D2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7D2966-0FA3-4C29-83ED-FCC1660819AF}" type="datetimeFigureOut">
              <a:rPr lang="en-IN"/>
              <a:pPr>
                <a:defRPr/>
              </a:pPr>
              <a:t>08-03-2021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DA1C-48AF-4EF7-997F-B93C80D96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78CFC-6717-46BC-AF04-AF36AE9D1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385848-E796-4D4E-B7ED-7964ED4020A7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64685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3rs.org.uk/downloaddoc.asp?id=842" TargetMode="External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5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D4255-FB81-4A80-BD92-6DCF62557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500603"/>
            <a:ext cx="12191999" cy="16235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54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Clostridium perfringens </a:t>
            </a:r>
            <a:r>
              <a:rPr lang="e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as food borne pathogen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3B894-49B7-4391-8687-07EF8FA1A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94213"/>
            <a:ext cx="12192000" cy="2265362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1600" dirty="0" err="1">
                <a:latin typeface="Berlin Sans FB Demi" panose="020E0802020502020306" pitchFamily="34" charset="0"/>
              </a:rPr>
              <a:t>Dr.</a:t>
            </a:r>
            <a:r>
              <a:rPr lang="en-IN" sz="1600" dirty="0">
                <a:latin typeface="Berlin Sans FB Demi" panose="020E0802020502020306" pitchFamily="34" charset="0"/>
              </a:rPr>
              <a:t> </a:t>
            </a:r>
            <a:r>
              <a:rPr lang="en-IN" sz="1600" dirty="0" err="1">
                <a:latin typeface="Berlin Sans FB Demi" panose="020E0802020502020306" pitchFamily="34" charset="0"/>
              </a:rPr>
              <a:t>Anjay</a:t>
            </a:r>
            <a:endParaRPr lang="en-IN" sz="1600" dirty="0">
              <a:latin typeface="Berlin Sans FB Demi" panose="020E0802020502020306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N" sz="1600" dirty="0">
                <a:latin typeface="Berlin Sans FB Demi" panose="020E0802020502020306" pitchFamily="34" charset="0"/>
              </a:rPr>
              <a:t>Assistant Professor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N" sz="1600" dirty="0">
                <a:latin typeface="Berlin Sans FB Demi" panose="020E0802020502020306" pitchFamily="34" charset="0"/>
              </a:rPr>
              <a:t>Department of Veterinary Public Health &amp; Epidemiology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N" sz="1600" dirty="0">
                <a:latin typeface="Berlin Sans FB Demi" panose="020E0802020502020306" pitchFamily="34" charset="0"/>
              </a:rPr>
              <a:t>Bihar Veterinary College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N" sz="1600" dirty="0">
                <a:latin typeface="Berlin Sans FB Demi" panose="020E0802020502020306" pitchFamily="34" charset="0"/>
              </a:rPr>
              <a:t>Bihar Animal Sciences University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N" sz="1600" dirty="0">
                <a:latin typeface="Berlin Sans FB Demi" panose="020E0802020502020306" pitchFamily="34" charset="0"/>
              </a:rPr>
              <a:t>Patna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N" sz="1600" dirty="0">
              <a:latin typeface="Berlin Sans FB Demi" panose="020E0802020502020306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E0C8A6E-7D72-4D63-8477-B96472A39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6" y="98425"/>
            <a:ext cx="29114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F5152-1EF9-4D9C-BB13-0F8EC72E1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63" y="98425"/>
            <a:ext cx="2084841" cy="2003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24BF35-CB92-4F93-938C-733BB6C8FFB4}"/>
              </a:ext>
            </a:extLst>
          </p:cNvPr>
          <p:cNvSpPr txBox="1"/>
          <p:nvPr/>
        </p:nvSpPr>
        <p:spPr>
          <a:xfrm>
            <a:off x="3205584" y="674262"/>
            <a:ext cx="68182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lgerian" panose="04020705040A02060702" pitchFamily="82" charset="0"/>
              </a:rPr>
              <a:t>“Application of Novel methods in prevention and</a:t>
            </a:r>
          </a:p>
          <a:p>
            <a:pPr algn="ctr"/>
            <a:r>
              <a:rPr lang="en-US" sz="2000" b="1" dirty="0">
                <a:latin typeface="Algerian" panose="04020705040A02060702" pitchFamily="82" charset="0"/>
              </a:rPr>
              <a:t>control of Zoonoses and Ensuring Food Safety”</a:t>
            </a:r>
            <a:endParaRPr lang="en-IN" sz="2000" b="1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60950-C015-41D4-93C2-41DE8B29C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5" y="1063690"/>
            <a:ext cx="11691256" cy="5187918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en-IN" sz="2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Beta-toxin (</a:t>
            </a:r>
            <a:r>
              <a:rPr lang="en-IN" sz="22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cpb</a:t>
            </a:r>
            <a:r>
              <a:rPr lang="en-IN" sz="2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gene): 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plasmid-encoded pore-forming toxin responsible for intestinal necrotic and systemic enterotoxaemia in humans and neonatal animals </a:t>
            </a:r>
          </a:p>
          <a:p>
            <a:pPr marL="0" indent="0" algn="just">
              <a:buNone/>
            </a:pPr>
            <a:r>
              <a:rPr lang="en-IN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                                                           </a:t>
            </a:r>
            <a:r>
              <a:rPr lang="en-IN" sz="16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IN" sz="1600" b="1" kern="1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Uzal</a:t>
            </a:r>
            <a:r>
              <a:rPr lang="en-IN" sz="1600" b="1" i="1" kern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 al</a:t>
            </a:r>
            <a:r>
              <a:rPr lang="en-IN" sz="16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2009)</a:t>
            </a:r>
            <a:endParaRPr lang="en-IN" sz="2200" b="1" kern="1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IN" sz="22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IN" sz="22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DCF852D-1D79-4AFF-8CDA-01FD5885C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36" y="2264896"/>
            <a:ext cx="809625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70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265FF-AD95-4F38-934D-82DC4836E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43" y="2210541"/>
            <a:ext cx="4603209" cy="308055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en-IN" sz="2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Epsilon-toxin: 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encoded by plasmid associated </a:t>
            </a:r>
            <a:r>
              <a:rPr lang="en-IN" sz="2200" b="1" i="1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etx</a:t>
            </a:r>
            <a:r>
              <a:rPr lang="en-IN" sz="2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gene</a:t>
            </a:r>
          </a:p>
          <a:p>
            <a:pPr algn="just"/>
            <a:r>
              <a:rPr lang="en-IN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roduced by </a:t>
            </a:r>
            <a:r>
              <a:rPr lang="en-IN" sz="2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perfringens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type B </a:t>
            </a:r>
            <a:r>
              <a:rPr lang="en-IN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&amp;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 strains responsible for enterotoxaemia in sheep and goat </a:t>
            </a:r>
          </a:p>
          <a:p>
            <a:pPr marL="0" indent="0" algn="just">
              <a:buNone/>
            </a:pPr>
            <a:r>
              <a:rPr lang="en-IN" sz="2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</a:t>
            </a:r>
            <a:r>
              <a:rPr lang="en-IN" sz="16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(Popoff, 2011) </a:t>
            </a:r>
            <a:endParaRPr lang="en-IN" sz="16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IN" sz="2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IN" sz="2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IN" sz="2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n-IN" sz="2200" b="1" dirty="0"/>
          </a:p>
        </p:txBody>
      </p:sp>
      <p:pic>
        <p:nvPicPr>
          <p:cNvPr id="10242" name="Picture 2" descr="See the source image">
            <a:extLst>
              <a:ext uri="{FF2B5EF4-FFF2-40B4-BE49-F238E27FC236}">
                <a16:creationId xmlns:a16="http://schemas.microsoft.com/office/drawing/2014/main" id="{2FEBD4FA-7D15-4D26-A7C3-713858B00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352" y="1192084"/>
            <a:ext cx="6963052" cy="447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97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D1CEF-36A9-4A65-A001-2A86DE9E7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778" y="619235"/>
            <a:ext cx="9586443" cy="1325563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en-IN" sz="2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iota-toxin: 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cytoskeleton-damaging toxin </a:t>
            </a:r>
          </a:p>
          <a:p>
            <a:pPr algn="just"/>
            <a:r>
              <a:rPr lang="en-IN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ncoded on plasmids by </a:t>
            </a:r>
            <a:r>
              <a:rPr lang="en-IN" sz="2200" b="1" i="1" kern="1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iap</a:t>
            </a:r>
            <a:r>
              <a:rPr lang="en-IN" sz="2200" b="1" kern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N" sz="2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&amp;</a:t>
            </a:r>
            <a:r>
              <a:rPr lang="en-IN" sz="2200" b="1" kern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N" sz="2200" b="1" i="1" kern="1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ibp</a:t>
            </a:r>
            <a:r>
              <a:rPr lang="en-IN" sz="2200" b="1" kern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gene</a:t>
            </a:r>
          </a:p>
          <a:p>
            <a:pPr algn="just"/>
            <a:r>
              <a:rPr lang="en-IN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esponsible for apoptosis </a:t>
            </a:r>
            <a:r>
              <a:rPr lang="en-IN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&amp; 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cell death</a:t>
            </a:r>
            <a:r>
              <a:rPr lang="en-IN" sz="2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IN" sz="2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                                                          </a:t>
            </a:r>
          </a:p>
          <a:p>
            <a:pPr marL="0" indent="0" algn="just">
              <a:buNone/>
            </a:pPr>
            <a:r>
              <a:rPr lang="en-IN" sz="2200" b="1" i="1" kern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                                   </a:t>
            </a:r>
            <a:r>
              <a:rPr lang="en-IN" sz="16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IN" sz="1600" b="1" kern="1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Hilger</a:t>
            </a:r>
            <a:r>
              <a:rPr lang="en-IN" sz="1600" b="1" i="1" kern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 al</a:t>
            </a:r>
            <a:r>
              <a:rPr lang="en-IN" sz="16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2009) </a:t>
            </a:r>
          </a:p>
          <a:p>
            <a:pPr algn="just"/>
            <a:endParaRPr lang="en-IN" sz="2200" dirty="0"/>
          </a:p>
        </p:txBody>
      </p:sp>
      <p:pic>
        <p:nvPicPr>
          <p:cNvPr id="12290" name="Picture 2" descr="See the source image">
            <a:extLst>
              <a:ext uri="{FF2B5EF4-FFF2-40B4-BE49-F238E27FC236}">
                <a16:creationId xmlns:a16="http://schemas.microsoft.com/office/drawing/2014/main" id="{533C9ABF-0F4E-4260-A0E0-EF441BE8C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84" y="2789704"/>
            <a:ext cx="9094787" cy="389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20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DB0BC-F377-4336-80F8-6E2322C91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61" y="987414"/>
            <a:ext cx="6514422" cy="549899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 enterotoxin (CPE)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by some type A, C, D, &amp; E strains but not by any known type B isolates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Aerolysin family of small pore-forming toxins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CPE action begins by binding of the toxin to its receptors, which include certain members of the claudin tight junction protein family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sz="20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Responsible for disruption of intercellular claudin tight junctions in gut epithelial cells </a:t>
            </a:r>
          </a:p>
          <a:p>
            <a:pPr marL="457200" lvl="1" indent="0" algn="just">
              <a:buNone/>
            </a:pPr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  </a:t>
            </a:r>
            <a:r>
              <a:rPr lang="en-IN" sz="16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(Eichner </a:t>
            </a:r>
            <a:r>
              <a:rPr lang="en-IN" sz="1600" b="1" i="1" kern="1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al</a:t>
            </a:r>
            <a:r>
              <a:rPr lang="en-IN" sz="16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2017)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Induces necrosis, epithelial desquamation, &amp; villus blunting in all sections of the small intestines, but it is particularly active in the ileum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CE7A434C-75ED-46F9-8FB2-3A0BAF03A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918" y="1073019"/>
            <a:ext cx="4933043" cy="532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63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CAE37-D5B1-4475-8B0B-553BEEC54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157" y="1354058"/>
            <a:ext cx="11560629" cy="484255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en-IN" sz="2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Beta2-toxin</a:t>
            </a:r>
            <a:endParaRPr lang="en-IN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ore-forming cytolytic toxin \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ncoded on plasmid by </a:t>
            </a:r>
            <a:r>
              <a:rPr lang="en-IN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cpb2</a:t>
            </a:r>
            <a:r>
              <a:rPr lang="en-IN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N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ecognised as </a:t>
            </a:r>
            <a:r>
              <a:rPr lang="en-IN" b="1" kern="120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novel toxin </a:t>
            </a:r>
            <a:endParaRPr lang="en-IN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Shares &lt;15% sequence homology with β-toxin                                   </a:t>
            </a:r>
            <a:r>
              <a:rPr lang="en-IN" sz="16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(Hunter</a:t>
            </a:r>
            <a:r>
              <a:rPr lang="en-IN" sz="1600" b="1" i="1" kern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</a:t>
            </a:r>
            <a:r>
              <a:rPr lang="en-IN" sz="16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1993)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IN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for NE in piglets, and enterocolitis in foals                     </a:t>
            </a:r>
            <a:r>
              <a:rPr lang="en-I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Gibert</a:t>
            </a:r>
            <a:r>
              <a:rPr lang="en-I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1997)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IN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reported as an accessory toxin in </a:t>
            </a:r>
            <a:r>
              <a:rPr lang="en-IN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perfringens</a:t>
            </a:r>
            <a:r>
              <a:rPr lang="en-IN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-associated non-foodborne diarrhoea         </a:t>
            </a:r>
            <a:r>
              <a:rPr lang="en-IN" sz="18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buNone/>
            </a:pPr>
            <a:r>
              <a:rPr lang="en-IN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</a:t>
            </a:r>
            <a:r>
              <a:rPr lang="en-I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(Fisher </a:t>
            </a:r>
            <a:r>
              <a:rPr lang="en-IN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I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2005)</a:t>
            </a:r>
          </a:p>
          <a:p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18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74863D-6760-49DC-AFB4-543E2F1FDE9A}"/>
              </a:ext>
            </a:extLst>
          </p:cNvPr>
          <p:cNvSpPr txBox="1"/>
          <p:nvPr/>
        </p:nvSpPr>
        <p:spPr>
          <a:xfrm>
            <a:off x="3097763" y="541176"/>
            <a:ext cx="5710335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poisoning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70E4603E-53C7-46FA-B1C0-14D681618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8"/>
          <a:stretch/>
        </p:blipFill>
        <p:spPr bwMode="auto">
          <a:xfrm>
            <a:off x="6920204" y="1329611"/>
            <a:ext cx="5134947" cy="52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62A77D-EE2C-48E4-8AE8-83816B1DE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09" y="1474237"/>
            <a:ext cx="5963815" cy="5257800"/>
          </a:xfrm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just"/>
            <a:r>
              <a:rPr lang="en-US" sz="2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protein foods of animal origin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frequently contaminated with </a:t>
            </a:r>
            <a:r>
              <a:rPr lang="en-US" sz="2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</a:t>
            </a:r>
            <a:endParaRPr lang="en-US" sz="22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2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poisoning occurs typically from the ingestion of </a:t>
            </a:r>
            <a:r>
              <a:rPr lang="en-US" sz="2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200" b="1" i="0" u="none" strike="noStrike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2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viable vegetative cells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organism in temperature abused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foods </a:t>
            </a:r>
          </a:p>
          <a:p>
            <a:pPr marL="0" indent="0" algn="just"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en-US" sz="16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(Labbe and </a:t>
            </a:r>
            <a:r>
              <a:rPr lang="en-US" sz="1600" b="1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Juneja</a:t>
            </a:r>
            <a:r>
              <a:rPr lang="en-US" sz="16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2002)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Acidic conditions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encountered in the stomach may actually trigger the initial stages of sporulation of the vegetative cells of </a:t>
            </a:r>
            <a:r>
              <a:rPr lang="en-US" sz="2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</a:t>
            </a:r>
            <a:endParaRPr lang="en-US" sz="22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20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in the small intestine, the vegetative cells sporulate, releasing an enterotoxin</a:t>
            </a:r>
          </a:p>
        </p:txBody>
      </p:sp>
    </p:spTree>
    <p:extLst>
      <p:ext uri="{BB962C8B-B14F-4D97-AF65-F5344CB8AC3E}">
        <p14:creationId xmlns:p14="http://schemas.microsoft.com/office/powerpoint/2010/main" val="218290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153C79-E085-4594-B3F8-85D05F6D566B}"/>
              </a:ext>
            </a:extLst>
          </p:cNvPr>
          <p:cNvSpPr txBox="1">
            <a:spLocks/>
          </p:cNvSpPr>
          <p:nvPr/>
        </p:nvSpPr>
        <p:spPr bwMode="auto">
          <a:xfrm>
            <a:off x="422210" y="1774800"/>
            <a:ext cx="11067661" cy="390754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large proportion of </a:t>
            </a:r>
            <a:r>
              <a:rPr lang="en-US" sz="2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raw foods is enterotoxin negative, lacking </a:t>
            </a:r>
            <a:r>
              <a:rPr lang="en-US" sz="2200" b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toxin genes</a:t>
            </a:r>
            <a:r>
              <a:rPr lang="en-IN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food poisoning of 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depend on three toxins:</a:t>
            </a:r>
          </a:p>
          <a:p>
            <a:pPr lvl="1"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CPE </a:t>
            </a:r>
          </a:p>
          <a:p>
            <a:pPr lvl="1"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beta-toxin </a:t>
            </a:r>
          </a:p>
          <a:p>
            <a:pPr lvl="1"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beta2-toxin</a:t>
            </a:r>
          </a:p>
          <a:p>
            <a:pPr marL="0" indent="0" algn="just">
              <a:buNone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Toxin-producing ability is crucial for human GI diseases</a:t>
            </a:r>
          </a:p>
          <a:p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21FACA-911E-4FCC-96DC-6662DF6668DC}"/>
              </a:ext>
            </a:extLst>
          </p:cNvPr>
          <p:cNvSpPr txBox="1"/>
          <p:nvPr/>
        </p:nvSpPr>
        <p:spPr>
          <a:xfrm>
            <a:off x="1367162" y="479032"/>
            <a:ext cx="9268288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poisoning  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cont..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56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16838-6BA6-4A1A-8451-9F9AEDB5B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1" y="1511559"/>
            <a:ext cx="11711533" cy="4969140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endParaRPr lang="en-US" sz="22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poisoning isolates have several other biological abilities: 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en-US" sz="22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sz="2200" b="1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rapid doubling time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(&lt;10 min for vegetative cells)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en-US" sz="22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ability of vegetative cells to grow in relatively </a:t>
            </a:r>
            <a:r>
              <a:rPr lang="en-US" sz="2200" b="1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optimal growth temperatures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(43–45</a:t>
            </a:r>
            <a:r>
              <a:rPr lang="en-US" sz="2200" b="1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en-US" sz="22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ability to form environmental </a:t>
            </a:r>
            <a:r>
              <a:rPr lang="en-US" sz="2200" b="1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stress-resistant spores 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en-US" sz="22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Tolerance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air exposure in spite of being classified as an anaerobic bacterium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2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properties also play important roles in the induction of </a:t>
            </a:r>
            <a:r>
              <a:rPr lang="en-US" sz="2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foodborne illness</a:t>
            </a:r>
            <a:endParaRPr lang="en-I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5ED54A-762D-49EA-895E-1B0F5E9A98B0}"/>
              </a:ext>
            </a:extLst>
          </p:cNvPr>
          <p:cNvSpPr txBox="1"/>
          <p:nvPr/>
        </p:nvSpPr>
        <p:spPr>
          <a:xfrm>
            <a:off x="1376039" y="283723"/>
            <a:ext cx="9268288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poisoning  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cont..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21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65F1-7A1E-47CA-BF98-5CDE9AF59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55" y="1806963"/>
            <a:ext cx="6715707" cy="450986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buNone/>
            </a:pPr>
            <a:endParaRPr lang="en-US" sz="2000" b="1" i="0" u="none" strike="noStrike" baseline="0" dirty="0">
              <a:latin typeface="Sabon-Roman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b="1" i="0" u="none" strike="noStrike" baseline="0" dirty="0">
                <a:latin typeface="Sabon-Roman"/>
              </a:rPr>
              <a:t>The typical incubation period before onset of symptoms is 8 to 24 hours.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b="1" i="0" u="none" strike="noStrike" baseline="0" dirty="0">
              <a:latin typeface="Sabon-Roman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b="1" i="0" u="none" strike="noStrike" baseline="0" dirty="0">
                <a:latin typeface="Sabon-Roman"/>
              </a:rPr>
              <a:t>Acute diarrhea with severe abdominal cramps and pain.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b="1" dirty="0">
              <a:latin typeface="Sabon-Roman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b="1" i="0" u="none" strike="noStrike" baseline="0" dirty="0">
                <a:latin typeface="Sabon-Roman"/>
              </a:rPr>
              <a:t> Acute symptoms usually last less than 24 hours.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b="1" i="0" u="none" strike="noStrike" baseline="0" dirty="0">
              <a:latin typeface="Sabon-Roman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b="1" i="0" u="none" strike="noStrike" baseline="0" dirty="0">
                <a:latin typeface="Sabon-Roman"/>
              </a:rPr>
              <a:t>Full recovery within 24 to 48 hours is normal.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b="1" i="0" u="none" strike="noStrike" baseline="0" dirty="0">
              <a:latin typeface="Sabon-Roman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b="1" i="0" u="none" strike="noStrike" baseline="0" dirty="0">
                <a:latin typeface="Sabon-Roman"/>
              </a:rPr>
              <a:t>Fatalities are rare in healthy individuals.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b="1" i="0" u="none" strike="noStrike" baseline="0" dirty="0">
              <a:latin typeface="Sabon-Roman"/>
            </a:endParaRPr>
          </a:p>
          <a:p>
            <a:pPr algn="just"/>
            <a:endParaRPr lang="en-IN" sz="2000" b="1" dirty="0"/>
          </a:p>
        </p:txBody>
      </p:sp>
      <p:pic>
        <p:nvPicPr>
          <p:cNvPr id="4" name="Picture 4" descr="See the source image">
            <a:extLst>
              <a:ext uri="{FF2B5EF4-FFF2-40B4-BE49-F238E27FC236}">
                <a16:creationId xmlns:a16="http://schemas.microsoft.com/office/drawing/2014/main" id="{B3DE0654-C001-473A-A00D-A4E46E5A2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1"/>
          <a:stretch/>
        </p:blipFill>
        <p:spPr bwMode="auto">
          <a:xfrm>
            <a:off x="7473821" y="873902"/>
            <a:ext cx="4718180" cy="578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415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1D3DB9-EE60-4C53-8084-E8FD0E68C804}"/>
              </a:ext>
            </a:extLst>
          </p:cNvPr>
          <p:cNvSpPr txBox="1"/>
          <p:nvPr/>
        </p:nvSpPr>
        <p:spPr>
          <a:xfrm>
            <a:off x="2796851" y="547787"/>
            <a:ext cx="6097554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</a:t>
            </a:r>
            <a:r>
              <a:rPr lang="en-US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5A1F4-35AA-4B37-AE24-7DF124820618}"/>
              </a:ext>
            </a:extLst>
          </p:cNvPr>
          <p:cNvSpPr txBox="1"/>
          <p:nvPr/>
        </p:nvSpPr>
        <p:spPr>
          <a:xfrm>
            <a:off x="600269" y="2676627"/>
            <a:ext cx="10991461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many available methods of detection can be categorized as: </a:t>
            </a:r>
          </a:p>
          <a:p>
            <a:pPr algn="l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l">
              <a:buAutoNum type="romanLcParenBoth"/>
            </a:pP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Metabolite-based biochemical (phenotyping/</a:t>
            </a:r>
            <a:r>
              <a:rPr lang="en-US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biotyping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assays </a:t>
            </a:r>
          </a:p>
          <a:p>
            <a:pPr marL="400050" indent="-400050" algn="l">
              <a:buAutoNum type="romanLcParenBoth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l">
              <a:buAutoNum type="romanLcParenBoth"/>
            </a:pP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Toxin, antigen based immunological methods</a:t>
            </a:r>
          </a:p>
          <a:p>
            <a:pPr marL="400050" indent="-400050" algn="l">
              <a:buAutoNum type="romanLcParenBoth"/>
            </a:pPr>
            <a:endParaRPr lang="en-US" sz="20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l">
              <a:buAutoNum type="romanLcParenBoth"/>
            </a:pP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Nucleic acid based </a:t>
            </a:r>
            <a:r>
              <a:rPr lang="en-IN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techniques. </a:t>
            </a:r>
          </a:p>
        </p:txBody>
      </p:sp>
    </p:spTree>
    <p:extLst>
      <p:ext uri="{BB962C8B-B14F-4D97-AF65-F5344CB8AC3E}">
        <p14:creationId xmlns:p14="http://schemas.microsoft.com/office/powerpoint/2010/main" val="354056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0060AA-6D5D-4D43-AC57-6CBDDFD35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69" y="1436914"/>
            <a:ext cx="11448661" cy="522514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IN" sz="22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Previously recognised 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IN" sz="2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aerogenes </a:t>
            </a:r>
            <a:r>
              <a:rPr lang="en-IN" sz="2200" b="1" i="1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capsulatus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2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perfringens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2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Bacillus </a:t>
            </a:r>
            <a:r>
              <a:rPr lang="en-IN" sz="2200" b="1" i="1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welchii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IN" sz="2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Clostridium </a:t>
            </a:r>
            <a:r>
              <a:rPr lang="en-IN" sz="2200" b="1" i="1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welchii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Morphology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Gram positive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 shaped with rounded ends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4-6 ×1 µm in size, occurring single  or in chains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Anaerobic, </a:t>
            </a:r>
            <a:r>
              <a:rPr lang="en-IN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nonmotile,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spore-forming 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or sub terminal spores</a:t>
            </a:r>
          </a:p>
          <a:p>
            <a:pPr marL="0" indent="0" algn="just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               </a:t>
            </a:r>
            <a:r>
              <a:rPr lang="en-IN" sz="16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(Hassan </a:t>
            </a:r>
            <a:r>
              <a:rPr lang="en-IN" sz="1600" b="1" i="1" kern="1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en-IN" sz="16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2015)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IN" sz="2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N" sz="2200" b="1" kern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irst isolated </a:t>
            </a:r>
            <a:r>
              <a:rPr lang="en-IN" sz="2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IN" sz="2200" b="1" kern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recognized 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IN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1891 by William H. 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a novel bacterium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DCE137B-DD89-4BB9-A215-2762F3EA4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12" y="2565918"/>
            <a:ext cx="5181600" cy="2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B47CFF-8B15-44C5-B9A1-0C98ACF8EAFF}"/>
              </a:ext>
            </a:extLst>
          </p:cNvPr>
          <p:cNvSpPr txBox="1"/>
          <p:nvPr/>
        </p:nvSpPr>
        <p:spPr>
          <a:xfrm>
            <a:off x="2115715" y="549247"/>
            <a:ext cx="7960567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IN" sz="36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Clostridium perfringens</a:t>
            </a:r>
            <a:r>
              <a:rPr lang="en-IN" sz="36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779818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277628-68E6-4B39-83C9-DA10C4483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185877"/>
              </p:ext>
            </p:extLst>
          </p:nvPr>
        </p:nvGraphicFramePr>
        <p:xfrm>
          <a:off x="139959" y="0"/>
          <a:ext cx="12052041" cy="66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977">
                  <a:extLst>
                    <a:ext uri="{9D8B030D-6E8A-4147-A177-3AD203B41FA5}">
                      <a16:colId xmlns:a16="http://schemas.microsoft.com/office/drawing/2014/main" val="3585547684"/>
                    </a:ext>
                  </a:extLst>
                </a:gridCol>
                <a:gridCol w="3545632">
                  <a:extLst>
                    <a:ext uri="{9D8B030D-6E8A-4147-A177-3AD203B41FA5}">
                      <a16:colId xmlns:a16="http://schemas.microsoft.com/office/drawing/2014/main" val="2394248515"/>
                    </a:ext>
                  </a:extLst>
                </a:gridCol>
                <a:gridCol w="3783841">
                  <a:extLst>
                    <a:ext uri="{9D8B030D-6E8A-4147-A177-3AD203B41FA5}">
                      <a16:colId xmlns:a16="http://schemas.microsoft.com/office/drawing/2014/main" val="1711771987"/>
                    </a:ext>
                  </a:extLst>
                </a:gridCol>
                <a:gridCol w="2352591">
                  <a:extLst>
                    <a:ext uri="{9D8B030D-6E8A-4147-A177-3AD203B41FA5}">
                      <a16:colId xmlns:a16="http://schemas.microsoft.com/office/drawing/2014/main" val="1945198802"/>
                    </a:ext>
                  </a:extLst>
                </a:gridCol>
              </a:tblGrid>
              <a:tr h="381346">
                <a:tc>
                  <a:txBody>
                    <a:bodyPr/>
                    <a:lstStyle/>
                    <a:p>
                      <a:r>
                        <a:rPr lang="en-IN" sz="12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Method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Detection limits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Considerations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Reference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467315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Mouse neutralization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MLD50/ml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Inhumane and costly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Uzal</a:t>
                      </a:r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 (2003)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851484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ng CPE/g feces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Sporulation variability in foods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Bartholomew et al. (1985)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913249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4-Layer ELISA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6.25 ng/ml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Toxin Proteolysis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 Idrissi (1989)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105134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PC-ELISA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0.075 MLD50/ml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False positives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Uzal</a:t>
                      </a:r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 (2003)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177497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MC-ELISA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0.75 MLD50/ml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Lower sensitivity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Uzal</a:t>
                      </a:r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 (2003)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555028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r>
                        <a:rPr lang="da-DK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CIEP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 MLD50/ml 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False negatives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Uzal et al. (2003)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696119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Vero cell assay 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 ng CPE/g 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Feces Sensitivity and reproducibility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Berry et al. (1988)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113375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Reversed passive latex agglutination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50–100 ng CPE/g</a:t>
                      </a:r>
                      <a:endParaRPr lang="en-US" sz="1200" b="1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Faeces Nonspecific interference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Brett (1998)</a:t>
                      </a:r>
                    </a:p>
                    <a:p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687016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Colony hybridization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CFU/g food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48-h detection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Baez and </a:t>
                      </a:r>
                      <a:r>
                        <a:rPr lang="en-US" sz="1200" b="1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Juneja</a:t>
                      </a:r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(1995)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59173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Hydrophobic grid membrane 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CFU/g 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Food Isolation of </a:t>
                      </a:r>
                      <a:r>
                        <a:rPr lang="en-IN" sz="1200" b="1" i="1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cpe</a:t>
                      </a:r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-positives</a:t>
                      </a:r>
                    </a:p>
                    <a:p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Heikinheimo</a:t>
                      </a:r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 (2004)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83558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Real-time PCR</a:t>
                      </a:r>
                      <a:endParaRPr lang="en-IN" sz="1200" b="1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en-US" sz="1200" b="1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fg</a:t>
                      </a:r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genomic DNA </a:t>
                      </a:r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cells (pure culture)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Unidentified PCR inhibitors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Wise and Siragusa (2005)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11127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Multiplex PCR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Enrichment</a:t>
                      </a:r>
                      <a:r>
                        <a:rPr lang="fr-FR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culture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False positives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Baums</a:t>
                      </a:r>
                      <a:r>
                        <a:rPr lang="fr-FR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 (2004)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880147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PFGE</a:t>
                      </a:r>
                    </a:p>
                    <a:p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DNA preparations from</a:t>
                      </a:r>
                    </a:p>
                    <a:p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enriched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Problematic nucleases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Maslanka</a:t>
                      </a:r>
                      <a:r>
                        <a:rPr lang="en-US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 (1999)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762828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AFLP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DNA preparations from enriched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Multiple genetic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Keto-Timonen et al.</a:t>
                      </a:r>
                    </a:p>
                    <a:p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(2006)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275475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Ribotyping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DNA preparations from enriched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Costly equipment and existing databases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Schalch et al. (1997)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254610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Oligonucleotide microarrays</a:t>
                      </a:r>
                    </a:p>
                    <a:p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DNA preparations from enriched samples</a:t>
                      </a:r>
                    </a:p>
                    <a:p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Fluorescently </a:t>
                      </a:r>
                      <a:r>
                        <a:rPr lang="en-IN" sz="1200" b="1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labeled</a:t>
                      </a:r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DNA probes hybridized to single-stranded DNA on a chip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Al-</a:t>
                      </a:r>
                      <a:r>
                        <a:rPr lang="en-IN" sz="1200" b="1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Khaldi</a:t>
                      </a:r>
                      <a:r>
                        <a:rPr lang="en-IN" sz="1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 (2004)</a:t>
                      </a:r>
                      <a:endParaRPr lang="en-IN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116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99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11B9B-0D4E-47EF-801C-C75F228A0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1222310"/>
            <a:ext cx="7324077" cy="4954653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for the enumeration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identification in foods based upon:</a:t>
            </a:r>
          </a:p>
          <a:p>
            <a:pPr algn="just"/>
            <a:endParaRPr lang="en-US" sz="22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microorganism’s innate ability to reduce </a:t>
            </a:r>
            <a:r>
              <a:rPr lang="en-IN" sz="22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sulfite</a:t>
            </a:r>
            <a:r>
              <a:rPr lang="en-IN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IN" sz="22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sulfide</a:t>
            </a:r>
            <a:endParaRPr lang="en-I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IN" sz="22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I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IN" sz="22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Distinctive black ferrous </a:t>
            </a:r>
            <a:r>
              <a:rPr lang="en-IN" sz="22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sulfide</a:t>
            </a:r>
            <a:r>
              <a:rPr lang="en-IN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precipitate on </a:t>
            </a:r>
            <a:r>
              <a:rPr lang="en-IN" sz="22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tryptose-sulfite-cycloserine</a:t>
            </a:r>
            <a:r>
              <a:rPr lang="en-IN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(TSC) agar </a:t>
            </a:r>
          </a:p>
          <a:p>
            <a:pPr marL="457200" lvl="1" indent="0" algn="just">
              <a:buNone/>
            </a:pPr>
            <a:r>
              <a:rPr lang="en-US" sz="1600" b="1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</a:p>
          <a:p>
            <a:pPr marL="457200" lvl="1" indent="0" algn="just">
              <a:buNone/>
            </a:pP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r>
              <a:rPr lang="en-US" sz="1600" b="1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(Harmon </a:t>
            </a:r>
            <a:r>
              <a:rPr lang="en-US" sz="1600" b="1" i="1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600" b="1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1971)</a:t>
            </a:r>
            <a:endParaRPr lang="en-US" sz="1200" b="1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1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Food and Drug Administration Center for Food Safety and Applied Nutrition </a:t>
            </a:r>
            <a:r>
              <a:rPr lang="en-IN" sz="1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(FDA/CFSAN), </a:t>
            </a:r>
            <a:r>
              <a:rPr lang="en-IN" sz="1200" b="1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Bacteriological Analytical Manual.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95C58E-13D1-4043-9D04-38BDA7AEF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4" t="16216" r="9141"/>
          <a:stretch/>
        </p:blipFill>
        <p:spPr>
          <a:xfrm rot="5400000">
            <a:off x="7376693" y="1621037"/>
            <a:ext cx="4528223" cy="3970275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36C1450C-6DEF-4FAC-84FD-ADCA5FCBC82A}"/>
              </a:ext>
            </a:extLst>
          </p:cNvPr>
          <p:cNvSpPr/>
          <p:nvPr/>
        </p:nvSpPr>
        <p:spPr>
          <a:xfrm>
            <a:off x="3741674" y="2782111"/>
            <a:ext cx="139662" cy="1020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95EE34-9DA0-44C5-987D-3D6E14049A20}"/>
              </a:ext>
            </a:extLst>
          </p:cNvPr>
          <p:cNvSpPr txBox="1"/>
          <p:nvPr/>
        </p:nvSpPr>
        <p:spPr>
          <a:xfrm>
            <a:off x="2290438" y="465593"/>
            <a:ext cx="7184095" cy="4308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Enumeration &amp; identification of </a:t>
            </a:r>
            <a:r>
              <a:rPr lang="en-US" sz="2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foods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748079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4C146-8E0C-49A7-9A11-D05C8FC11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738" y="727969"/>
            <a:ext cx="10772524" cy="5539666"/>
          </a:xfrm>
          <a:ln>
            <a:solidFill>
              <a:srgbClr val="FF0000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sulfite</a:t>
            </a:r>
            <a:r>
              <a:rPr lang="en-IN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agar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Shahidi-Ferguson perfringens agar 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Sulfite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cycloserine</a:t>
            </a:r>
            <a:r>
              <a:rPr lang="en-IN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azide</a:t>
            </a:r>
            <a:r>
              <a:rPr lang="en-IN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(SCA)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clostridial agar (DCA) 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Oleandomycin polymyxin sulfadiazine perfringens agar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these media effective for enumeration studies.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 and DCA were less effective at low concentrations </a:t>
            </a:r>
            <a:r>
              <a:rPr lang="nl-NL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nl-NL" sz="20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 </a:t>
            </a:r>
            <a:r>
              <a:rPr lang="nl-NL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food                                                                      </a:t>
            </a:r>
            <a:r>
              <a:rPr lang="en-IN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Shahidi Ferguson perfringens and oleandomycin polymyxin sulfadiazine perfringens agars produced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counts at times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DCA and SCA were very laborious to prepare Iron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sulfite</a:t>
            </a:r>
            <a:r>
              <a:rPr lang="en-IN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agar lacked selectivity                                                                                                                            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</a:t>
            </a:r>
            <a:r>
              <a:rPr lang="en-IN" sz="2000" b="1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 Jong </a:t>
            </a:r>
            <a:r>
              <a:rPr lang="en-IN" sz="2000" b="1" i="1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IN" sz="2000" b="1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2003)</a:t>
            </a:r>
            <a:endParaRPr lang="en-IN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7410D4-075E-4A91-B595-4466AA119E4D}"/>
              </a:ext>
            </a:extLst>
          </p:cNvPr>
          <p:cNvSpPr txBox="1"/>
          <p:nvPr/>
        </p:nvSpPr>
        <p:spPr>
          <a:xfrm>
            <a:off x="2503952" y="159478"/>
            <a:ext cx="7184095" cy="4308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&amp; differential media for </a:t>
            </a:r>
            <a:r>
              <a:rPr lang="en-US" sz="2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509762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594ED-A90B-4E85-9045-EC3CEDE8E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630" y="2477479"/>
            <a:ext cx="7496836" cy="1345491"/>
          </a:xfrm>
        </p:spPr>
        <p:txBody>
          <a:bodyPr/>
          <a:lstStyle/>
          <a:p>
            <a:pPr algn="just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Food-borne outbreaks of </a:t>
            </a:r>
            <a:r>
              <a:rPr lang="en-US" sz="20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confirmed if 10</a:t>
            </a:r>
            <a:r>
              <a:rPr lang="en-US" sz="2000" b="1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CFU/g of the organism or 10</a:t>
            </a:r>
            <a:r>
              <a:rPr lang="en-US" sz="2000" b="1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spores/g are detected in the implicated food or feces, respectively.</a:t>
            </a:r>
          </a:p>
          <a:p>
            <a:pPr marL="0" indent="0" algn="just">
              <a:buNone/>
            </a:pP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            </a:t>
            </a:r>
            <a:r>
              <a:rPr lang="en-US" sz="1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(Labbe and </a:t>
            </a:r>
            <a:r>
              <a:rPr lang="en-IN" sz="1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Juneja</a:t>
            </a:r>
            <a:r>
              <a:rPr lang="en-IN" sz="1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2002)</a:t>
            </a:r>
            <a:endParaRPr lang="en-IN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09526-C06E-4645-91B0-8C7696F2E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087" y="1480752"/>
            <a:ext cx="3737524" cy="4039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9C18C2-F8AC-4A2F-BE3A-004713899D4A}"/>
              </a:ext>
            </a:extLst>
          </p:cNvPr>
          <p:cNvSpPr txBox="1"/>
          <p:nvPr/>
        </p:nvSpPr>
        <p:spPr>
          <a:xfrm>
            <a:off x="459683" y="5733279"/>
            <a:ext cx="66779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to 4-mm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opaque white zone surrounding the colonies, as a result of </a:t>
            </a:r>
            <a:r>
              <a:rPr lang="en-US" sz="1800" b="1" i="0" u="none" strike="noStrike" baseline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lecithinase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activity</a:t>
            </a:r>
            <a:endParaRPr lang="en-I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83B5B-8A27-4118-8C6B-CB0E84B24FD5}"/>
              </a:ext>
            </a:extLst>
          </p:cNvPr>
          <p:cNvSpPr txBox="1"/>
          <p:nvPr/>
        </p:nvSpPr>
        <p:spPr>
          <a:xfrm>
            <a:off x="2804627" y="255072"/>
            <a:ext cx="751503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Presumptive tests for identification of </a:t>
            </a:r>
            <a:r>
              <a:rPr lang="en-US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43308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378D2-8B4A-4091-A8DF-00E4CDFBD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836" y="1705962"/>
            <a:ext cx="5302854" cy="3833704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 algn="just">
              <a:buNone/>
            </a:pPr>
            <a:endParaRPr lang="en-US" sz="22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coagulation of an iron-milk medium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Liquefaction of </a:t>
            </a:r>
            <a:r>
              <a:rPr lang="en-IN" sz="22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gelatin</a:t>
            </a:r>
            <a:r>
              <a:rPr lang="en-IN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lactose-</a:t>
            </a:r>
            <a:r>
              <a:rPr lang="en-IN" sz="22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gelatin</a:t>
            </a:r>
            <a:r>
              <a:rPr lang="en-IN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medium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of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lactose-producing acid and gas</a:t>
            </a:r>
          </a:p>
          <a:p>
            <a:pPr algn="just"/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6FF09-0E7D-4AB9-84B4-3CF08B4C4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947" y="877078"/>
            <a:ext cx="2275026" cy="5748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45F6CE-0088-4900-9DA7-3B46A5DDBB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1"/>
          <a:stretch/>
        </p:blipFill>
        <p:spPr>
          <a:xfrm>
            <a:off x="5645021" y="774441"/>
            <a:ext cx="2175862" cy="58515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72EF95-1A97-4406-AA7A-3BD59B9B1DC7}"/>
              </a:ext>
            </a:extLst>
          </p:cNvPr>
          <p:cNvSpPr txBox="1"/>
          <p:nvPr/>
        </p:nvSpPr>
        <p:spPr>
          <a:xfrm>
            <a:off x="6750978" y="2296007"/>
            <a:ext cx="599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68F61F-EFBF-45D3-BC9A-7FA0FCAB8345}"/>
              </a:ext>
            </a:extLst>
          </p:cNvPr>
          <p:cNvSpPr txBox="1"/>
          <p:nvPr/>
        </p:nvSpPr>
        <p:spPr>
          <a:xfrm>
            <a:off x="9210313" y="2296007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846670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A4CA5-4B64-4CCA-8F2B-ADB36957D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29" y="2305019"/>
            <a:ext cx="6329779" cy="2462290"/>
          </a:xfrm>
          <a:ln>
            <a:solidFill>
              <a:srgbClr val="FF0000"/>
            </a:solidFill>
          </a:ln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motility in motility-nitrate medium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ability to reduce nitrates to nitrites </a:t>
            </a: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sz="1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Rhodehamel</a:t>
            </a:r>
            <a:r>
              <a:rPr lang="en-US" sz="1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Harmon, 1998)</a:t>
            </a:r>
            <a:endParaRPr lang="en-IN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BBE59-3830-4921-AD70-802EEC3DB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793" y="898383"/>
            <a:ext cx="1584086" cy="5594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8A4332-FC93-46C7-A8EB-EE02DED3433C}"/>
              </a:ext>
            </a:extLst>
          </p:cNvPr>
          <p:cNvSpPr txBox="1"/>
          <p:nvPr/>
        </p:nvSpPr>
        <p:spPr>
          <a:xfrm>
            <a:off x="9760819" y="252457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9369F6-13D1-4C11-9606-273961FF9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78" y="898383"/>
            <a:ext cx="1584087" cy="5617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F0E8AE-25E4-49B6-B030-B6A557703FA2}"/>
              </a:ext>
            </a:extLst>
          </p:cNvPr>
          <p:cNvSpPr txBox="1"/>
          <p:nvPr/>
        </p:nvSpPr>
        <p:spPr>
          <a:xfrm>
            <a:off x="7478697" y="3044279"/>
            <a:ext cx="464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544597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A8E3-6100-49A1-842F-E37928C6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597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Isolation of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food or fecal samples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DC8379-D672-415F-B8E6-E3DDCB763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28" y="2420321"/>
            <a:ext cx="2481665" cy="3805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01693D-D857-4EB7-8E16-2678EA35D1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207" y="2271253"/>
            <a:ext cx="2273999" cy="22119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46EF93-D014-47CE-9BDE-7B6FEECB50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5" t="19881" r="7216" b="21837"/>
          <a:stretch/>
        </p:blipFill>
        <p:spPr>
          <a:xfrm rot="5400000">
            <a:off x="-257697" y="1758206"/>
            <a:ext cx="3780734" cy="2862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A9D12D-927C-4C48-9786-5671105B13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6" t="20249" b="18537"/>
          <a:stretch/>
        </p:blipFill>
        <p:spPr>
          <a:xfrm rot="5400000">
            <a:off x="5923549" y="1789724"/>
            <a:ext cx="4310762" cy="32785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43C44C-F0AB-48DD-8C43-76B184A5E6E0}"/>
              </a:ext>
            </a:extLst>
          </p:cNvPr>
          <p:cNvSpPr txBox="1"/>
          <p:nvPr/>
        </p:nvSpPr>
        <p:spPr>
          <a:xfrm>
            <a:off x="6164826" y="57417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SFP Agar  with Kanamycin   (6mg/100ml) &amp;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Polymixin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(15000 IU/100ml)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969984-5C62-4AE2-A10C-944CCE988530}"/>
              </a:ext>
            </a:extLst>
          </p:cNvPr>
          <p:cNvSpPr txBox="1"/>
          <p:nvPr/>
        </p:nvSpPr>
        <p:spPr>
          <a:xfrm>
            <a:off x="449827" y="6225620"/>
            <a:ext cx="6130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Lactose fermentation in MCMM broth</a:t>
            </a:r>
          </a:p>
        </p:txBody>
      </p:sp>
    </p:spTree>
    <p:extLst>
      <p:ext uri="{BB962C8B-B14F-4D97-AF65-F5344CB8AC3E}">
        <p14:creationId xmlns:p14="http://schemas.microsoft.com/office/powerpoint/2010/main" val="345050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55A84-3786-46EB-9CA1-E7E083A5E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96" y="848537"/>
            <a:ext cx="6094446" cy="5641040"/>
          </a:xfrm>
          <a:ln>
            <a:solidFill>
              <a:srgbClr val="FFFF00"/>
            </a:solidFill>
          </a:ln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numerous PCR methods for detection of </a:t>
            </a:r>
            <a:r>
              <a:rPr lang="en-US" sz="2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foods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stool samples</a:t>
            </a:r>
          </a:p>
          <a:p>
            <a:pPr algn="just"/>
            <a:endParaRPr lang="en-US" sz="22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samples are isolated from suspected isolates of </a:t>
            </a:r>
            <a:r>
              <a:rPr lang="en-US" sz="2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selective agar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amplified using specific primer pairs for a gene encoding a product </a:t>
            </a:r>
            <a:r>
              <a:rPr lang="en-IN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16S rRNA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alpha toxin (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beta toxin (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cpb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epsilon toxin (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etx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iota (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iap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enterotoxin (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beta2 toxin (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cpb2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8867E1-C528-4713-A867-A7E686B3C238}"/>
              </a:ext>
            </a:extLst>
          </p:cNvPr>
          <p:cNvSpPr txBox="1"/>
          <p:nvPr/>
        </p:nvSpPr>
        <p:spPr>
          <a:xfrm>
            <a:off x="2804627" y="255072"/>
            <a:ext cx="751503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methods for identification of </a:t>
            </a:r>
            <a:r>
              <a:rPr lang="en-US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9B56A8-A80C-4481-8D32-4A863F6CE081}"/>
              </a:ext>
            </a:extLst>
          </p:cNvPr>
          <p:cNvSpPr txBox="1"/>
          <p:nvPr/>
        </p:nvSpPr>
        <p:spPr>
          <a:xfrm>
            <a:off x="6685936" y="848537"/>
            <a:ext cx="5437238" cy="52405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20F11D-FEEA-441E-BA90-107CADB12740}"/>
              </a:ext>
            </a:extLst>
          </p:cNvPr>
          <p:cNvSpPr txBox="1"/>
          <p:nvPr/>
        </p:nvSpPr>
        <p:spPr>
          <a:xfrm>
            <a:off x="6685936" y="2222338"/>
            <a:ext cx="55748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Sr. No.   Primer Sequence                    Target Gene    Product Size (bp)	References</a:t>
            </a:r>
          </a:p>
          <a:p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   F: TAACCTGCCTCATAGAGT</a:t>
            </a:r>
          </a:p>
          <a:p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R: TTTCACATCCCACTTAATC	16S rRNA	481     </a:t>
            </a: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Tonooka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2005</a:t>
            </a:r>
          </a:p>
          <a:p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   F: GCTAATGTTACTGCCGTTGACC</a:t>
            </a:r>
          </a:p>
          <a:p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R: TCTGATACATCGTGTAAG	    </a:t>
            </a: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cpa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324      </a:t>
            </a: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Titball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1989</a:t>
            </a:r>
          </a:p>
          <a:p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   F: GCGAATATGCTGAATCATCTA</a:t>
            </a:r>
          </a:p>
          <a:p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R: GCAGGAACATTAGTATATATCTTC </a:t>
            </a: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cpb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196       Hunter </a:t>
            </a:r>
            <a:r>
              <a:rPr lang="en-I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1993</a:t>
            </a:r>
          </a:p>
          <a:p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      F: GCGGTGATATCCATCTATTC</a:t>
            </a:r>
          </a:p>
          <a:p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R: CCACTTACTTGTCCTACTAAC	      </a:t>
            </a: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etx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655     Hunter </a:t>
            </a:r>
            <a:r>
              <a:rPr lang="en-I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1992</a:t>
            </a:r>
          </a:p>
          <a:p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      F: GGAGATGGTTGGATATTAGG</a:t>
            </a:r>
          </a:p>
          <a:p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R: GGACCAGCAGTTGTAGATA	      </a:t>
            </a: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cpe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233   </a:t>
            </a: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Czeczulin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1993</a:t>
            </a:r>
          </a:p>
          <a:p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      F: AGATTTTAAATATGATCCTAACC</a:t>
            </a:r>
          </a:p>
          <a:p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R: CAATACCCTTCACCAAATACTC       cpb2	567     </a:t>
            </a:r>
            <a:r>
              <a:rPr lang="en-I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Garmory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2000</a:t>
            </a:r>
          </a:p>
        </p:txBody>
      </p:sp>
    </p:spTree>
    <p:extLst>
      <p:ext uri="{BB962C8B-B14F-4D97-AF65-F5344CB8AC3E}">
        <p14:creationId xmlns:p14="http://schemas.microsoft.com/office/powerpoint/2010/main" val="343241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8" t="28382" r="25340" b="25133"/>
          <a:stretch/>
        </p:blipFill>
        <p:spPr>
          <a:xfrm>
            <a:off x="7993059" y="822900"/>
            <a:ext cx="3864990" cy="19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9" t="28382" r="23609" b="28798"/>
          <a:stretch/>
        </p:blipFill>
        <p:spPr>
          <a:xfrm>
            <a:off x="137651" y="3563611"/>
            <a:ext cx="3705870" cy="2611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0" t="20051" r="18784" b="20634"/>
          <a:stretch/>
        </p:blipFill>
        <p:spPr>
          <a:xfrm>
            <a:off x="3969819" y="3563611"/>
            <a:ext cx="4023240" cy="26112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8" t="17255" r="17617" b="29595"/>
          <a:stretch/>
        </p:blipFill>
        <p:spPr>
          <a:xfrm>
            <a:off x="8119357" y="3563611"/>
            <a:ext cx="4023240" cy="26112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294830" y="3620703"/>
            <a:ext cx="1545996" cy="339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cpb2 gene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23002" y="3563611"/>
            <a:ext cx="1545996" cy="339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etx</a:t>
            </a:r>
            <a:r>
              <a:rPr lang="en-US" dirty="0"/>
              <a:t> gene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3089" y="3563611"/>
            <a:ext cx="1545996" cy="280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cpe</a:t>
            </a:r>
            <a:r>
              <a:rPr lang="en-US" dirty="0"/>
              <a:t> gene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71818" y="862812"/>
            <a:ext cx="1545996" cy="280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cpb</a:t>
            </a:r>
            <a:r>
              <a:rPr lang="en-US" dirty="0"/>
              <a:t> gene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3" t="31615" r="17456" b="17114"/>
          <a:stretch/>
        </p:blipFill>
        <p:spPr>
          <a:xfrm>
            <a:off x="3765754" y="811913"/>
            <a:ext cx="4023240" cy="199245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004376" y="811913"/>
            <a:ext cx="1545996" cy="280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cpa</a:t>
            </a:r>
            <a:r>
              <a:rPr lang="en-US" dirty="0"/>
              <a:t> gene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75C7F30-52A7-4B48-8102-883373CBE33A}"/>
              </a:ext>
            </a:extLst>
          </p:cNvPr>
          <p:cNvGrpSpPr/>
          <p:nvPr/>
        </p:nvGrpSpPr>
        <p:grpSpPr>
          <a:xfrm>
            <a:off x="158968" y="679039"/>
            <a:ext cx="3566614" cy="2125332"/>
            <a:chOff x="3731764" y="3074640"/>
            <a:chExt cx="5094823" cy="342756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2780DC7-DF72-460A-8DC2-CE08A68142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54" t="20718" r="12598" b="18968"/>
            <a:stretch/>
          </p:blipFill>
          <p:spPr>
            <a:xfrm>
              <a:off x="3731764" y="3089703"/>
              <a:ext cx="4949073" cy="341250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E491C1-915B-4FB5-95DE-3EEC561233AA}"/>
                </a:ext>
              </a:extLst>
            </p:cNvPr>
            <p:cNvSpPr txBox="1"/>
            <p:nvPr/>
          </p:nvSpPr>
          <p:spPr>
            <a:xfrm>
              <a:off x="7217333" y="4923271"/>
              <a:ext cx="1609254" cy="513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481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bp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4E2FE7E-03C3-46A1-9DA6-0A304605E94C}"/>
                </a:ext>
              </a:extLst>
            </p:cNvPr>
            <p:cNvSpPr/>
            <p:nvPr/>
          </p:nvSpPr>
          <p:spPr>
            <a:xfrm>
              <a:off x="4050670" y="3074640"/>
              <a:ext cx="3320204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Species specific 16S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rRNA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gene 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411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B2DBD-231F-4AAD-8218-E0E3FBCF5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0877"/>
            <a:ext cx="11196484" cy="5056086"/>
          </a:xfrm>
        </p:spPr>
        <p:txBody>
          <a:bodyPr/>
          <a:lstStyle/>
          <a:p>
            <a:pPr algn="just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single gene PCR assays, multiplex PCR assays have been developed to simultaneously detect more than one gene target, such as </a:t>
            </a:r>
            <a:r>
              <a:rPr lang="en-IN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cpa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cpb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etx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iap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cpe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cpb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providing very useful </a:t>
            </a:r>
            <a:r>
              <a:rPr lang="en-US" sz="20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genotyping </a:t>
            </a:r>
            <a:r>
              <a:rPr lang="en-IN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diagnoses </a:t>
            </a:r>
          </a:p>
          <a:p>
            <a:pPr marL="0" indent="0" algn="l">
              <a:buNone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</a:t>
            </a:r>
            <a:r>
              <a:rPr lang="en-IN" sz="1600" b="1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1600" b="1" i="0" u="none" strike="noStrike" baseline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Baums</a:t>
            </a:r>
            <a:r>
              <a:rPr lang="en-IN" sz="1600" b="1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b="1" i="1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IN" sz="1600" b="1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2004)</a:t>
            </a:r>
            <a:endParaRPr lang="en-IN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885F7-7F98-49B8-A56A-F201D8E15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781" y="2946859"/>
            <a:ext cx="6980903" cy="279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7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animal farm soil">
            <a:extLst>
              <a:ext uri="{FF2B5EF4-FFF2-40B4-BE49-F238E27FC236}">
                <a16:creationId xmlns:a16="http://schemas.microsoft.com/office/drawing/2014/main" id="{84AA6E0A-367E-46F8-8A1A-7090BDD4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6" y="2248773"/>
            <a:ext cx="328087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sewage">
            <a:extLst>
              <a:ext uri="{FF2B5EF4-FFF2-40B4-BE49-F238E27FC236}">
                <a16:creationId xmlns:a16="http://schemas.microsoft.com/office/drawing/2014/main" id="{CB51FD5F-E0A6-4DF9-BE75-EE46D7243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37" y="4581331"/>
            <a:ext cx="3695698" cy="191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ee the source image">
            <a:extLst>
              <a:ext uri="{FF2B5EF4-FFF2-40B4-BE49-F238E27FC236}">
                <a16:creationId xmlns:a16="http://schemas.microsoft.com/office/drawing/2014/main" id="{8FE4FC58-286A-4605-9F3C-7585C860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19" y="2164702"/>
            <a:ext cx="2232738" cy="40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food">
            <a:extLst>
              <a:ext uri="{FF2B5EF4-FFF2-40B4-BE49-F238E27FC236}">
                <a16:creationId xmlns:a16="http://schemas.microsoft.com/office/drawing/2014/main" id="{B35FF2CD-69AB-4C6A-9591-5E0CB55C5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44" y="2744463"/>
            <a:ext cx="2615293" cy="24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See the source image">
            <a:extLst>
              <a:ext uri="{FF2B5EF4-FFF2-40B4-BE49-F238E27FC236}">
                <a16:creationId xmlns:a16="http://schemas.microsoft.com/office/drawing/2014/main" id="{1DA88625-230F-4EA8-9E0C-6F5127075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0" t="18367" r="53095"/>
          <a:stretch/>
        </p:blipFill>
        <p:spPr bwMode="auto">
          <a:xfrm>
            <a:off x="9894725" y="2099388"/>
            <a:ext cx="2127379" cy="41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1946BB-7848-402B-9E9B-E8B868287CBA}"/>
              </a:ext>
            </a:extLst>
          </p:cNvPr>
          <p:cNvSpPr txBox="1"/>
          <p:nvPr/>
        </p:nvSpPr>
        <p:spPr>
          <a:xfrm>
            <a:off x="1774565" y="709126"/>
            <a:ext cx="9198817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r>
              <a:rPr lang="en-IN" sz="3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perfringens</a:t>
            </a:r>
            <a:r>
              <a:rPr lang="en-IN" sz="3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present in diverse environments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238269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1705C-2CB5-4855-8BE2-FF406AC32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998" y="695354"/>
            <a:ext cx="9587882" cy="2005000"/>
          </a:xfrm>
          <a:ln>
            <a:solidFill>
              <a:srgbClr val="FF0000"/>
            </a:solidFill>
          </a:ln>
        </p:spPr>
        <p:txBody>
          <a:bodyPr/>
          <a:lstStyle/>
          <a:p>
            <a:pPr algn="just"/>
            <a:r>
              <a:rPr lang="en-IN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IN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 PCR assay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nables an even more rapid detection (within a few hours) &amp; enumeration scheme for </a:t>
            </a:r>
            <a:r>
              <a:rPr lang="en-US" sz="2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isolates in a food or fecal sample </a:t>
            </a:r>
          </a:p>
          <a:p>
            <a:pPr marL="0" indent="0" algn="just">
              <a:buNone/>
            </a:pP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</a:t>
            </a:r>
            <a:r>
              <a:rPr lang="en-US" sz="1600" b="1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(Wise and Siragusa, 2005)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C569B3-ED3F-412A-9CD6-9BB02ABD3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97" y="3009530"/>
            <a:ext cx="7395099" cy="35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93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>
            <a:extLst>
              <a:ext uri="{FF2B5EF4-FFF2-40B4-BE49-F238E27FC236}">
                <a16:creationId xmlns:a16="http://schemas.microsoft.com/office/drawing/2014/main" id="{887017F6-D964-45ED-A4CE-6FC2DAEEA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9" y="1053280"/>
            <a:ext cx="5948517" cy="103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800000"/>
                </a:solidFill>
              </a:rPr>
              <a:t>         </a:t>
            </a:r>
            <a:r>
              <a:rPr lang="en-US" altLang="en-US" sz="2000" b="1" dirty="0">
                <a:solidFill>
                  <a:srgbClr val="800000"/>
                </a:solidFill>
              </a:rPr>
              <a:t>MOUSE  LETHALITY</a:t>
            </a:r>
          </a:p>
          <a:p>
            <a:endParaRPr lang="en-US" altLang="en-US" b="1" dirty="0">
              <a:solidFill>
                <a:srgbClr val="800000"/>
              </a:solidFill>
            </a:endParaRPr>
          </a:p>
          <a:p>
            <a:pPr>
              <a:buFontTx/>
              <a:buChar char="o"/>
            </a:pPr>
            <a:r>
              <a:rPr lang="en-US" altLang="en-US" sz="1600" b="1" dirty="0"/>
              <a:t>   </a:t>
            </a:r>
            <a:r>
              <a:rPr lang="en-US" altLang="en-US" b="1" i="1" dirty="0"/>
              <a:t>Cl. perfringens</a:t>
            </a:r>
            <a:r>
              <a:rPr lang="en-US" altLang="en-US" b="1" dirty="0"/>
              <a:t> enterotoxin  </a:t>
            </a:r>
          </a:p>
        </p:txBody>
      </p:sp>
      <p:pic>
        <p:nvPicPr>
          <p:cNvPr id="32771" name="Picture 16" descr="See full size image">
            <a:hlinkClick r:id="rId3"/>
            <a:extLst>
              <a:ext uri="{FF2B5EF4-FFF2-40B4-BE49-F238E27FC236}">
                <a16:creationId xmlns:a16="http://schemas.microsoft.com/office/drawing/2014/main" id="{2FC1EAED-11E7-481F-B6E7-5BF8BE917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15" y="806859"/>
            <a:ext cx="3657600" cy="164075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43" name="Rectangle 19">
            <a:extLst>
              <a:ext uri="{FF2B5EF4-FFF2-40B4-BE49-F238E27FC236}">
                <a16:creationId xmlns:a16="http://schemas.microsoft.com/office/drawing/2014/main" id="{D300D2C3-8346-43DE-996A-C756D9900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4049"/>
            <a:ext cx="9144000" cy="609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BIOASSAY METHOD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54AE786C-B98C-43EC-91E6-0598863EC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098" y="3129117"/>
            <a:ext cx="6024717" cy="103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/>
              <a:t>      </a:t>
            </a:r>
            <a:r>
              <a:rPr lang="en-US" altLang="en-US" sz="1600" b="1" dirty="0">
                <a:solidFill>
                  <a:srgbClr val="800000"/>
                </a:solidFill>
              </a:rPr>
              <a:t>GUINEA PIG SKIN TEST</a:t>
            </a:r>
          </a:p>
          <a:p>
            <a:endParaRPr lang="en-US" altLang="en-US" sz="1600" b="1" dirty="0"/>
          </a:p>
          <a:p>
            <a:r>
              <a:rPr lang="en-US" altLang="en-US" sz="1600" b="1" dirty="0"/>
              <a:t>   Erythemal activity- </a:t>
            </a:r>
            <a:r>
              <a:rPr lang="en-US" altLang="en-US" sz="1600" b="1" i="1" dirty="0"/>
              <a:t>Cl. perfringens</a:t>
            </a:r>
            <a:r>
              <a:rPr lang="en-US" altLang="en-US" sz="1600" b="1" dirty="0"/>
              <a:t> enterotoxin </a:t>
            </a:r>
          </a:p>
        </p:txBody>
      </p:sp>
      <p:pic>
        <p:nvPicPr>
          <p:cNvPr id="7" name="Picture 16" descr="GuineaPig">
            <a:extLst>
              <a:ext uri="{FF2B5EF4-FFF2-40B4-BE49-F238E27FC236}">
                <a16:creationId xmlns:a16="http://schemas.microsoft.com/office/drawing/2014/main" id="{70AC3990-8FF1-4D3A-B523-BEDCD7717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15" y="2821857"/>
            <a:ext cx="3619500" cy="183863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FB302377-96F6-473A-9C4B-AB91A8EE1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483" y="5289755"/>
            <a:ext cx="5877231" cy="1160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800000"/>
                </a:solidFill>
              </a:rPr>
              <a:t>  LIGATED LOOP TECHNIQUE</a:t>
            </a:r>
          </a:p>
        </p:txBody>
      </p:sp>
      <p:pic>
        <p:nvPicPr>
          <p:cNvPr id="9" name="Content Placeholder 4" descr="imagesN.B.2.jpg">
            <a:extLst>
              <a:ext uri="{FF2B5EF4-FFF2-40B4-BE49-F238E27FC236}">
                <a16:creationId xmlns:a16="http://schemas.microsoft.com/office/drawing/2014/main" id="{9B395FD3-89C7-46EF-A90F-23E9E03E2B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15" y="5034729"/>
            <a:ext cx="3733803" cy="164075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19026" r="8153" b="33139"/>
          <a:stretch/>
        </p:blipFill>
        <p:spPr>
          <a:xfrm rot="5400000">
            <a:off x="8087046" y="97560"/>
            <a:ext cx="2261392" cy="46506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33578" y="35860"/>
            <a:ext cx="9180769" cy="97385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Gill Sans MT" panose="020B0502020104020203" pitchFamily="34" charset="0"/>
              </a:rPr>
              <a:t>Determination of Minimum Inhibitory Concentration and antibiotic sensitivity profile of </a:t>
            </a:r>
            <a:r>
              <a:rPr lang="en-US" sz="2000" b="1" i="1" dirty="0">
                <a:solidFill>
                  <a:schemeClr val="tx1"/>
                </a:solidFill>
                <a:latin typeface="Gill Sans MT" panose="020B0502020104020203" pitchFamily="34" charset="0"/>
              </a:rPr>
              <a:t>C. perfringens </a:t>
            </a:r>
            <a:r>
              <a:rPr lang="en-US" sz="2000" b="1" dirty="0">
                <a:solidFill>
                  <a:schemeClr val="tx1"/>
                </a:solidFill>
                <a:latin typeface="Gill Sans MT" panose="020B0502020104020203" pitchFamily="34" charset="0"/>
              </a:rPr>
              <a:t>isolates</a:t>
            </a:r>
            <a:endParaRPr lang="en-US" sz="20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693482-1D1B-4306-8232-C026A77EC9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9560" r="49648" b="12817"/>
          <a:stretch/>
        </p:blipFill>
        <p:spPr>
          <a:xfrm>
            <a:off x="100463" y="1130710"/>
            <a:ext cx="6323499" cy="40017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36AB62-56D5-40E4-BEE6-DA1CD8ADB8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2" t="59021" r="48328" b="22877"/>
          <a:stretch/>
        </p:blipFill>
        <p:spPr>
          <a:xfrm>
            <a:off x="100463" y="5119576"/>
            <a:ext cx="6323499" cy="15433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93A0B2-4C07-43FB-AA53-D15B03B43746}"/>
              </a:ext>
            </a:extLst>
          </p:cNvPr>
          <p:cNvSpPr txBox="1"/>
          <p:nvPr/>
        </p:nvSpPr>
        <p:spPr>
          <a:xfrm>
            <a:off x="5724178" y="6545613"/>
            <a:ext cx="1399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CLSI, 2017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231972-6C90-4755-8115-4CC588A34E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2"/>
          <a:stretch/>
        </p:blipFill>
        <p:spPr>
          <a:xfrm>
            <a:off x="6423963" y="3556810"/>
            <a:ext cx="2710206" cy="31061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0D52C5-5049-481F-895D-77A1F035BC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5"/>
          <a:stretch/>
        </p:blipFill>
        <p:spPr>
          <a:xfrm>
            <a:off x="9134170" y="3556810"/>
            <a:ext cx="2957368" cy="31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23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541CD-38A8-4C76-A982-9E665813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107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IN" sz="24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Phylogenetic analysis of </a:t>
            </a:r>
            <a:r>
              <a:rPr lang="en-IN" sz="24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perfringens</a:t>
            </a:r>
            <a:r>
              <a:rPr lang="en-IN" sz="24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isolates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35229-A66D-43B4-91A5-34BE75D19F6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just"/>
            <a:r>
              <a:rPr lang="en-IN" sz="2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 elementary principle for microbial subtyping: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solates harboured from an epidemiologically interrelated cluster arise from a common clone which share common characteristics that discriminate them from epidemiologically unrelated isolates categorized as the same species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Since, it is always possible to isolate the similar subtypes of the organisms from different unrelated sources,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 epidemiological relationship between subtype can be determined by several typing methods</a:t>
            </a:r>
            <a:endParaRPr lang="en-IN" sz="2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However, subtyping practices are evaluated on different parameters including typeability, discrimination </a:t>
            </a:r>
            <a:r>
              <a:rPr lang="en-IN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&amp; 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utility </a:t>
            </a:r>
          </a:p>
          <a:p>
            <a:pPr algn="just"/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3237244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AD999-F3F4-4FFF-8E4F-2321710D7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88" y="719092"/>
            <a:ext cx="11513573" cy="5894772"/>
          </a:xfrm>
          <a:ln>
            <a:solidFill>
              <a:srgbClr val="FF0000"/>
            </a:solidFill>
          </a:ln>
        </p:spPr>
        <p:txBody>
          <a:bodyPr/>
          <a:lstStyle/>
          <a:p>
            <a:pPr algn="just"/>
            <a:r>
              <a:rPr lang="en-IN" sz="20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recent techniques using molecular method available for studying genetic relationship of bacterial pathogens included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IN" sz="20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ulsed-field gel electrophoresis (PFGE),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IN" sz="2000" b="1" kern="12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ultilocus</a:t>
            </a:r>
            <a:r>
              <a:rPr lang="en-IN" sz="20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sequence typing (MLST),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N" sz="20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mplified fragment length polymorphism (AFLP),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IN" sz="20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estriction fragment length polymorphism (RFLP),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IN" sz="20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epetitive extragenic palindromic- PCR (REP-PCR),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IN" sz="20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andom amplification of polymorphic DNA (RAPD) PCR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N" sz="2000" b="1" kern="12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nterobacterial</a:t>
            </a:r>
            <a:r>
              <a:rPr lang="en-IN" sz="20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repetitive intergenic consensus polymerase chain reaction (ERIC-PCR)</a:t>
            </a:r>
          </a:p>
          <a:p>
            <a:pPr algn="just"/>
            <a:endParaRPr lang="en-IN" sz="20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IN" sz="20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Out of these molecular methods PFGE has been recognised as one of the best typing methods for various microorganisms                                                                                            </a:t>
            </a:r>
            <a:r>
              <a:rPr lang="en-IN" sz="1600" b="1" kern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IN" sz="1600" b="1" kern="1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Alavandi</a:t>
            </a:r>
            <a:r>
              <a:rPr lang="en-IN" sz="1600" b="1" kern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N" sz="1600" b="1" i="1" kern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al</a:t>
            </a:r>
            <a:r>
              <a:rPr lang="en-IN" sz="1600" b="1" kern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2001)</a:t>
            </a:r>
          </a:p>
          <a:p>
            <a:pPr algn="just"/>
            <a:endParaRPr lang="en-IN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IN" sz="20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However, other techniques such as RAPDs and ERIC-PCR assays for typing of pathogens are easier, inexpensive </a:t>
            </a:r>
            <a:r>
              <a:rPr lang="en-IN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&amp; </a:t>
            </a:r>
            <a:r>
              <a:rPr lang="en-IN" sz="20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faster to accomplish</a:t>
            </a:r>
            <a:r>
              <a:rPr lang="en-IN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&amp; </a:t>
            </a:r>
            <a:r>
              <a:rPr lang="en-IN" sz="20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are therefore appropriate for epidemiological studies of the pathogenic microorganisms</a:t>
            </a:r>
          </a:p>
          <a:p>
            <a:pPr marL="0" indent="0" algn="just">
              <a:buNone/>
            </a:pPr>
            <a:r>
              <a:rPr lang="en-IN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                                              </a:t>
            </a:r>
            <a:r>
              <a:rPr lang="en-IN" sz="20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N" sz="1600" b="1" kern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IN" sz="1600" b="1" kern="1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Versalovic</a:t>
            </a:r>
            <a:r>
              <a:rPr lang="en-IN" sz="1600" b="1" kern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N" sz="1600" b="1" i="1" kern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al</a:t>
            </a:r>
            <a:r>
              <a:rPr lang="en-IN" sz="1600" b="1" kern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1991; Talon </a:t>
            </a:r>
            <a:r>
              <a:rPr lang="en-IN" sz="1600" b="1" i="1" kern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al</a:t>
            </a:r>
            <a:r>
              <a:rPr lang="en-IN" sz="1600" b="1" kern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1996) </a:t>
            </a:r>
          </a:p>
          <a:p>
            <a:pPr algn="just"/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2558024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7EC927-5577-42C3-AE8E-E2F0C8FF29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34" y="1514168"/>
            <a:ext cx="3372465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18F75E-24B5-49A5-804B-28A9A7C73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67" y="1052051"/>
            <a:ext cx="5447067" cy="55257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2C2F9A-C9AA-4006-9E93-E712A87F82E6}"/>
              </a:ext>
            </a:extLst>
          </p:cNvPr>
          <p:cNvSpPr txBox="1"/>
          <p:nvPr/>
        </p:nvSpPr>
        <p:spPr>
          <a:xfrm>
            <a:off x="442452" y="867385"/>
            <a:ext cx="162232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ERIC-PCR: </a:t>
            </a:r>
            <a:endParaRPr lang="en-IN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4658223-F628-4532-9E99-AFEF37A7D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830382"/>
              </p:ext>
            </p:extLst>
          </p:nvPr>
        </p:nvGraphicFramePr>
        <p:xfrm>
          <a:off x="308755" y="3742915"/>
          <a:ext cx="3063712" cy="534240"/>
        </p:xfrm>
        <a:graphic>
          <a:graphicData uri="http://schemas.openxmlformats.org/drawingml/2006/table">
            <a:tbl>
              <a:tblPr/>
              <a:tblGrid>
                <a:gridCol w="587897">
                  <a:extLst>
                    <a:ext uri="{9D8B030D-6E8A-4147-A177-3AD203B41FA5}">
                      <a16:colId xmlns:a16="http://schemas.microsoft.com/office/drawing/2014/main" val="4066751774"/>
                    </a:ext>
                  </a:extLst>
                </a:gridCol>
                <a:gridCol w="2475815">
                  <a:extLst>
                    <a:ext uri="{9D8B030D-6E8A-4147-A177-3AD203B41FA5}">
                      <a16:colId xmlns:a16="http://schemas.microsoft.com/office/drawing/2014/main" val="1331556728"/>
                    </a:ext>
                  </a:extLst>
                </a:gridCol>
              </a:tblGrid>
              <a:tr h="26712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eric1</a:t>
                      </a: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ATGTAAGCTCCTGGGGATTCAC</a:t>
                      </a:r>
                    </a:p>
                  </a:txBody>
                  <a:tcPr marL="59765" marR="597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367055"/>
                  </a:ext>
                </a:extLst>
              </a:tr>
              <a:tr h="26712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eric</a:t>
                      </a:r>
                      <a:r>
                        <a:rPr lang="en-IN" sz="1200" baseline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2</a:t>
                      </a:r>
                      <a:endParaRPr lang="en-IN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AAGTAAGTGACTGGGGTGAGCG</a:t>
                      </a:r>
                    </a:p>
                  </a:txBody>
                  <a:tcPr marL="59765" marR="597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894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277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23BEB-E06E-41F7-83FD-C79F2CDB5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F9537-C3A6-4CBC-83B1-324BDBE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521"/>
            <a:ext cx="12192000" cy="581449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7F97FC-F1E5-4C93-B4D1-356C88C72B16}"/>
              </a:ext>
            </a:extLst>
          </p:cNvPr>
          <p:cNvCxnSpPr/>
          <p:nvPr/>
        </p:nvCxnSpPr>
        <p:spPr>
          <a:xfrm>
            <a:off x="7884063" y="1885662"/>
            <a:ext cx="13475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015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639453-0B16-491E-8C3A-B7038BD7F5DC}"/>
              </a:ext>
            </a:extLst>
          </p:cNvPr>
          <p:cNvSpPr txBox="1"/>
          <p:nvPr/>
        </p:nvSpPr>
        <p:spPr>
          <a:xfrm>
            <a:off x="442452" y="867385"/>
            <a:ext cx="162232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RAPD-PCR: 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61F8D1-0065-4008-BDC9-DD5C3E814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9" t="19254" r="19417" b="29780"/>
          <a:stretch/>
        </p:blipFill>
        <p:spPr>
          <a:xfrm>
            <a:off x="157316" y="2359742"/>
            <a:ext cx="3814915" cy="3126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89FCC8-92A4-4A58-8FC1-AE847B9C0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85" y="1147257"/>
            <a:ext cx="7814835" cy="57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95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4C7BB-8B1E-430A-9A58-42DC1B31F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98294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99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THANKS</a:t>
            </a:r>
            <a:endParaRPr lang="en-IN" sz="199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133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See the source image">
            <a:extLst>
              <a:ext uri="{FF2B5EF4-FFF2-40B4-BE49-F238E27FC236}">
                <a16:creationId xmlns:a16="http://schemas.microsoft.com/office/drawing/2014/main" id="{D5038F8A-0FEF-4ED0-9A00-6C6EAE76F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46" y="1693505"/>
            <a:ext cx="3704253" cy="35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91F7D-15B7-4342-AEBA-90302306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711" y="2130930"/>
            <a:ext cx="4512213" cy="25961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en-IN" sz="2000" b="1" i="1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en-IN" sz="20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Gas gangrene</a:t>
            </a:r>
          </a:p>
          <a:p>
            <a:pPr lvl="1" algn="just"/>
            <a:r>
              <a:rPr lang="en-IN" sz="20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Necrotic enteritis </a:t>
            </a:r>
          </a:p>
          <a:p>
            <a:pPr lvl="1" algn="just"/>
            <a:r>
              <a:rPr lang="en-IN" sz="20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 poisoning </a:t>
            </a:r>
          </a:p>
          <a:p>
            <a:pPr lvl="1" algn="just"/>
            <a:r>
              <a:rPr lang="en-IN" sz="20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Non-food borne diarrhoea </a:t>
            </a:r>
            <a:r>
              <a:rPr lang="en-I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IN" sz="20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enterocolitis	</a:t>
            </a:r>
          </a:p>
          <a:p>
            <a:pPr marL="457200" lvl="1" indent="0" algn="just">
              <a:buNone/>
            </a:pPr>
            <a:r>
              <a:rPr lang="en-IN" sz="20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en-IN" sz="1600" b="1" kern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IN" sz="1600" b="1" kern="1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Heida</a:t>
            </a:r>
            <a:r>
              <a:rPr lang="en-IN" sz="1600" b="1" kern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b="1" i="1" kern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en-IN" sz="1600" b="1" kern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2016) </a:t>
            </a:r>
          </a:p>
          <a:p>
            <a:pPr algn="just"/>
            <a:endParaRPr lang="en-IN" sz="1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20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36" name="Picture 12" descr="See the source image">
            <a:extLst>
              <a:ext uri="{FF2B5EF4-FFF2-40B4-BE49-F238E27FC236}">
                <a16:creationId xmlns:a16="http://schemas.microsoft.com/office/drawing/2014/main" id="{E6568AAE-A4DF-46C8-BEEB-EACE1B13E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8" t="22720" r="13696" b="13970"/>
          <a:stretch/>
        </p:blipFill>
        <p:spPr bwMode="auto">
          <a:xfrm>
            <a:off x="235257" y="1750056"/>
            <a:ext cx="3704253" cy="335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AA985B-39B1-4275-A5D4-B90E6F732BFD}"/>
              </a:ext>
            </a:extLst>
          </p:cNvPr>
          <p:cNvSpPr txBox="1"/>
          <p:nvPr/>
        </p:nvSpPr>
        <p:spPr>
          <a:xfrm>
            <a:off x="317241" y="547730"/>
            <a:ext cx="111594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perfringens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for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various clinical systemic </a:t>
            </a:r>
            <a:r>
              <a:rPr lang="en-IN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enteric diseases</a:t>
            </a:r>
            <a:r>
              <a:rPr lang="en-IN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IN" sz="2200" b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humans &amp; animals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AF234-4BF6-4DA1-9776-31100DEEA799}"/>
              </a:ext>
            </a:extLst>
          </p:cNvPr>
          <p:cNvSpPr txBox="1"/>
          <p:nvPr/>
        </p:nvSpPr>
        <p:spPr>
          <a:xfrm>
            <a:off x="317242" y="5621694"/>
            <a:ext cx="112947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IN" sz="2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pathogenicity of </a:t>
            </a:r>
            <a:r>
              <a:rPr lang="en-IN" sz="22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perfringens</a:t>
            </a:r>
            <a:r>
              <a:rPr lang="en-IN" sz="2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may be governed by the toxins </a:t>
            </a:r>
            <a:r>
              <a:rPr lang="en-I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&amp; </a:t>
            </a:r>
            <a:r>
              <a:rPr lang="en-IN" sz="2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virulent enzymes encoded by virulence genes </a:t>
            </a:r>
            <a:endParaRPr lang="en-I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9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3A722AC-758B-45F7-BFD0-ED19843F0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389795"/>
              </p:ext>
            </p:extLst>
          </p:nvPr>
        </p:nvGraphicFramePr>
        <p:xfrm>
          <a:off x="558952" y="1323071"/>
          <a:ext cx="11148059" cy="5233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946">
                  <a:extLst>
                    <a:ext uri="{9D8B030D-6E8A-4147-A177-3AD203B41FA5}">
                      <a16:colId xmlns:a16="http://schemas.microsoft.com/office/drawing/2014/main" val="1553715062"/>
                    </a:ext>
                  </a:extLst>
                </a:gridCol>
                <a:gridCol w="2556588">
                  <a:extLst>
                    <a:ext uri="{9D8B030D-6E8A-4147-A177-3AD203B41FA5}">
                      <a16:colId xmlns:a16="http://schemas.microsoft.com/office/drawing/2014/main" val="3690730926"/>
                    </a:ext>
                  </a:extLst>
                </a:gridCol>
                <a:gridCol w="5591525">
                  <a:extLst>
                    <a:ext uri="{9D8B030D-6E8A-4147-A177-3AD203B41FA5}">
                      <a16:colId xmlns:a16="http://schemas.microsoft.com/office/drawing/2014/main" val="888913619"/>
                    </a:ext>
                  </a:extLst>
                </a:gridCol>
              </a:tblGrid>
              <a:tr h="367935">
                <a:tc>
                  <a:txBody>
                    <a:bodyPr/>
                    <a:lstStyle/>
                    <a:p>
                      <a:pPr algn="ctr"/>
                      <a:r>
                        <a:rPr lang="en-IN" sz="2400" b="1" i="0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Lethal toxin</a:t>
                      </a:r>
                      <a:endParaRPr lang="en-IN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i="0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Types</a:t>
                      </a:r>
                      <a:endParaRPr lang="en-IN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i="0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Activity of toxins</a:t>
                      </a:r>
                      <a:endParaRPr lang="en-IN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83363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Alpha-toxin</a:t>
                      </a:r>
                      <a:endParaRPr lang="en-IN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A, B, C, D, E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Lethal, necrotizing, haemolytic </a:t>
                      </a:r>
                      <a:r>
                        <a:rPr lang="en-IN" sz="1800" b="1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lecithinase</a:t>
                      </a:r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136894352"/>
                  </a:ext>
                </a:extLst>
              </a:tr>
              <a:tr h="135621"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Beta-toxin</a:t>
                      </a:r>
                      <a:endParaRPr lang="en-IN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B, C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Lethal, necrotizing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609696337"/>
                  </a:ext>
                </a:extLst>
              </a:tr>
              <a:tr h="367935"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Gamma-toxin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B, C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Lethal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88431321"/>
                  </a:ext>
                </a:extLst>
              </a:tr>
              <a:tr h="367935"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Delta-toxin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B, C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Haemolytic, lethal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502420757"/>
                  </a:ext>
                </a:extLst>
              </a:tr>
              <a:tr h="289116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Epsilon-toxin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B, D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Lethal, necrotizing (activated by trypsin)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928403504"/>
                  </a:ext>
                </a:extLst>
              </a:tr>
              <a:tr h="319596"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Eta-toxin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Lethal (validity questionable)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71562017"/>
                  </a:ext>
                </a:extLst>
              </a:tr>
              <a:tr h="281496"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Theta-toxin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A, B, C, D, E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Haemolytic (oxygen labile, lethal)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788397077"/>
                  </a:ext>
                </a:extLst>
              </a:tr>
              <a:tr h="197676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Iota-toxin</a:t>
                      </a:r>
                      <a:endParaRPr lang="en-IN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Necrotizing, lethal (activated by trypsin)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467653648"/>
                  </a:ext>
                </a:extLst>
              </a:tr>
              <a:tr h="197676"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Kappa-toxin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A, C, D, E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Collagenase (lethal, necrotizing, gelatinase)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911869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Lambda-toxin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B, D, E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Proteinase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154311734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Mu-toxin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A, B, D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Hyaluronidase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25490399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Nu-toxin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A, B, C, D, E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Deoxyribonuclease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508514168"/>
                  </a:ext>
                </a:extLst>
              </a:tr>
              <a:tr h="367935"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Enterotoxin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A, C, D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Complex with plasma membrane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538071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792A618-ED63-4A48-9456-96D290AFBC51}"/>
              </a:ext>
            </a:extLst>
          </p:cNvPr>
          <p:cNvSpPr txBox="1"/>
          <p:nvPr/>
        </p:nvSpPr>
        <p:spPr>
          <a:xfrm>
            <a:off x="293806" y="245853"/>
            <a:ext cx="114132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16 different toxins</a:t>
            </a: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been identified from human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veterinary disease isolates </a:t>
            </a:r>
          </a:p>
        </p:txBody>
      </p:sp>
    </p:spTree>
    <p:extLst>
      <p:ext uri="{BB962C8B-B14F-4D97-AF65-F5344CB8AC3E}">
        <p14:creationId xmlns:p14="http://schemas.microsoft.com/office/powerpoint/2010/main" val="293193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2F8D-D946-4FB9-B768-76C3AFFA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719" y="716786"/>
            <a:ext cx="5708805" cy="796238"/>
          </a:xfrm>
          <a:pattFill prst="divot">
            <a:fgClr>
              <a:srgbClr val="00B0F0"/>
            </a:fgClr>
            <a:bgClr>
              <a:schemeClr val="accent2">
                <a:lumMod val="40000"/>
                <a:lumOff val="60000"/>
              </a:schemeClr>
            </a:bgClr>
          </a:patt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IN" sz="32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Toxinotypes</a:t>
            </a:r>
            <a:r>
              <a:rPr lang="en-IN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I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IN" sz="3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perfringens</a:t>
            </a:r>
            <a:endParaRPr lang="en-I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E1E8F89-483E-4B65-802C-FC78A2D14E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244020"/>
              </p:ext>
            </p:extLst>
          </p:nvPr>
        </p:nvGraphicFramePr>
        <p:xfrm>
          <a:off x="248575" y="2310819"/>
          <a:ext cx="7404860" cy="3495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087">
                  <a:extLst>
                    <a:ext uri="{9D8B030D-6E8A-4147-A177-3AD203B41FA5}">
                      <a16:colId xmlns:a16="http://schemas.microsoft.com/office/drawing/2014/main" val="1746721091"/>
                    </a:ext>
                  </a:extLst>
                </a:gridCol>
                <a:gridCol w="1671179">
                  <a:extLst>
                    <a:ext uri="{9D8B030D-6E8A-4147-A177-3AD203B41FA5}">
                      <a16:colId xmlns:a16="http://schemas.microsoft.com/office/drawing/2014/main" val="1751037547"/>
                    </a:ext>
                  </a:extLst>
                </a:gridCol>
                <a:gridCol w="1333031">
                  <a:extLst>
                    <a:ext uri="{9D8B030D-6E8A-4147-A177-3AD203B41FA5}">
                      <a16:colId xmlns:a16="http://schemas.microsoft.com/office/drawing/2014/main" val="580438667"/>
                    </a:ext>
                  </a:extLst>
                </a:gridCol>
                <a:gridCol w="1333031">
                  <a:extLst>
                    <a:ext uri="{9D8B030D-6E8A-4147-A177-3AD203B41FA5}">
                      <a16:colId xmlns:a16="http://schemas.microsoft.com/office/drawing/2014/main" val="3149393153"/>
                    </a:ext>
                  </a:extLst>
                </a:gridCol>
                <a:gridCol w="1183532">
                  <a:extLst>
                    <a:ext uri="{9D8B030D-6E8A-4147-A177-3AD203B41FA5}">
                      <a16:colId xmlns:a16="http://schemas.microsoft.com/office/drawing/2014/main" val="1097441952"/>
                    </a:ext>
                  </a:extLst>
                </a:gridCol>
              </a:tblGrid>
              <a:tr h="452491">
                <a:tc>
                  <a:txBody>
                    <a:bodyPr/>
                    <a:lstStyle/>
                    <a:p>
                      <a:r>
                        <a:rPr lang="en-IN" sz="2200" b="1" i="0" u="none" strike="noStrike" kern="12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Toxinotype</a:t>
                      </a:r>
                      <a:endParaRPr lang="en-IN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IN" sz="2200" b="1" i="0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Major toxins                                      </a:t>
                      </a:r>
                      <a:endParaRPr lang="en-IN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IN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176549"/>
                  </a:ext>
                </a:extLst>
              </a:tr>
              <a:tr h="781011">
                <a:tc>
                  <a:txBody>
                    <a:bodyPr/>
                    <a:lstStyle/>
                    <a:p>
                      <a:endParaRPr lang="en-IN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sz="2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Alpha</a:t>
                      </a:r>
                    </a:p>
                    <a:p>
                      <a:r>
                        <a:rPr lang="en-IN" sz="2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(CPA)</a:t>
                      </a:r>
                      <a:endParaRPr lang="en-I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sz="2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Beta</a:t>
                      </a:r>
                    </a:p>
                    <a:p>
                      <a:r>
                        <a:rPr lang="en-IN" sz="2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(CPB)</a:t>
                      </a:r>
                      <a:endParaRPr lang="en-I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sz="2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Epsilon</a:t>
                      </a:r>
                    </a:p>
                    <a:p>
                      <a:r>
                        <a:rPr lang="en-IN" sz="2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(ETX)</a:t>
                      </a:r>
                      <a:endParaRPr lang="en-I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sz="2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Iota</a:t>
                      </a:r>
                    </a:p>
                    <a:p>
                      <a:r>
                        <a:rPr lang="en-IN" sz="22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(ITX)</a:t>
                      </a:r>
                      <a:endParaRPr lang="en-I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6327001"/>
                  </a:ext>
                </a:extLst>
              </a:tr>
              <a:tr h="452491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I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I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IN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IN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834821458"/>
                  </a:ext>
                </a:extLst>
              </a:tr>
              <a:tr h="452491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I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IN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0552924"/>
                  </a:ext>
                </a:extLst>
              </a:tr>
              <a:tr h="452491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I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I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IN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395621366"/>
                  </a:ext>
                </a:extLst>
              </a:tr>
              <a:tr h="452491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I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IN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IN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724851638"/>
                  </a:ext>
                </a:extLst>
              </a:tr>
              <a:tr h="452491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I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I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I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6529891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BFC46B2-077D-4A48-A016-748468AEB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080" y="1511114"/>
            <a:ext cx="3792112" cy="48990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640D34-CBF7-448E-832D-D61D0123AB5D}"/>
              </a:ext>
            </a:extLst>
          </p:cNvPr>
          <p:cNvSpPr txBox="1"/>
          <p:nvPr/>
        </p:nvSpPr>
        <p:spPr>
          <a:xfrm>
            <a:off x="5320421" y="6266017"/>
            <a:ext cx="2120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Robertson </a:t>
            </a:r>
            <a:r>
              <a:rPr lang="en-IN" sz="1600" b="1" i="1" u="none" strike="noStrike" baseline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IN" sz="16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2014</a:t>
            </a:r>
            <a:endParaRPr lang="en-IN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09763AE-6620-4971-A4C5-1F75B522F5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89996"/>
              </p:ext>
            </p:extLst>
          </p:nvPr>
        </p:nvGraphicFramePr>
        <p:xfrm>
          <a:off x="485192" y="672243"/>
          <a:ext cx="11420670" cy="596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453">
                  <a:extLst>
                    <a:ext uri="{9D8B030D-6E8A-4147-A177-3AD203B41FA5}">
                      <a16:colId xmlns:a16="http://schemas.microsoft.com/office/drawing/2014/main" val="1746721091"/>
                    </a:ext>
                  </a:extLst>
                </a:gridCol>
                <a:gridCol w="2294732">
                  <a:extLst>
                    <a:ext uri="{9D8B030D-6E8A-4147-A177-3AD203B41FA5}">
                      <a16:colId xmlns:a16="http://schemas.microsoft.com/office/drawing/2014/main" val="1751037547"/>
                    </a:ext>
                  </a:extLst>
                </a:gridCol>
                <a:gridCol w="3826275">
                  <a:extLst>
                    <a:ext uri="{9D8B030D-6E8A-4147-A177-3AD203B41FA5}">
                      <a16:colId xmlns:a16="http://schemas.microsoft.com/office/drawing/2014/main" val="580438667"/>
                    </a:ext>
                  </a:extLst>
                </a:gridCol>
                <a:gridCol w="4333210">
                  <a:extLst>
                    <a:ext uri="{9D8B030D-6E8A-4147-A177-3AD203B41FA5}">
                      <a16:colId xmlns:a16="http://schemas.microsoft.com/office/drawing/2014/main" val="3149393153"/>
                    </a:ext>
                  </a:extLst>
                </a:gridCol>
              </a:tblGrid>
              <a:tr h="671796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Type</a:t>
                      </a:r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Major toxin(s)</a:t>
                      </a:r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 disease</a:t>
                      </a:r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Animal Disease</a:t>
                      </a:r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27001"/>
                  </a:ext>
                </a:extLst>
              </a:tr>
              <a:tr h="786532">
                <a:tc rowSpan="4"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Alpha-toxin</a:t>
                      </a: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 myonecrosis (gas gangrene)</a:t>
                      </a: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 gangrene in sheep, cattle, horses, and other spp.; yellow lamb disease in sheep</a:t>
                      </a:r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834821458"/>
                  </a:ext>
                </a:extLst>
              </a:tr>
              <a:tr h="550572">
                <a:tc vMerge="1">
                  <a:txBody>
                    <a:bodyPr/>
                    <a:lstStyle/>
                    <a:p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Alpha-toxin, CPE</a:t>
                      </a: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 food poisoning; non-food-borne GI diseases</a:t>
                      </a:r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Enteritis in dogs, pigs, horses, foals, and goats</a:t>
                      </a:r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0552924"/>
                  </a:ext>
                </a:extLst>
              </a:tr>
              <a:tr h="389216">
                <a:tc vMerge="1">
                  <a:txBody>
                    <a:bodyPr/>
                    <a:lstStyle/>
                    <a:p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Alpha-toxin, </a:t>
                      </a:r>
                      <a:r>
                        <a:rPr lang="en-IN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NetB</a:t>
                      </a:r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reported</a:t>
                      </a: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Necrotizing enteritis in chickens</a:t>
                      </a: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395621366"/>
                  </a:ext>
                </a:extLst>
              </a:tr>
              <a:tr h="550572">
                <a:tc vMerge="1">
                  <a:txBody>
                    <a:bodyPr/>
                    <a:lstStyle/>
                    <a:p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Alpha-toxin, CPB2</a:t>
                      </a: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reported</a:t>
                      </a: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Possible enteritis in pigs; possible enterocolitis in horses</a:t>
                      </a: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724851638"/>
                  </a:ext>
                </a:extLst>
              </a:tr>
              <a:tr h="55057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Alpha-toxin, beta-toxin, epsilon-toxin</a:t>
                      </a: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reported</a:t>
                      </a: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Necrotizing enteritis and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enterotoxemia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sheep, cattle, and horses</a:t>
                      </a:r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65298919"/>
                  </a:ext>
                </a:extLst>
              </a:tr>
              <a:tr h="78653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Alpha-toxin, beta-toxin</a:t>
                      </a: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 enteritis </a:t>
                      </a:r>
                      <a:r>
                        <a:rPr lang="en-IN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necroticans</a:t>
                      </a:r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Necrotizing enteritis and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enterotoxemia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pigs, lambs, calves, foals, and other spp. (usually neonatal)</a:t>
                      </a:r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82638621"/>
                  </a:ext>
                </a:extLst>
              </a:tr>
              <a:tr h="55057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Alpha-toxin, epsilon-toxin</a:t>
                      </a: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reported</a:t>
                      </a:r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Enterotoxemia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sheep, goats, and cattle</a:t>
                      </a:r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076989790"/>
                  </a:ext>
                </a:extLst>
              </a:tr>
              <a:tr h="389216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Alpha-toxin, iota-toxin</a:t>
                      </a: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reported</a:t>
                      </a: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Enteritis in rabbits, lambs, and cattle</a:t>
                      </a:r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5535025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93AE07-5357-45D8-B56A-87DFCD24B564}"/>
              </a:ext>
            </a:extLst>
          </p:cNvPr>
          <p:cNvSpPr txBox="1"/>
          <p:nvPr/>
        </p:nvSpPr>
        <p:spPr>
          <a:xfrm>
            <a:off x="1362269" y="210578"/>
            <a:ext cx="9955764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diseases associated with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human &amp; animals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19B61-24AF-44FE-8FC9-39F375FE8007}"/>
              </a:ext>
            </a:extLst>
          </p:cNvPr>
          <p:cNvSpPr txBox="1"/>
          <p:nvPr/>
        </p:nvSpPr>
        <p:spPr>
          <a:xfrm>
            <a:off x="10085033" y="6278090"/>
            <a:ext cx="1696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I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I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2013</a:t>
            </a:r>
          </a:p>
        </p:txBody>
      </p:sp>
    </p:spTree>
    <p:extLst>
      <p:ext uri="{BB962C8B-B14F-4D97-AF65-F5344CB8AC3E}">
        <p14:creationId xmlns:p14="http://schemas.microsoft.com/office/powerpoint/2010/main" val="396860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2F8D-D946-4FB9-B768-76C3AFFA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954" y="99500"/>
            <a:ext cx="10515600" cy="814900"/>
          </a:xfrm>
          <a:pattFill prst="divot">
            <a:fgClr>
              <a:srgbClr val="00B0F0"/>
            </a:fgClr>
            <a:bgClr>
              <a:schemeClr val="accent2">
                <a:lumMod val="40000"/>
                <a:lumOff val="60000"/>
              </a:schemeClr>
            </a:bgClr>
          </a:patt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2018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C. perfringens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toxin-based typing scheme</a:t>
            </a:r>
            <a:endParaRPr lang="en-IN" sz="2000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E1E8F89-483E-4B65-802C-FC78A2D14E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959797"/>
              </p:ext>
            </p:extLst>
          </p:nvPr>
        </p:nvGraphicFramePr>
        <p:xfrm>
          <a:off x="366229" y="1049738"/>
          <a:ext cx="11558291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481">
                  <a:extLst>
                    <a:ext uri="{9D8B030D-6E8A-4147-A177-3AD203B41FA5}">
                      <a16:colId xmlns:a16="http://schemas.microsoft.com/office/drawing/2014/main" val="1746721091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1751037547"/>
                    </a:ext>
                  </a:extLst>
                </a:gridCol>
                <a:gridCol w="727788">
                  <a:extLst>
                    <a:ext uri="{9D8B030D-6E8A-4147-A177-3AD203B41FA5}">
                      <a16:colId xmlns:a16="http://schemas.microsoft.com/office/drawing/2014/main" val="580438667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3149393153"/>
                    </a:ext>
                  </a:extLst>
                </a:gridCol>
                <a:gridCol w="1129004">
                  <a:extLst>
                    <a:ext uri="{9D8B030D-6E8A-4147-A177-3AD203B41FA5}">
                      <a16:colId xmlns:a16="http://schemas.microsoft.com/office/drawing/2014/main" val="1097441952"/>
                    </a:ext>
                  </a:extLst>
                </a:gridCol>
                <a:gridCol w="839755">
                  <a:extLst>
                    <a:ext uri="{9D8B030D-6E8A-4147-A177-3AD203B41FA5}">
                      <a16:colId xmlns:a16="http://schemas.microsoft.com/office/drawing/2014/main" val="2483954547"/>
                    </a:ext>
                  </a:extLst>
                </a:gridCol>
                <a:gridCol w="961053">
                  <a:extLst>
                    <a:ext uri="{9D8B030D-6E8A-4147-A177-3AD203B41FA5}">
                      <a16:colId xmlns:a16="http://schemas.microsoft.com/office/drawing/2014/main" val="3635432875"/>
                    </a:ext>
                  </a:extLst>
                </a:gridCol>
                <a:gridCol w="4236096">
                  <a:extLst>
                    <a:ext uri="{9D8B030D-6E8A-4147-A177-3AD203B41FA5}">
                      <a16:colId xmlns:a16="http://schemas.microsoft.com/office/drawing/2014/main" val="389240726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IN" sz="1800" b="1" i="0" u="none" strike="noStrike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Toxinotype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IN" sz="18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Major toxins                                      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IN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Disease conditions</a:t>
                      </a: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05176549"/>
                  </a:ext>
                </a:extLst>
              </a:tr>
              <a:tr h="575210">
                <a:tc vMerge="1"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Alpha</a:t>
                      </a:r>
                    </a:p>
                    <a:p>
                      <a:pPr algn="ctr"/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IN" sz="1800" b="1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cpa</a:t>
                      </a:r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 plc  </a:t>
                      </a:r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Beta</a:t>
                      </a:r>
                    </a:p>
                    <a:p>
                      <a:pPr algn="ctr"/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IN" sz="1800" b="1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cpb</a:t>
                      </a:r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Epsilon</a:t>
                      </a:r>
                    </a:p>
                    <a:p>
                      <a:pPr algn="ctr"/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IN" sz="1800" b="1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etx</a:t>
                      </a:r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Iota</a:t>
                      </a:r>
                    </a:p>
                    <a:p>
                      <a:pPr algn="ctr"/>
                      <a:r>
                        <a:rPr lang="en-IN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IN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iap</a:t>
                      </a:r>
                      <a:r>
                        <a:rPr lang="en-IN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&amp; </a:t>
                      </a:r>
                      <a:r>
                        <a:rPr lang="en-IN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ibp</a:t>
                      </a:r>
                      <a:r>
                        <a:rPr lang="en-IN" sz="1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CPE</a:t>
                      </a:r>
                      <a:br>
                        <a:rPr lang="en-IN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IN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(</a:t>
                      </a:r>
                      <a:r>
                        <a:rPr lang="en-IN" sz="1800" b="1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cpe</a:t>
                      </a:r>
                      <a:r>
                        <a:rPr lang="en-IN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NetB</a:t>
                      </a:r>
                      <a:r>
                        <a:rPr lang="en-IN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</a:t>
                      </a:r>
                      <a:r>
                        <a:rPr lang="en-IN" sz="1800" b="1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netB</a:t>
                      </a:r>
                      <a:r>
                        <a:rPr lang="en-IN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en-IN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6327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IN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834821458"/>
                  </a:ext>
                </a:extLst>
              </a:tr>
              <a:tr h="2875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IN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0552924"/>
                  </a:ext>
                </a:extLst>
              </a:tr>
              <a:tr h="27769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X/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endParaRPr kumimoji="0" lang="en-IN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IN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395621366"/>
                  </a:ext>
                </a:extLst>
              </a:tr>
              <a:tr h="23575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X/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endParaRPr kumimoji="0" lang="en-IN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IN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724851638"/>
                  </a:ext>
                </a:extLst>
              </a:tr>
              <a:tr h="27778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X/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endParaRPr kumimoji="0" lang="en-IN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IN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65298919"/>
                  </a:ext>
                </a:extLst>
              </a:tr>
              <a:tr h="29138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CPE-positive type A)</a:t>
                      </a:r>
                      <a:endParaRPr lang="en-IN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Human food-poisoning and non-foodborne </a:t>
                      </a:r>
                      <a:r>
                        <a:rPr lang="en-US" sz="1800" b="1" i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C. perfringens</a:t>
                      </a:r>
                      <a:r>
                        <a:rPr lang="en-US" sz="1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-mediated diarrhea, including some instances of antibiotic-associated diarrhea</a:t>
                      </a:r>
                      <a:endParaRPr lang="en-IN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93286244"/>
                  </a:ext>
                </a:extLst>
              </a:tr>
              <a:tr h="45249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Avian necrotic enteritis type A)</a:t>
                      </a:r>
                      <a:endParaRPr lang="en-IN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N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Necrotic enteritis in chickens</a:t>
                      </a:r>
                      <a:endParaRPr lang="en-IN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narHorz">
                      <a:fgClr>
                        <a:srgbClr val="00B0F0"/>
                      </a:fgClr>
                      <a:bgClr>
                        <a:schemeClr val="accent4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7869033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1551267-D3F7-427F-A303-0F1938C652DD}"/>
              </a:ext>
            </a:extLst>
          </p:cNvPr>
          <p:cNvSpPr txBox="1"/>
          <p:nvPr/>
        </p:nvSpPr>
        <p:spPr>
          <a:xfrm>
            <a:off x="4730620" y="6211669"/>
            <a:ext cx="7461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10th International Conference on the Molecular Biology and Pathogenesis of the Clostridia held in Ann Arbor, U.S.A. in August 2017 (Rood </a:t>
            </a:r>
            <a:r>
              <a:rPr lang="en-US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et al</a:t>
            </a: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., 2019).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7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FFB55-7E55-4CC4-B96E-1DEE25B5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08" y="840751"/>
            <a:ext cx="11485984" cy="5792055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en-IN" sz="2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alpha-toxin (</a:t>
            </a:r>
            <a:r>
              <a:rPr lang="en-IN" sz="22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cpa</a:t>
            </a:r>
            <a:r>
              <a:rPr lang="en-IN" sz="2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gene):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zinc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metallophospholipase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that has both phospholipase C (PLC) &amp; sphingomyelinase activity</a:t>
            </a:r>
          </a:p>
          <a:p>
            <a:pPr algn="just"/>
            <a:endParaRPr lang="en-IN" sz="20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IN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7B96A49A-1B6A-440B-B9DE-BF346F415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4"/>
          <a:stretch/>
        </p:blipFill>
        <p:spPr bwMode="auto">
          <a:xfrm>
            <a:off x="1318118" y="1675751"/>
            <a:ext cx="9307188" cy="38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63AEA0-2A8F-4FEF-B7E0-EA1E3D70D619}"/>
              </a:ext>
            </a:extLst>
          </p:cNvPr>
          <p:cNvSpPr txBox="1"/>
          <p:nvPr/>
        </p:nvSpPr>
        <p:spPr>
          <a:xfrm>
            <a:off x="456150" y="5524810"/>
            <a:ext cx="110311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IN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Alpha-toxin cleaves charged phosphorylcholine head groups from the outer surface of host cell phospholipid bilayers, thereby disrupting the function of host cell membranes, leading to cell lysis and tissue necrosis</a:t>
            </a:r>
            <a:endParaRPr lang="en-IN" sz="2200" b="1" kern="1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429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2474</Words>
  <Application>Microsoft Office PowerPoint</Application>
  <PresentationFormat>Widescreen</PresentationFormat>
  <Paragraphs>453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Aharoni</vt:lpstr>
      <vt:lpstr>Algerian</vt:lpstr>
      <vt:lpstr>Arial</vt:lpstr>
      <vt:lpstr>Berlin Sans FB Demi</vt:lpstr>
      <vt:lpstr>Calibri</vt:lpstr>
      <vt:lpstr>Calibri Light</vt:lpstr>
      <vt:lpstr>Gill Sans MT</vt:lpstr>
      <vt:lpstr>Sabon-Roman</vt:lpstr>
      <vt:lpstr>Times New Roman</vt:lpstr>
      <vt:lpstr>Wingdings</vt:lpstr>
      <vt:lpstr>1_Office Theme</vt:lpstr>
      <vt:lpstr>Clostridium perfringens as food borne pathogen</vt:lpstr>
      <vt:lpstr>PowerPoint Presentation</vt:lpstr>
      <vt:lpstr>PowerPoint Presentation</vt:lpstr>
      <vt:lpstr>PowerPoint Presentation</vt:lpstr>
      <vt:lpstr>PowerPoint Presentation</vt:lpstr>
      <vt:lpstr>Toxinotypes of C. perfringens</vt:lpstr>
      <vt:lpstr>PowerPoint Presentation</vt:lpstr>
      <vt:lpstr>The 2018 C. perfringens toxin-based typing scheme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Isolation of C. perfringens from food or fecal samples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Phylogenetic analysis of C. perfringens isolates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Clostridium perfringens as food borne pathogen</dc:title>
  <dc:creator>dranjayvet@gmail.com</dc:creator>
  <cp:lastModifiedBy>drbhoomika1986@gmail.com</cp:lastModifiedBy>
  <cp:revision>89</cp:revision>
  <dcterms:created xsi:type="dcterms:W3CDTF">2021-02-22T16:10:16Z</dcterms:created>
  <dcterms:modified xsi:type="dcterms:W3CDTF">2021-03-08T05:34:43Z</dcterms:modified>
</cp:coreProperties>
</file>