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1" r:id="rId6"/>
    <p:sldId id="268" r:id="rId7"/>
    <p:sldId id="260" r:id="rId8"/>
    <p:sldId id="265" r:id="rId9"/>
    <p:sldId id="262" r:id="rId10"/>
    <p:sldId id="26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61DD3-A7C5-45B5-8ABC-5A845A062DB7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FCD9D-0C62-4198-A60F-9AF05250E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41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FCD9D-0C62-4198-A60F-9AF05250E4FE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469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6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309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795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62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826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916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74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39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2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33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82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EC7D3FC-CB26-4567-B654-730B0DDCE438}" type="datetimeFigureOut">
              <a:rPr lang="en-IN" smtClean="0"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161843B-B96F-477C-9063-C3C24DB20F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4BFB-05C7-2430-6C2D-6E7B3D9E4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Disaster Management</a:t>
            </a:r>
            <a:endParaRPr lang="en-IN" sz="8800" dirty="0"/>
          </a:p>
        </p:txBody>
      </p:sp>
    </p:spTree>
    <p:extLst>
      <p:ext uri="{BB962C8B-B14F-4D97-AF65-F5344CB8AC3E}">
        <p14:creationId xmlns:p14="http://schemas.microsoft.com/office/powerpoint/2010/main" val="37648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527C-074E-8D2E-3A08-B5EE9387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Disaster on Animals: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98E0-CBBF-DE90-1516-FD280919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75934"/>
            <a:ext cx="10058400" cy="358218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en-US" dirty="0"/>
              <a:t>On an average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97,000 cattle is lost due </a:t>
            </a:r>
            <a:r>
              <a:rPr lang="en-US" b="1" dirty="0"/>
              <a:t>to floods </a:t>
            </a:r>
            <a:r>
              <a:rPr lang="en-US" dirty="0"/>
              <a:t>and </a:t>
            </a:r>
            <a:r>
              <a:rPr lang="en-US" b="1" dirty="0"/>
              <a:t>heavy rains </a:t>
            </a:r>
            <a:r>
              <a:rPr lang="en-US" dirty="0"/>
              <a:t>alone every year in India based on the statistics from 1953 to 2011.</a:t>
            </a:r>
          </a:p>
          <a:p>
            <a:pPr algn="just"/>
            <a:r>
              <a:rPr lang="en-US" dirty="0"/>
              <a:t>In India the animals </a:t>
            </a:r>
            <a:r>
              <a:rPr lang="en-US" b="1" dirty="0"/>
              <a:t>prone to floods </a:t>
            </a:r>
            <a:r>
              <a:rPr lang="en-US" dirty="0"/>
              <a:t>are as follows: 38% cattle, 55% buffaloes, 25% sheep, 41% goats, 47% pigs and 8% camels. </a:t>
            </a:r>
          </a:p>
          <a:p>
            <a:pPr algn="just"/>
            <a:r>
              <a:rPr lang="en-US" dirty="0"/>
              <a:t>The animals </a:t>
            </a:r>
            <a:r>
              <a:rPr lang="en-US" b="1" dirty="0"/>
              <a:t>prone to drought </a:t>
            </a:r>
            <a:r>
              <a:rPr lang="en-US" dirty="0"/>
              <a:t>are as follows: 30% cattle, 30% buffaloes, 61% sheep, 35% goats, 17% pigs and 65% camels. </a:t>
            </a:r>
          </a:p>
          <a:p>
            <a:pPr algn="just"/>
            <a:r>
              <a:rPr lang="en-US" dirty="0"/>
              <a:t>The livestock density per 1000 human in drought prone areas is 579 and in flood prone areas is 388.</a:t>
            </a:r>
          </a:p>
          <a:p>
            <a:pPr marL="0" indent="0" algn="r">
              <a:buNone/>
            </a:pPr>
            <a:r>
              <a:rPr lang="en-US" sz="1800" dirty="0">
                <a:solidFill>
                  <a:srgbClr val="0070C0"/>
                </a:solidFill>
              </a:rPr>
              <a:t>                     (Nutrition and Care of Livestock During Natural Disaster, N. Das, 2011)</a:t>
            </a:r>
            <a:endParaRPr lang="en-IN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214724-DD40-A9A1-9130-336931DE3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650" t="11636" r="12174" b="48386"/>
          <a:stretch/>
        </p:blipFill>
        <p:spPr>
          <a:xfrm>
            <a:off x="1305612" y="323938"/>
            <a:ext cx="9143999" cy="286232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0FF2F-F067-D040-80E0-F37A390C00AF}"/>
              </a:ext>
            </a:extLst>
          </p:cNvPr>
          <p:cNvSpPr txBox="1"/>
          <p:nvPr/>
        </p:nvSpPr>
        <p:spPr>
          <a:xfrm>
            <a:off x="1244337" y="3513200"/>
            <a:ext cx="92665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Established in year 2006 with 8 battalions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rgbClr val="000000"/>
                </a:solidFill>
                <a:effectLst/>
              </a:rPr>
              <a:t>At present, National Disaster Response Force consist of 15 battalions from the BSF, CISF, CRPF, ITBP, SSB and Assam Rifles.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rgbClr val="000000"/>
                </a:solidFill>
                <a:effectLst/>
              </a:rPr>
              <a:t>Each battalion have 18 self-contained specialist search and rescue teams of 45 personnel each including engineers, technicians, electricians, dog squads and medical/paramedics.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rgbClr val="000000"/>
                </a:solidFill>
                <a:effectLst/>
              </a:rPr>
              <a:t>The total strength of each battalion is 1,149.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rgbClr val="000000"/>
                </a:solidFill>
                <a:effectLst/>
              </a:rPr>
              <a:t>All the 15 battalions have been equipped and trained to respond natural as well as man-made disasters.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rgbClr val="000000"/>
                </a:solidFill>
                <a:effectLst/>
              </a:rPr>
              <a:t>Battalions are also trained and equipped for response during chemical, biological, radiological and nuclear (CBRN) emergencies.</a:t>
            </a:r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932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1E30-BEE2-ED35-BF0B-51A67D6D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314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Disaster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39E4-3F40-BB13-B2E6-6C6C57BA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03603"/>
            <a:ext cx="10058400" cy="5082037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just"/>
            <a:r>
              <a:rPr lang="en-US" dirty="0"/>
              <a:t>A disaster can be defined as “any occurrence that causes damage, ecological disruption, loss of human life or deterioration of health services on a scale sufficient to warrant an extraordinary response from outside the affected community or area.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Hazard:  </a:t>
            </a:r>
            <a:r>
              <a:rPr lang="en-US" dirty="0"/>
              <a:t>A hazard can be defined as any phenomenon that has the potential to cause disruption or damage to people and their environment. 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B050"/>
                </a:solidFill>
              </a:rPr>
              <a:t>Hazards can be categorized in five types: </a:t>
            </a:r>
          </a:p>
          <a:p>
            <a:pPr marL="731520" lvl="1" indent="-457200" algn="just">
              <a:buAutoNum type="arabicPeriod"/>
            </a:pPr>
            <a:r>
              <a:rPr lang="en-US" sz="2000" dirty="0"/>
              <a:t>Chemical </a:t>
            </a:r>
          </a:p>
          <a:p>
            <a:pPr marL="731520" lvl="1" indent="-457200" algn="just">
              <a:buAutoNum type="arabicPeriod"/>
            </a:pPr>
            <a:r>
              <a:rPr lang="en-US" sz="2000" dirty="0"/>
              <a:t>Physical </a:t>
            </a:r>
          </a:p>
          <a:p>
            <a:pPr marL="731520" lvl="1" indent="-457200" algn="just">
              <a:buAutoNum type="arabicPeriod"/>
            </a:pPr>
            <a:r>
              <a:rPr lang="en-US" sz="2000" dirty="0"/>
              <a:t>Mechanical </a:t>
            </a:r>
          </a:p>
          <a:p>
            <a:pPr marL="731520" lvl="1" indent="-457200" algn="just">
              <a:buAutoNum type="arabicPeriod"/>
            </a:pPr>
            <a:r>
              <a:rPr lang="en-US" sz="2000" dirty="0"/>
              <a:t>Biological </a:t>
            </a:r>
          </a:p>
          <a:p>
            <a:pPr marL="731520" lvl="1" indent="-457200" algn="just">
              <a:buAutoNum type="arabicPeriod"/>
            </a:pPr>
            <a:r>
              <a:rPr lang="en-US" sz="2000" dirty="0"/>
              <a:t>Psychosocial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3716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1E30-BEE2-ED35-BF0B-51A67D6D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314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Types of Disaster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39E4-3F40-BB13-B2E6-6C6C57BA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03603"/>
            <a:ext cx="10058400" cy="4874649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rgbClr val="0070C0"/>
                </a:solidFill>
              </a:rPr>
              <a:t>There are two types of disasters namely:</a:t>
            </a:r>
          </a:p>
          <a:p>
            <a:pPr marL="0" indent="0" algn="just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Natural disasters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Man made disasters  </a:t>
            </a:r>
            <a:endParaRPr lang="en-IN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10563-9A9E-5220-D0AC-7410EAEBDCC7}"/>
              </a:ext>
            </a:extLst>
          </p:cNvPr>
          <p:cNvSpPr txBox="1"/>
          <p:nvPr/>
        </p:nvSpPr>
        <p:spPr>
          <a:xfrm>
            <a:off x="2151668" y="2652082"/>
            <a:ext cx="27691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/>
              <a:t>Earth quake</a:t>
            </a:r>
            <a:r>
              <a:rPr lang="en-US" u="sng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cyclone,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Flood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Drought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Land slides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Avalanches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Volcanic eruption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Tidal waves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Typhoons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Hurricanes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Fires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Tornados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Epidemic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7F2E3-BB74-EF71-9C83-0F9F7F101468}"/>
              </a:ext>
            </a:extLst>
          </p:cNvPr>
          <p:cNvSpPr txBox="1"/>
          <p:nvPr/>
        </p:nvSpPr>
        <p:spPr>
          <a:xfrm>
            <a:off x="7583079" y="2736923"/>
            <a:ext cx="27691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/>
              <a:t>Fires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Accidents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Industrial accidents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Epidemic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Building collapse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Radioactive fallout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Bio warfare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4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1E30-BEE2-ED35-BF0B-51A67D6D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314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Disaster Management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39E4-3F40-BB13-B2E6-6C6C57BA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3" y="1403603"/>
            <a:ext cx="9483365" cy="4874649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rgbClr val="0070C0"/>
                </a:solidFill>
              </a:rPr>
              <a:t>There are three fundamental aspects of disaster management:</a:t>
            </a:r>
          </a:p>
          <a:p>
            <a:pPr marL="0" indent="0" algn="just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Disaster response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Disaster preparedness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Disaster mitigation  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465B58E-4E97-B651-C344-3EDEDED623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B127B25-308B-5EA4-7060-B18A4862A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6276" y="3429000"/>
            <a:ext cx="25452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C14F73-06F2-956D-B37F-71810778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83" y="2189555"/>
            <a:ext cx="5156461" cy="38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6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14AAD-A8BD-1DE8-A0B1-5633CFD4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32873"/>
            <a:ext cx="10058400" cy="5241303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Disaster mitigation: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Directly preventing future emergencies and/or minimizing their negative effects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It requires hazard risk analysis and the application of strategies to reduce the likelihood that hazards will become disasters, such as flood-proofing homes or buying insurance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0070C0"/>
                </a:solidFill>
              </a:rPr>
              <a:t>Government Agencies Responsible for Early Warnings: </a:t>
            </a:r>
            <a:endParaRPr lang="en-US" dirty="0">
              <a:solidFill>
                <a:srgbClr val="0070C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DFFB78-1324-6263-59B5-E40271F8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314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Disaster Management </a:t>
            </a:r>
            <a:r>
              <a:rPr lang="en-US" dirty="0" err="1"/>
              <a:t>cont</a:t>
            </a:r>
            <a:r>
              <a:rPr lang="en-US" dirty="0"/>
              <a:t>…</a:t>
            </a:r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E48D54-2291-FCDE-0BAD-637609E5D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61046"/>
              </p:ext>
            </p:extLst>
          </p:nvPr>
        </p:nvGraphicFramePr>
        <p:xfrm>
          <a:off x="1588940" y="3187684"/>
          <a:ext cx="8714557" cy="3307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17302">
                  <a:extLst>
                    <a:ext uri="{9D8B030D-6E8A-4147-A177-3AD203B41FA5}">
                      <a16:colId xmlns:a16="http://schemas.microsoft.com/office/drawing/2014/main" val="1531405680"/>
                    </a:ext>
                  </a:extLst>
                </a:gridCol>
                <a:gridCol w="6297255">
                  <a:extLst>
                    <a:ext uri="{9D8B030D-6E8A-4147-A177-3AD203B41FA5}">
                      <a16:colId xmlns:a16="http://schemas.microsoft.com/office/drawing/2014/main" val="3812443167"/>
                    </a:ext>
                  </a:extLst>
                </a:gridCol>
              </a:tblGrid>
              <a:tr h="5927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Disaster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GOVERNMENT AGENCIES </a:t>
                      </a:r>
                    </a:p>
                    <a:p>
                      <a:pPr algn="just"/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10828"/>
                  </a:ext>
                </a:extLst>
              </a:tr>
              <a:tr h="592789"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/>
                        <a:t>Floods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/>
                        <a:t>Central Water Commission (CWC) </a:t>
                      </a:r>
                    </a:p>
                    <a:p>
                      <a:pPr algn="just"/>
                      <a:r>
                        <a:rPr lang="en-IN" sz="1600" dirty="0"/>
                        <a:t>Indian Meteorological Department (IMD)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680477"/>
                  </a:ext>
                </a:extLst>
              </a:tr>
              <a:tr h="592789"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/>
                        <a:t>Cyclone, Avalanche, </a:t>
                      </a:r>
                      <a:r>
                        <a:rPr lang="en-IN" sz="1600" b="1" dirty="0"/>
                        <a:t>Earthquake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/>
                        <a:t>Indian Meteorological Department (IMD)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73171"/>
                  </a:ext>
                </a:extLst>
              </a:tr>
              <a:tr h="592789"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/>
                        <a:t>Tsunami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/>
                        <a:t>Indian National Centre for Ocean Information Services (INCOIS)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52362"/>
                  </a:ext>
                </a:extLst>
              </a:tr>
              <a:tr h="592789"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/>
                        <a:t>Storm Surge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/>
                        <a:t>Indian National Centre for Ocean Information Services (INCOIS)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34915"/>
                  </a:ext>
                </a:extLst>
              </a:tr>
              <a:tr h="343441"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/>
                        <a:t>Landslide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/>
                        <a:t>Geological Survey of India (GSI)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813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98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14AAD-A8BD-1DE8-A0B1-5633CFD4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32873"/>
            <a:ext cx="10058400" cy="5260157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Disaster preparedness: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Include plans or preparations made in advance of an emergency that help individuals and communities get ready.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Steps: </a:t>
            </a:r>
          </a:p>
          <a:p>
            <a:pPr marL="617220" lvl="1" indent="-342900" algn="just"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Early Warning Plan</a:t>
            </a:r>
          </a:p>
          <a:p>
            <a:pPr marL="617220" lvl="1" indent="-342900" algn="just">
              <a:buFont typeface="Wingdings" pitchFamily="2" charset="2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Identification of Vulnerability amongst Livestock and Aquaculture Farms</a:t>
            </a:r>
            <a:endParaRPr lang="en-IN" dirty="0">
              <a:solidFill>
                <a:srgbClr val="00B050"/>
              </a:solidFill>
            </a:endParaRPr>
          </a:p>
          <a:p>
            <a:pPr marL="617220" lvl="1" indent="-342900" algn="just">
              <a:buFont typeface="Wingdings" pitchFamily="2" charset="2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Cattle Camps</a:t>
            </a:r>
          </a:p>
          <a:p>
            <a:pPr marL="617220" lvl="1" indent="-342900" algn="just">
              <a:buFont typeface="Wingdings" pitchFamily="2" charset="2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Pre-Flood Vaccination in Flood Prone Areas</a:t>
            </a:r>
            <a:endParaRPr lang="en-IN" dirty="0">
              <a:solidFill>
                <a:srgbClr val="00B050"/>
              </a:solidFill>
            </a:endParaRPr>
          </a:p>
          <a:p>
            <a:pPr marL="617220" lvl="1" indent="-342900" algn="just">
              <a:buFont typeface="Wingdings" pitchFamily="2" charset="2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Feed and Fodder Supply</a:t>
            </a:r>
          </a:p>
          <a:p>
            <a:pPr marL="617220" lvl="1" indent="-342900" algn="just">
              <a:buFont typeface="Wingdings" pitchFamily="2" charset="2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Availability of Drinking Water </a:t>
            </a:r>
          </a:p>
          <a:p>
            <a:pPr marL="617220" lvl="1" indent="-342900" algn="just">
              <a:buFont typeface="Wingdings" pitchFamily="2" charset="2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Supply of Milk and Milk Products in Disaster Prone Areas</a:t>
            </a:r>
          </a:p>
          <a:p>
            <a:pPr marL="617220" lvl="1" indent="-342900" algn="just">
              <a:buFont typeface="Wingdings" pitchFamily="2" charset="2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Fisheries &amp; Aquaculture</a:t>
            </a:r>
            <a:endParaRPr lang="en-US" dirty="0">
              <a:solidFill>
                <a:srgbClr val="00B050"/>
              </a:solidFill>
            </a:endParaRPr>
          </a:p>
          <a:p>
            <a:pPr marL="617220" lvl="1" indent="-342900" algn="just">
              <a:buFont typeface="Wingdings" pitchFamily="2" charset="2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Poultry Management</a:t>
            </a:r>
          </a:p>
          <a:p>
            <a:pPr marL="617220" lvl="1" indent="-342900" algn="just">
              <a:buFont typeface="Wingdings" pitchFamily="2" charset="2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Disposal of Carcass</a:t>
            </a:r>
          </a:p>
          <a:p>
            <a:pPr marL="617220" lvl="1" indent="-342900" algn="just">
              <a:buFont typeface="Wingdings" pitchFamily="2" charset="2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Capacity Building for Disaster Management</a:t>
            </a:r>
          </a:p>
          <a:p>
            <a:pPr marL="617220" lvl="1" indent="-342900" algn="just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Efforts for Community Participation and Mass Mobilization of Resources in DM</a:t>
            </a:r>
          </a:p>
          <a:p>
            <a:pPr marL="617220" lvl="1" indent="-342900" algn="just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Animal Population Profile</a:t>
            </a:r>
            <a:endParaRPr lang="en-US" dirty="0">
              <a:solidFill>
                <a:srgbClr val="00B050"/>
              </a:solidFill>
            </a:endParaRPr>
          </a:p>
          <a:p>
            <a:pPr marL="617220" lvl="1" indent="-342900" algn="just">
              <a:buFont typeface="Wingdings" pitchFamily="2" charset="2"/>
              <a:buAutoNum type="arabicPeriod"/>
            </a:pPr>
            <a:endParaRPr lang="en-US" dirty="0">
              <a:solidFill>
                <a:srgbClr val="00B050"/>
              </a:solidFill>
            </a:endParaRP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DFFB78-1324-6263-59B5-E40271F8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314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Disaster Management </a:t>
            </a:r>
            <a:r>
              <a:rPr lang="en-US" dirty="0" err="1"/>
              <a:t>cont</a:t>
            </a:r>
            <a:r>
              <a:rPr lang="en-US" dirty="0"/>
              <a:t>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265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39E4-3F40-BB13-B2E6-6C6C57BA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3" y="1403603"/>
            <a:ext cx="9483365" cy="4874649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Disaster response: </a:t>
            </a:r>
            <a:r>
              <a:rPr lang="en-US" dirty="0">
                <a:solidFill>
                  <a:srgbClr val="0070C0"/>
                </a:solidFill>
              </a:rPr>
              <a:t>also known as “disaster relief.”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/>
              <a:t>Disaster response work includes any actions taken during or immediately following an emergency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/>
              <a:t> Including </a:t>
            </a:r>
            <a:r>
              <a:rPr lang="en-US" sz="2000" b="1" dirty="0"/>
              <a:t>efforts to save lives </a:t>
            </a:r>
            <a:r>
              <a:rPr lang="en-US" sz="2000" dirty="0"/>
              <a:t>and to </a:t>
            </a:r>
            <a:r>
              <a:rPr lang="en-US" sz="2000" b="1" dirty="0"/>
              <a:t>prevent further property damage</a:t>
            </a:r>
            <a:r>
              <a:rPr lang="en-US" sz="2000" dirty="0"/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/>
              <a:t>Involves putting already established disaster </a:t>
            </a:r>
            <a:r>
              <a:rPr lang="en-US" sz="2000" b="1" dirty="0"/>
              <a:t>preparedness plans into motion</a:t>
            </a:r>
            <a:r>
              <a:rPr lang="en-US" sz="2000" dirty="0"/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Search, rescue and first-aid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Field care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Triage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Tagging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Identification of dead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465B58E-4E97-B651-C344-3EDEDED623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B127B25-308B-5EA4-7060-B18A4862A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6276" y="3429000"/>
            <a:ext cx="25452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9677C9-CDA6-C824-E2E5-DF7C9E85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314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Disaster Management </a:t>
            </a:r>
            <a:r>
              <a:rPr lang="en-US" dirty="0" err="1"/>
              <a:t>cont</a:t>
            </a:r>
            <a:r>
              <a:rPr lang="en-US" dirty="0"/>
              <a:t>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441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97BDB-7FA8-F3D9-9682-86265A8F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68544"/>
            <a:ext cx="10058400" cy="450365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Disaster response: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Steps:</a:t>
            </a:r>
          </a:p>
          <a:p>
            <a:pPr marL="617220" lvl="1" indent="-342900" algn="just">
              <a:buFont typeface="+mj-lt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Effective and Prompt Response</a:t>
            </a:r>
          </a:p>
          <a:p>
            <a:pPr marL="617220" lvl="1" indent="-342900" algn="just">
              <a:buFont typeface="+mj-lt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Rescue of Animals</a:t>
            </a:r>
          </a:p>
          <a:p>
            <a:pPr marL="617220" lvl="1" indent="-342900" algn="just">
              <a:buFont typeface="+mj-lt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Arrangement for Drinking Water for Animals</a:t>
            </a:r>
          </a:p>
          <a:p>
            <a:pPr marL="617220" lvl="1" indent="-342900" algn="just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Treatment of injured/sick animals</a:t>
            </a:r>
            <a:endParaRPr lang="en-IN" dirty="0">
              <a:solidFill>
                <a:srgbClr val="00B050"/>
              </a:solidFill>
            </a:endParaRPr>
          </a:p>
          <a:p>
            <a:pPr marL="617220" lvl="1" indent="-342900" algn="just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Livestock/Poultry Feed and Fodder Supply</a:t>
            </a:r>
            <a:endParaRPr lang="en-IN" dirty="0">
              <a:solidFill>
                <a:srgbClr val="00B050"/>
              </a:solidFill>
            </a:endParaRPr>
          </a:p>
          <a:p>
            <a:pPr marL="617220" lvl="1" indent="-342900" algn="just">
              <a:buFont typeface="+mj-lt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Maintenance of Sanitation</a:t>
            </a:r>
          </a:p>
          <a:p>
            <a:pPr marL="617220" lvl="1" indent="-342900" algn="just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Measures against Epidemics and Diseases During Disaster</a:t>
            </a:r>
          </a:p>
          <a:p>
            <a:pPr marL="274320" lvl="1" indent="0" algn="just">
              <a:buNone/>
            </a:pP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D4F5DF-8F57-0FB7-6CB0-C9B6F193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314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Disaster Management </a:t>
            </a:r>
            <a:r>
              <a:rPr lang="en-US" dirty="0" err="1"/>
              <a:t>cont</a:t>
            </a:r>
            <a:r>
              <a:rPr lang="en-US" dirty="0"/>
              <a:t>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004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4C1D-0369-B3DE-829B-1B67F4D6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29179"/>
            <a:ext cx="10058400" cy="4843021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Disaster recovery: </a:t>
            </a:r>
          </a:p>
          <a:p>
            <a:pPr algn="just"/>
            <a:r>
              <a:rPr lang="en-US" dirty="0"/>
              <a:t>Disaster recovery happens after damages have been assessed and involves actions to return the affected community to its pre-disaster state or better – and ideally, to make it less vulnerable to future risk.</a:t>
            </a:r>
          </a:p>
          <a:p>
            <a:pPr algn="just"/>
            <a:r>
              <a:rPr lang="en-US" dirty="0">
                <a:solidFill>
                  <a:schemeClr val="accent2"/>
                </a:solidFill>
              </a:rPr>
              <a:t>Steps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Disease Surveillance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Disposal of Carcass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Animal Waste Disposal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Restoration of fisheries infrastructure and resources</a:t>
            </a:r>
            <a:endParaRPr lang="en-IN" dirty="0">
              <a:solidFill>
                <a:srgbClr val="00B050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Restocking/ repopulation of Livestock/ Animals</a:t>
            </a:r>
            <a:endParaRPr lang="en-IN" dirty="0">
              <a:solidFill>
                <a:srgbClr val="00B050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Extension of Artificial Insemination Services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Estrus synchronization of existing bovine population</a:t>
            </a:r>
            <a:endParaRPr lang="en-IN" dirty="0">
              <a:solidFill>
                <a:srgbClr val="00B050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Assistance for Renovation and Maintenance of Milk Processing Plants</a:t>
            </a:r>
            <a:endParaRPr lang="en-IN" dirty="0">
              <a:solidFill>
                <a:srgbClr val="00B050"/>
              </a:solidFill>
            </a:endParaRP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01737D-13D5-4183-184A-A28CE46B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314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Disaster Management </a:t>
            </a:r>
            <a:r>
              <a:rPr lang="en-US" dirty="0" err="1"/>
              <a:t>cont</a:t>
            </a:r>
            <a:r>
              <a:rPr lang="en-US" dirty="0"/>
              <a:t>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7547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584</TotalTime>
  <Words>786</Words>
  <Application>Microsoft Office PowerPoint</Application>
  <PresentationFormat>Widescreen</PresentationFormat>
  <Paragraphs>124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Rockwell</vt:lpstr>
      <vt:lpstr>Rockwell Condensed</vt:lpstr>
      <vt:lpstr>Wingdings</vt:lpstr>
      <vt:lpstr>Wood Type</vt:lpstr>
      <vt:lpstr>Disaster Management</vt:lpstr>
      <vt:lpstr>Disaster</vt:lpstr>
      <vt:lpstr>Types of Disaster</vt:lpstr>
      <vt:lpstr>Disaster Management</vt:lpstr>
      <vt:lpstr>Disaster Management cont…</vt:lpstr>
      <vt:lpstr>Disaster Management cont…</vt:lpstr>
      <vt:lpstr>Disaster Management cont…</vt:lpstr>
      <vt:lpstr>Disaster Management cont…</vt:lpstr>
      <vt:lpstr>Disaster Management cont…</vt:lpstr>
      <vt:lpstr>Impact of Disaster on Animals: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Management</dc:title>
  <dc:creator>drbhoomika1986@gmail.com</dc:creator>
  <cp:lastModifiedBy>drbhoomika1986@gmail.com</cp:lastModifiedBy>
  <cp:revision>3</cp:revision>
  <dcterms:created xsi:type="dcterms:W3CDTF">2022-07-13T09:30:10Z</dcterms:created>
  <dcterms:modified xsi:type="dcterms:W3CDTF">2022-07-15T05:57:10Z</dcterms:modified>
</cp:coreProperties>
</file>