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1" r:id="rId2"/>
    <p:sldId id="307" r:id="rId3"/>
    <p:sldId id="308" r:id="rId4"/>
    <p:sldId id="321" r:id="rId5"/>
    <p:sldId id="263" r:id="rId6"/>
    <p:sldId id="260" r:id="rId7"/>
    <p:sldId id="264" r:id="rId8"/>
    <p:sldId id="265" r:id="rId9"/>
    <p:sldId id="273"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0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57B8C-8218-4AC1-B1ED-63A92CE92E30}" type="datetimeFigureOut">
              <a:rPr lang="en-IN" smtClean="0"/>
              <a:t>03-09-2024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CCA8F-B6A1-4714-97C4-37916B0D1777}" type="slidenum">
              <a:rPr lang="en-IN" smtClean="0"/>
              <a:t>‹#›</a:t>
            </a:fld>
            <a:endParaRPr lang="en-IN"/>
          </a:p>
        </p:txBody>
      </p:sp>
    </p:spTree>
    <p:extLst>
      <p:ext uri="{BB962C8B-B14F-4D97-AF65-F5344CB8AC3E}">
        <p14:creationId xmlns:p14="http://schemas.microsoft.com/office/powerpoint/2010/main" val="24447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C6CCA8F-B6A1-4714-97C4-37916B0D1777}" type="slidenum">
              <a:rPr lang="en-IN" smtClean="0"/>
              <a:t>9</a:t>
            </a:fld>
            <a:endParaRPr lang="en-IN"/>
          </a:p>
        </p:txBody>
      </p:sp>
    </p:spTree>
    <p:extLst>
      <p:ext uri="{BB962C8B-B14F-4D97-AF65-F5344CB8AC3E}">
        <p14:creationId xmlns:p14="http://schemas.microsoft.com/office/powerpoint/2010/main" val="2170332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DB7267D-C863-4DC5-9A06-23303C1FCC43}"/>
              </a:ext>
            </a:extLst>
          </p:cNvPr>
          <p:cNvSpPr>
            <a:spLocks noGrp="1"/>
          </p:cNvSpPr>
          <p:nvPr>
            <p:ph type="dt" sz="half" idx="10"/>
          </p:nvPr>
        </p:nvSpPr>
        <p:spPr/>
        <p:txBody>
          <a:bodyPr/>
          <a:lstStyle>
            <a:lvl1pPr>
              <a:defRPr/>
            </a:lvl1pPr>
          </a:lstStyle>
          <a:p>
            <a:pPr>
              <a:defRPr/>
            </a:pPr>
            <a:fld id="{00B4C17E-B6D3-4931-A5FE-0870CC6330BF}" type="datetimeFigureOut">
              <a:rPr lang="en-IN"/>
              <a:pPr>
                <a:defRPr/>
              </a:pPr>
              <a:t>03-09-2024</a:t>
            </a:fld>
            <a:endParaRPr lang="en-IN"/>
          </a:p>
        </p:txBody>
      </p:sp>
      <p:sp>
        <p:nvSpPr>
          <p:cNvPr id="5" name="Footer Placeholder 4">
            <a:extLst>
              <a:ext uri="{FF2B5EF4-FFF2-40B4-BE49-F238E27FC236}">
                <a16:creationId xmlns:a16="http://schemas.microsoft.com/office/drawing/2014/main" id="{2635B8FE-115D-441F-97DE-D5717AF13A78}"/>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BC38FABE-9435-4EBA-B3FC-D0EAB5F4F99D}"/>
              </a:ext>
            </a:extLst>
          </p:cNvPr>
          <p:cNvSpPr>
            <a:spLocks noGrp="1"/>
          </p:cNvSpPr>
          <p:nvPr>
            <p:ph type="sldNum" sz="quarter" idx="12"/>
          </p:nvPr>
        </p:nvSpPr>
        <p:spPr/>
        <p:txBody>
          <a:bodyPr/>
          <a:lstStyle>
            <a:lvl1pPr>
              <a:defRPr/>
            </a:lvl1pPr>
          </a:lstStyle>
          <a:p>
            <a:pPr>
              <a:defRPr/>
            </a:pPr>
            <a:fld id="{A5B4DF66-AB33-4F15-BDFE-0C18FC864F40}" type="slidenum">
              <a:rPr lang="en-IN" altLang="en-US"/>
              <a:pPr>
                <a:defRPr/>
              </a:pPr>
              <a:t>‹#›</a:t>
            </a:fld>
            <a:endParaRPr lang="en-IN" altLang="en-US"/>
          </a:p>
        </p:txBody>
      </p:sp>
    </p:spTree>
    <p:extLst>
      <p:ext uri="{BB962C8B-B14F-4D97-AF65-F5344CB8AC3E}">
        <p14:creationId xmlns:p14="http://schemas.microsoft.com/office/powerpoint/2010/main" val="299027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89B660-ED8E-4836-9AE6-47157B5CC55A}"/>
              </a:ext>
            </a:extLst>
          </p:cNvPr>
          <p:cNvSpPr>
            <a:spLocks noGrp="1"/>
          </p:cNvSpPr>
          <p:nvPr>
            <p:ph type="dt" sz="half" idx="10"/>
          </p:nvPr>
        </p:nvSpPr>
        <p:spPr/>
        <p:txBody>
          <a:bodyPr/>
          <a:lstStyle>
            <a:lvl1pPr>
              <a:defRPr/>
            </a:lvl1pPr>
          </a:lstStyle>
          <a:p>
            <a:pPr>
              <a:defRPr/>
            </a:pPr>
            <a:fld id="{2B884F9C-8303-4325-8623-E11581FA56E3}" type="datetimeFigureOut">
              <a:rPr lang="en-IN"/>
              <a:pPr>
                <a:defRPr/>
              </a:pPr>
              <a:t>03-09-2024</a:t>
            </a:fld>
            <a:endParaRPr lang="en-IN"/>
          </a:p>
        </p:txBody>
      </p:sp>
      <p:sp>
        <p:nvSpPr>
          <p:cNvPr id="5" name="Footer Placeholder 4">
            <a:extLst>
              <a:ext uri="{FF2B5EF4-FFF2-40B4-BE49-F238E27FC236}">
                <a16:creationId xmlns:a16="http://schemas.microsoft.com/office/drawing/2014/main" id="{5DF4AC38-71A3-400B-9979-1C37620BC05D}"/>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1C02A1AF-D815-49BE-AFD1-61632A2F5971}"/>
              </a:ext>
            </a:extLst>
          </p:cNvPr>
          <p:cNvSpPr>
            <a:spLocks noGrp="1"/>
          </p:cNvSpPr>
          <p:nvPr>
            <p:ph type="sldNum" sz="quarter" idx="12"/>
          </p:nvPr>
        </p:nvSpPr>
        <p:spPr/>
        <p:txBody>
          <a:bodyPr/>
          <a:lstStyle>
            <a:lvl1pPr>
              <a:defRPr/>
            </a:lvl1pPr>
          </a:lstStyle>
          <a:p>
            <a:pPr>
              <a:defRPr/>
            </a:pPr>
            <a:fld id="{24F766B3-D80C-4610-AEE0-F94991BDADB4}" type="slidenum">
              <a:rPr lang="en-IN" altLang="en-US"/>
              <a:pPr>
                <a:defRPr/>
              </a:pPr>
              <a:t>‹#›</a:t>
            </a:fld>
            <a:endParaRPr lang="en-IN" altLang="en-US"/>
          </a:p>
        </p:txBody>
      </p:sp>
    </p:spTree>
    <p:extLst>
      <p:ext uri="{BB962C8B-B14F-4D97-AF65-F5344CB8AC3E}">
        <p14:creationId xmlns:p14="http://schemas.microsoft.com/office/powerpoint/2010/main" val="401446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6E3C46-CA12-456D-B4E9-759D5D3A6E13}"/>
              </a:ext>
            </a:extLst>
          </p:cNvPr>
          <p:cNvSpPr>
            <a:spLocks noGrp="1"/>
          </p:cNvSpPr>
          <p:nvPr>
            <p:ph type="dt" sz="half" idx="10"/>
          </p:nvPr>
        </p:nvSpPr>
        <p:spPr/>
        <p:txBody>
          <a:bodyPr/>
          <a:lstStyle>
            <a:lvl1pPr>
              <a:defRPr/>
            </a:lvl1pPr>
          </a:lstStyle>
          <a:p>
            <a:pPr>
              <a:defRPr/>
            </a:pPr>
            <a:fld id="{ABBF0A83-BABA-40FF-8236-19D11B2FBBC9}" type="datetimeFigureOut">
              <a:rPr lang="en-IN"/>
              <a:pPr>
                <a:defRPr/>
              </a:pPr>
              <a:t>03-09-2024</a:t>
            </a:fld>
            <a:endParaRPr lang="en-IN"/>
          </a:p>
        </p:txBody>
      </p:sp>
      <p:sp>
        <p:nvSpPr>
          <p:cNvPr id="5" name="Footer Placeholder 4">
            <a:extLst>
              <a:ext uri="{FF2B5EF4-FFF2-40B4-BE49-F238E27FC236}">
                <a16:creationId xmlns:a16="http://schemas.microsoft.com/office/drawing/2014/main" id="{C62B86C9-9714-428C-9416-C92382CA2766}"/>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097B6728-400A-4EC0-B31D-F52FBDFE5A62}"/>
              </a:ext>
            </a:extLst>
          </p:cNvPr>
          <p:cNvSpPr>
            <a:spLocks noGrp="1"/>
          </p:cNvSpPr>
          <p:nvPr>
            <p:ph type="sldNum" sz="quarter" idx="12"/>
          </p:nvPr>
        </p:nvSpPr>
        <p:spPr/>
        <p:txBody>
          <a:bodyPr/>
          <a:lstStyle>
            <a:lvl1pPr>
              <a:defRPr/>
            </a:lvl1pPr>
          </a:lstStyle>
          <a:p>
            <a:pPr>
              <a:defRPr/>
            </a:pPr>
            <a:fld id="{30A28A97-F8C9-4B3D-B32F-99EE6534B4E2}" type="slidenum">
              <a:rPr lang="en-IN" altLang="en-US"/>
              <a:pPr>
                <a:defRPr/>
              </a:pPr>
              <a:t>‹#›</a:t>
            </a:fld>
            <a:endParaRPr lang="en-IN" altLang="en-US"/>
          </a:p>
        </p:txBody>
      </p:sp>
    </p:spTree>
    <p:extLst>
      <p:ext uri="{BB962C8B-B14F-4D97-AF65-F5344CB8AC3E}">
        <p14:creationId xmlns:p14="http://schemas.microsoft.com/office/powerpoint/2010/main" val="248891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5227811-B8E7-4377-93E5-8A9F5268EBEF}"/>
              </a:ext>
            </a:extLst>
          </p:cNvPr>
          <p:cNvSpPr>
            <a:spLocks noGrp="1"/>
          </p:cNvSpPr>
          <p:nvPr>
            <p:ph type="dt" sz="half" idx="10"/>
          </p:nvPr>
        </p:nvSpPr>
        <p:spPr/>
        <p:txBody>
          <a:bodyPr/>
          <a:lstStyle>
            <a:lvl1pPr>
              <a:defRPr/>
            </a:lvl1pPr>
          </a:lstStyle>
          <a:p>
            <a:pPr>
              <a:defRPr/>
            </a:pPr>
            <a:fld id="{F3482EF0-B39F-49F1-8D46-E8022AA5311E}" type="datetimeFigureOut">
              <a:rPr lang="en-IN"/>
              <a:pPr>
                <a:defRPr/>
              </a:pPr>
              <a:t>03-09-2024</a:t>
            </a:fld>
            <a:endParaRPr lang="en-IN"/>
          </a:p>
        </p:txBody>
      </p:sp>
      <p:sp>
        <p:nvSpPr>
          <p:cNvPr id="5" name="Footer Placeholder 4">
            <a:extLst>
              <a:ext uri="{FF2B5EF4-FFF2-40B4-BE49-F238E27FC236}">
                <a16:creationId xmlns:a16="http://schemas.microsoft.com/office/drawing/2014/main" id="{6EA3515B-BE58-4ED4-8844-8F15A8699919}"/>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D150AAA8-6D4B-46C8-9171-D30070C7CDD8}"/>
              </a:ext>
            </a:extLst>
          </p:cNvPr>
          <p:cNvSpPr>
            <a:spLocks noGrp="1"/>
          </p:cNvSpPr>
          <p:nvPr>
            <p:ph type="sldNum" sz="quarter" idx="12"/>
          </p:nvPr>
        </p:nvSpPr>
        <p:spPr/>
        <p:txBody>
          <a:bodyPr/>
          <a:lstStyle>
            <a:lvl1pPr>
              <a:defRPr/>
            </a:lvl1pPr>
          </a:lstStyle>
          <a:p>
            <a:pPr>
              <a:defRPr/>
            </a:pPr>
            <a:fld id="{4E786409-4A64-469C-8EB0-503015AED673}" type="slidenum">
              <a:rPr lang="en-IN" altLang="en-US"/>
              <a:pPr>
                <a:defRPr/>
              </a:pPr>
              <a:t>‹#›</a:t>
            </a:fld>
            <a:endParaRPr lang="en-IN" altLang="en-US"/>
          </a:p>
        </p:txBody>
      </p:sp>
    </p:spTree>
    <p:extLst>
      <p:ext uri="{BB962C8B-B14F-4D97-AF65-F5344CB8AC3E}">
        <p14:creationId xmlns:p14="http://schemas.microsoft.com/office/powerpoint/2010/main" val="388478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A6FEA-A649-4780-AE5E-E1C71C4C446F}"/>
              </a:ext>
            </a:extLst>
          </p:cNvPr>
          <p:cNvSpPr>
            <a:spLocks noGrp="1"/>
          </p:cNvSpPr>
          <p:nvPr>
            <p:ph type="dt" sz="half" idx="10"/>
          </p:nvPr>
        </p:nvSpPr>
        <p:spPr/>
        <p:txBody>
          <a:bodyPr/>
          <a:lstStyle>
            <a:lvl1pPr>
              <a:defRPr/>
            </a:lvl1pPr>
          </a:lstStyle>
          <a:p>
            <a:pPr>
              <a:defRPr/>
            </a:pPr>
            <a:fld id="{F9AA5E04-08AF-4C01-9974-7E76C60D73A5}" type="datetimeFigureOut">
              <a:rPr lang="en-IN"/>
              <a:pPr>
                <a:defRPr/>
              </a:pPr>
              <a:t>03-09-2024</a:t>
            </a:fld>
            <a:endParaRPr lang="en-IN"/>
          </a:p>
        </p:txBody>
      </p:sp>
      <p:sp>
        <p:nvSpPr>
          <p:cNvPr id="5" name="Footer Placeholder 4">
            <a:extLst>
              <a:ext uri="{FF2B5EF4-FFF2-40B4-BE49-F238E27FC236}">
                <a16:creationId xmlns:a16="http://schemas.microsoft.com/office/drawing/2014/main" id="{6A2E0233-6FF8-4505-84B6-691968EE3AAE}"/>
              </a:ext>
            </a:extLst>
          </p:cNvPr>
          <p:cNvSpPr>
            <a:spLocks noGrp="1"/>
          </p:cNvSpPr>
          <p:nvPr>
            <p:ph type="ftr" sz="quarter" idx="11"/>
          </p:nvPr>
        </p:nvSpPr>
        <p:spPr/>
        <p:txBody>
          <a:bodyPr/>
          <a:lstStyle>
            <a:lvl1pPr>
              <a:defRPr/>
            </a:lvl1pPr>
          </a:lstStyle>
          <a:p>
            <a:pPr>
              <a:defRPr/>
            </a:pPr>
            <a:endParaRPr lang="en-IN"/>
          </a:p>
        </p:txBody>
      </p:sp>
      <p:sp>
        <p:nvSpPr>
          <p:cNvPr id="6" name="Slide Number Placeholder 5">
            <a:extLst>
              <a:ext uri="{FF2B5EF4-FFF2-40B4-BE49-F238E27FC236}">
                <a16:creationId xmlns:a16="http://schemas.microsoft.com/office/drawing/2014/main" id="{46DCDE28-D63D-40EA-896B-E28ABB41ECB4}"/>
              </a:ext>
            </a:extLst>
          </p:cNvPr>
          <p:cNvSpPr>
            <a:spLocks noGrp="1"/>
          </p:cNvSpPr>
          <p:nvPr>
            <p:ph type="sldNum" sz="quarter" idx="12"/>
          </p:nvPr>
        </p:nvSpPr>
        <p:spPr/>
        <p:txBody>
          <a:bodyPr/>
          <a:lstStyle>
            <a:lvl1pPr>
              <a:defRPr/>
            </a:lvl1pPr>
          </a:lstStyle>
          <a:p>
            <a:pPr>
              <a:defRPr/>
            </a:pPr>
            <a:fld id="{833E5C99-D19F-4669-B77F-6E0840104823}" type="slidenum">
              <a:rPr lang="en-IN" altLang="en-US"/>
              <a:pPr>
                <a:defRPr/>
              </a:pPr>
              <a:t>‹#›</a:t>
            </a:fld>
            <a:endParaRPr lang="en-IN" altLang="en-US"/>
          </a:p>
        </p:txBody>
      </p:sp>
    </p:spTree>
    <p:extLst>
      <p:ext uri="{BB962C8B-B14F-4D97-AF65-F5344CB8AC3E}">
        <p14:creationId xmlns:p14="http://schemas.microsoft.com/office/powerpoint/2010/main" val="157323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a:extLst>
              <a:ext uri="{FF2B5EF4-FFF2-40B4-BE49-F238E27FC236}">
                <a16:creationId xmlns:a16="http://schemas.microsoft.com/office/drawing/2014/main" id="{478C428B-AF6F-4F71-9283-0A85B1E835D4}"/>
              </a:ext>
            </a:extLst>
          </p:cNvPr>
          <p:cNvSpPr>
            <a:spLocks noGrp="1"/>
          </p:cNvSpPr>
          <p:nvPr>
            <p:ph type="dt" sz="half" idx="10"/>
          </p:nvPr>
        </p:nvSpPr>
        <p:spPr/>
        <p:txBody>
          <a:bodyPr/>
          <a:lstStyle>
            <a:lvl1pPr>
              <a:defRPr/>
            </a:lvl1pPr>
          </a:lstStyle>
          <a:p>
            <a:pPr>
              <a:defRPr/>
            </a:pPr>
            <a:fld id="{82CC819A-3207-42A4-A442-633DAB8DF8BA}" type="datetimeFigureOut">
              <a:rPr lang="en-IN"/>
              <a:pPr>
                <a:defRPr/>
              </a:pPr>
              <a:t>03-09-2024</a:t>
            </a:fld>
            <a:endParaRPr lang="en-IN"/>
          </a:p>
        </p:txBody>
      </p:sp>
      <p:sp>
        <p:nvSpPr>
          <p:cNvPr id="6" name="Footer Placeholder 4">
            <a:extLst>
              <a:ext uri="{FF2B5EF4-FFF2-40B4-BE49-F238E27FC236}">
                <a16:creationId xmlns:a16="http://schemas.microsoft.com/office/drawing/2014/main" id="{C82910B9-45BA-427D-BE65-09F4A7EDA990}"/>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AEB19FC2-6F4D-409E-9085-FE782C3C0017}"/>
              </a:ext>
            </a:extLst>
          </p:cNvPr>
          <p:cNvSpPr>
            <a:spLocks noGrp="1"/>
          </p:cNvSpPr>
          <p:nvPr>
            <p:ph type="sldNum" sz="quarter" idx="12"/>
          </p:nvPr>
        </p:nvSpPr>
        <p:spPr/>
        <p:txBody>
          <a:bodyPr/>
          <a:lstStyle>
            <a:lvl1pPr>
              <a:defRPr/>
            </a:lvl1pPr>
          </a:lstStyle>
          <a:p>
            <a:pPr>
              <a:defRPr/>
            </a:pPr>
            <a:fld id="{1ACA09DE-13A5-433A-AE05-7A564337E587}" type="slidenum">
              <a:rPr lang="en-IN" altLang="en-US"/>
              <a:pPr>
                <a:defRPr/>
              </a:pPr>
              <a:t>‹#›</a:t>
            </a:fld>
            <a:endParaRPr lang="en-IN" altLang="en-US"/>
          </a:p>
        </p:txBody>
      </p:sp>
    </p:spTree>
    <p:extLst>
      <p:ext uri="{BB962C8B-B14F-4D97-AF65-F5344CB8AC3E}">
        <p14:creationId xmlns:p14="http://schemas.microsoft.com/office/powerpoint/2010/main" val="1805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a:extLst>
              <a:ext uri="{FF2B5EF4-FFF2-40B4-BE49-F238E27FC236}">
                <a16:creationId xmlns:a16="http://schemas.microsoft.com/office/drawing/2014/main" id="{B22D71CA-F199-4302-9964-B25F64530595}"/>
              </a:ext>
            </a:extLst>
          </p:cNvPr>
          <p:cNvSpPr>
            <a:spLocks noGrp="1"/>
          </p:cNvSpPr>
          <p:nvPr>
            <p:ph type="dt" sz="half" idx="10"/>
          </p:nvPr>
        </p:nvSpPr>
        <p:spPr/>
        <p:txBody>
          <a:bodyPr/>
          <a:lstStyle>
            <a:lvl1pPr>
              <a:defRPr/>
            </a:lvl1pPr>
          </a:lstStyle>
          <a:p>
            <a:pPr>
              <a:defRPr/>
            </a:pPr>
            <a:fld id="{36360D2F-5A8D-40F4-AFCD-2ECDD9CF9C03}" type="datetimeFigureOut">
              <a:rPr lang="en-IN"/>
              <a:pPr>
                <a:defRPr/>
              </a:pPr>
              <a:t>03-09-2024</a:t>
            </a:fld>
            <a:endParaRPr lang="en-IN"/>
          </a:p>
        </p:txBody>
      </p:sp>
      <p:sp>
        <p:nvSpPr>
          <p:cNvPr id="8" name="Footer Placeholder 4">
            <a:extLst>
              <a:ext uri="{FF2B5EF4-FFF2-40B4-BE49-F238E27FC236}">
                <a16:creationId xmlns:a16="http://schemas.microsoft.com/office/drawing/2014/main" id="{86856E93-C9D9-4F7C-890D-35EF2695124D}"/>
              </a:ext>
            </a:extLst>
          </p:cNvPr>
          <p:cNvSpPr>
            <a:spLocks noGrp="1"/>
          </p:cNvSpPr>
          <p:nvPr>
            <p:ph type="ftr" sz="quarter" idx="11"/>
          </p:nvPr>
        </p:nvSpPr>
        <p:spPr/>
        <p:txBody>
          <a:bodyPr/>
          <a:lstStyle>
            <a:lvl1pPr>
              <a:defRPr/>
            </a:lvl1pPr>
          </a:lstStyle>
          <a:p>
            <a:pPr>
              <a:defRPr/>
            </a:pPr>
            <a:endParaRPr lang="en-IN"/>
          </a:p>
        </p:txBody>
      </p:sp>
      <p:sp>
        <p:nvSpPr>
          <p:cNvPr id="9" name="Slide Number Placeholder 5">
            <a:extLst>
              <a:ext uri="{FF2B5EF4-FFF2-40B4-BE49-F238E27FC236}">
                <a16:creationId xmlns:a16="http://schemas.microsoft.com/office/drawing/2014/main" id="{3C0EA102-0E7A-4CB7-ADA8-C46923DEE5A2}"/>
              </a:ext>
            </a:extLst>
          </p:cNvPr>
          <p:cNvSpPr>
            <a:spLocks noGrp="1"/>
          </p:cNvSpPr>
          <p:nvPr>
            <p:ph type="sldNum" sz="quarter" idx="12"/>
          </p:nvPr>
        </p:nvSpPr>
        <p:spPr/>
        <p:txBody>
          <a:bodyPr/>
          <a:lstStyle>
            <a:lvl1pPr>
              <a:defRPr/>
            </a:lvl1pPr>
          </a:lstStyle>
          <a:p>
            <a:pPr>
              <a:defRPr/>
            </a:pPr>
            <a:fld id="{450AF2AC-17DE-4C03-83B3-624870DA180D}" type="slidenum">
              <a:rPr lang="en-IN" altLang="en-US"/>
              <a:pPr>
                <a:defRPr/>
              </a:pPr>
              <a:t>‹#›</a:t>
            </a:fld>
            <a:endParaRPr lang="en-IN" altLang="en-US"/>
          </a:p>
        </p:txBody>
      </p:sp>
    </p:spTree>
    <p:extLst>
      <p:ext uri="{BB962C8B-B14F-4D97-AF65-F5344CB8AC3E}">
        <p14:creationId xmlns:p14="http://schemas.microsoft.com/office/powerpoint/2010/main" val="355604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3">
            <a:extLst>
              <a:ext uri="{FF2B5EF4-FFF2-40B4-BE49-F238E27FC236}">
                <a16:creationId xmlns:a16="http://schemas.microsoft.com/office/drawing/2014/main" id="{25442D24-2FE7-45A8-99A6-55F763A48C18}"/>
              </a:ext>
            </a:extLst>
          </p:cNvPr>
          <p:cNvSpPr>
            <a:spLocks noGrp="1"/>
          </p:cNvSpPr>
          <p:nvPr>
            <p:ph type="dt" sz="half" idx="10"/>
          </p:nvPr>
        </p:nvSpPr>
        <p:spPr/>
        <p:txBody>
          <a:bodyPr/>
          <a:lstStyle>
            <a:lvl1pPr>
              <a:defRPr/>
            </a:lvl1pPr>
          </a:lstStyle>
          <a:p>
            <a:pPr>
              <a:defRPr/>
            </a:pPr>
            <a:fld id="{8A27E482-168E-4BD1-A398-A34A0935E15B}" type="datetimeFigureOut">
              <a:rPr lang="en-IN"/>
              <a:pPr>
                <a:defRPr/>
              </a:pPr>
              <a:t>03-09-2024</a:t>
            </a:fld>
            <a:endParaRPr lang="en-IN"/>
          </a:p>
        </p:txBody>
      </p:sp>
      <p:sp>
        <p:nvSpPr>
          <p:cNvPr id="4" name="Footer Placeholder 4">
            <a:extLst>
              <a:ext uri="{FF2B5EF4-FFF2-40B4-BE49-F238E27FC236}">
                <a16:creationId xmlns:a16="http://schemas.microsoft.com/office/drawing/2014/main" id="{F522EAA3-CDFB-4336-A89E-DD5675C5365F}"/>
              </a:ext>
            </a:extLst>
          </p:cNvPr>
          <p:cNvSpPr>
            <a:spLocks noGrp="1"/>
          </p:cNvSpPr>
          <p:nvPr>
            <p:ph type="ftr" sz="quarter" idx="11"/>
          </p:nvPr>
        </p:nvSpPr>
        <p:spPr/>
        <p:txBody>
          <a:bodyPr/>
          <a:lstStyle>
            <a:lvl1pPr>
              <a:defRPr/>
            </a:lvl1pPr>
          </a:lstStyle>
          <a:p>
            <a:pPr>
              <a:defRPr/>
            </a:pPr>
            <a:endParaRPr lang="en-IN"/>
          </a:p>
        </p:txBody>
      </p:sp>
      <p:sp>
        <p:nvSpPr>
          <p:cNvPr id="5" name="Slide Number Placeholder 5">
            <a:extLst>
              <a:ext uri="{FF2B5EF4-FFF2-40B4-BE49-F238E27FC236}">
                <a16:creationId xmlns:a16="http://schemas.microsoft.com/office/drawing/2014/main" id="{2B78CE22-AA76-4256-8EB8-8604AF47E837}"/>
              </a:ext>
            </a:extLst>
          </p:cNvPr>
          <p:cNvSpPr>
            <a:spLocks noGrp="1"/>
          </p:cNvSpPr>
          <p:nvPr>
            <p:ph type="sldNum" sz="quarter" idx="12"/>
          </p:nvPr>
        </p:nvSpPr>
        <p:spPr/>
        <p:txBody>
          <a:bodyPr/>
          <a:lstStyle>
            <a:lvl1pPr>
              <a:defRPr/>
            </a:lvl1pPr>
          </a:lstStyle>
          <a:p>
            <a:pPr>
              <a:defRPr/>
            </a:pPr>
            <a:fld id="{F46C0B92-3D44-4C35-A875-B404DF6066CB}" type="slidenum">
              <a:rPr lang="en-IN" altLang="en-US"/>
              <a:pPr>
                <a:defRPr/>
              </a:pPr>
              <a:t>‹#›</a:t>
            </a:fld>
            <a:endParaRPr lang="en-IN" altLang="en-US"/>
          </a:p>
        </p:txBody>
      </p:sp>
    </p:spTree>
    <p:extLst>
      <p:ext uri="{BB962C8B-B14F-4D97-AF65-F5344CB8AC3E}">
        <p14:creationId xmlns:p14="http://schemas.microsoft.com/office/powerpoint/2010/main" val="24289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5AB4F90-7E07-4640-8A32-081A0368045B}"/>
              </a:ext>
            </a:extLst>
          </p:cNvPr>
          <p:cNvSpPr>
            <a:spLocks noGrp="1"/>
          </p:cNvSpPr>
          <p:nvPr>
            <p:ph type="dt" sz="half" idx="10"/>
          </p:nvPr>
        </p:nvSpPr>
        <p:spPr/>
        <p:txBody>
          <a:bodyPr/>
          <a:lstStyle>
            <a:lvl1pPr>
              <a:defRPr/>
            </a:lvl1pPr>
          </a:lstStyle>
          <a:p>
            <a:pPr>
              <a:defRPr/>
            </a:pPr>
            <a:fld id="{32AE4E5F-5958-4ED4-96F8-E6BA94FBF1AB}" type="datetimeFigureOut">
              <a:rPr lang="en-IN"/>
              <a:pPr>
                <a:defRPr/>
              </a:pPr>
              <a:t>03-09-2024</a:t>
            </a:fld>
            <a:endParaRPr lang="en-IN"/>
          </a:p>
        </p:txBody>
      </p:sp>
      <p:sp>
        <p:nvSpPr>
          <p:cNvPr id="3" name="Footer Placeholder 4">
            <a:extLst>
              <a:ext uri="{FF2B5EF4-FFF2-40B4-BE49-F238E27FC236}">
                <a16:creationId xmlns:a16="http://schemas.microsoft.com/office/drawing/2014/main" id="{C3AC3E47-6E90-4BE7-872B-224BEB6E79BA}"/>
              </a:ext>
            </a:extLst>
          </p:cNvPr>
          <p:cNvSpPr>
            <a:spLocks noGrp="1"/>
          </p:cNvSpPr>
          <p:nvPr>
            <p:ph type="ftr" sz="quarter" idx="11"/>
          </p:nvPr>
        </p:nvSpPr>
        <p:spPr/>
        <p:txBody>
          <a:bodyPr/>
          <a:lstStyle>
            <a:lvl1pPr>
              <a:defRPr/>
            </a:lvl1pPr>
          </a:lstStyle>
          <a:p>
            <a:pPr>
              <a:defRPr/>
            </a:pPr>
            <a:endParaRPr lang="en-IN"/>
          </a:p>
        </p:txBody>
      </p:sp>
      <p:sp>
        <p:nvSpPr>
          <p:cNvPr id="4" name="Slide Number Placeholder 5">
            <a:extLst>
              <a:ext uri="{FF2B5EF4-FFF2-40B4-BE49-F238E27FC236}">
                <a16:creationId xmlns:a16="http://schemas.microsoft.com/office/drawing/2014/main" id="{D16134C4-551F-4AA8-84C4-2630ECFC0AA8}"/>
              </a:ext>
            </a:extLst>
          </p:cNvPr>
          <p:cNvSpPr>
            <a:spLocks noGrp="1"/>
          </p:cNvSpPr>
          <p:nvPr>
            <p:ph type="sldNum" sz="quarter" idx="12"/>
          </p:nvPr>
        </p:nvSpPr>
        <p:spPr/>
        <p:txBody>
          <a:bodyPr/>
          <a:lstStyle>
            <a:lvl1pPr>
              <a:defRPr/>
            </a:lvl1pPr>
          </a:lstStyle>
          <a:p>
            <a:pPr>
              <a:defRPr/>
            </a:pPr>
            <a:fld id="{C7E3F256-8922-45F1-AE6E-DEAB054C6389}" type="slidenum">
              <a:rPr lang="en-IN" altLang="en-US"/>
              <a:pPr>
                <a:defRPr/>
              </a:pPr>
              <a:t>‹#›</a:t>
            </a:fld>
            <a:endParaRPr lang="en-IN" altLang="en-US"/>
          </a:p>
        </p:txBody>
      </p:sp>
    </p:spTree>
    <p:extLst>
      <p:ext uri="{BB962C8B-B14F-4D97-AF65-F5344CB8AC3E}">
        <p14:creationId xmlns:p14="http://schemas.microsoft.com/office/powerpoint/2010/main" val="8001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7063349-8F68-4E08-91F7-A163FA8E06EC}"/>
              </a:ext>
            </a:extLst>
          </p:cNvPr>
          <p:cNvSpPr>
            <a:spLocks noGrp="1"/>
          </p:cNvSpPr>
          <p:nvPr>
            <p:ph type="dt" sz="half" idx="10"/>
          </p:nvPr>
        </p:nvSpPr>
        <p:spPr/>
        <p:txBody>
          <a:bodyPr/>
          <a:lstStyle>
            <a:lvl1pPr>
              <a:defRPr/>
            </a:lvl1pPr>
          </a:lstStyle>
          <a:p>
            <a:pPr>
              <a:defRPr/>
            </a:pPr>
            <a:fld id="{C3F1A61E-7F78-4EF0-91F9-4F25C827C9BE}" type="datetimeFigureOut">
              <a:rPr lang="en-IN"/>
              <a:pPr>
                <a:defRPr/>
              </a:pPr>
              <a:t>03-09-2024</a:t>
            </a:fld>
            <a:endParaRPr lang="en-IN"/>
          </a:p>
        </p:txBody>
      </p:sp>
      <p:sp>
        <p:nvSpPr>
          <p:cNvPr id="6" name="Footer Placeholder 4">
            <a:extLst>
              <a:ext uri="{FF2B5EF4-FFF2-40B4-BE49-F238E27FC236}">
                <a16:creationId xmlns:a16="http://schemas.microsoft.com/office/drawing/2014/main" id="{FCE5A3B0-2957-469B-9347-0AC1C002EC35}"/>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D7184B7A-199F-4094-8293-1FAB18549C25}"/>
              </a:ext>
            </a:extLst>
          </p:cNvPr>
          <p:cNvSpPr>
            <a:spLocks noGrp="1"/>
          </p:cNvSpPr>
          <p:nvPr>
            <p:ph type="sldNum" sz="quarter" idx="12"/>
          </p:nvPr>
        </p:nvSpPr>
        <p:spPr/>
        <p:txBody>
          <a:bodyPr/>
          <a:lstStyle>
            <a:lvl1pPr>
              <a:defRPr/>
            </a:lvl1pPr>
          </a:lstStyle>
          <a:p>
            <a:pPr>
              <a:defRPr/>
            </a:pPr>
            <a:fld id="{44C6E036-22F5-4542-A1D0-E28F25E95855}" type="slidenum">
              <a:rPr lang="en-IN" altLang="en-US"/>
              <a:pPr>
                <a:defRPr/>
              </a:pPr>
              <a:t>‹#›</a:t>
            </a:fld>
            <a:endParaRPr lang="en-IN" altLang="en-US"/>
          </a:p>
        </p:txBody>
      </p:sp>
    </p:spTree>
    <p:extLst>
      <p:ext uri="{BB962C8B-B14F-4D97-AF65-F5344CB8AC3E}">
        <p14:creationId xmlns:p14="http://schemas.microsoft.com/office/powerpoint/2010/main" val="237393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FD9EB86-BE76-410B-B6A9-3605E7753F60}"/>
              </a:ext>
            </a:extLst>
          </p:cNvPr>
          <p:cNvSpPr>
            <a:spLocks noGrp="1"/>
          </p:cNvSpPr>
          <p:nvPr>
            <p:ph type="dt" sz="half" idx="10"/>
          </p:nvPr>
        </p:nvSpPr>
        <p:spPr/>
        <p:txBody>
          <a:bodyPr/>
          <a:lstStyle>
            <a:lvl1pPr>
              <a:defRPr/>
            </a:lvl1pPr>
          </a:lstStyle>
          <a:p>
            <a:pPr>
              <a:defRPr/>
            </a:pPr>
            <a:fld id="{EC745956-2719-48EA-BFED-12BDB34A683B}" type="datetimeFigureOut">
              <a:rPr lang="en-IN"/>
              <a:pPr>
                <a:defRPr/>
              </a:pPr>
              <a:t>03-09-2024</a:t>
            </a:fld>
            <a:endParaRPr lang="en-IN"/>
          </a:p>
        </p:txBody>
      </p:sp>
      <p:sp>
        <p:nvSpPr>
          <p:cNvPr id="6" name="Footer Placeholder 4">
            <a:extLst>
              <a:ext uri="{FF2B5EF4-FFF2-40B4-BE49-F238E27FC236}">
                <a16:creationId xmlns:a16="http://schemas.microsoft.com/office/drawing/2014/main" id="{0EA2786F-9D29-4610-9FA5-1312B20771D1}"/>
              </a:ext>
            </a:extLst>
          </p:cNvPr>
          <p:cNvSpPr>
            <a:spLocks noGrp="1"/>
          </p:cNvSpPr>
          <p:nvPr>
            <p:ph type="ftr" sz="quarter" idx="11"/>
          </p:nvPr>
        </p:nvSpPr>
        <p:spPr/>
        <p:txBody>
          <a:bodyPr/>
          <a:lstStyle>
            <a:lvl1pPr>
              <a:defRPr/>
            </a:lvl1pPr>
          </a:lstStyle>
          <a:p>
            <a:pPr>
              <a:defRPr/>
            </a:pPr>
            <a:endParaRPr lang="en-IN"/>
          </a:p>
        </p:txBody>
      </p:sp>
      <p:sp>
        <p:nvSpPr>
          <p:cNvPr id="7" name="Slide Number Placeholder 5">
            <a:extLst>
              <a:ext uri="{FF2B5EF4-FFF2-40B4-BE49-F238E27FC236}">
                <a16:creationId xmlns:a16="http://schemas.microsoft.com/office/drawing/2014/main" id="{193B31B3-5C6B-41BA-98AE-362680CD2A6B}"/>
              </a:ext>
            </a:extLst>
          </p:cNvPr>
          <p:cNvSpPr>
            <a:spLocks noGrp="1"/>
          </p:cNvSpPr>
          <p:nvPr>
            <p:ph type="sldNum" sz="quarter" idx="12"/>
          </p:nvPr>
        </p:nvSpPr>
        <p:spPr/>
        <p:txBody>
          <a:bodyPr/>
          <a:lstStyle>
            <a:lvl1pPr>
              <a:defRPr/>
            </a:lvl1pPr>
          </a:lstStyle>
          <a:p>
            <a:pPr>
              <a:defRPr/>
            </a:pPr>
            <a:fld id="{DF4CEF59-096B-4BF5-B0F1-7346782788F1}" type="slidenum">
              <a:rPr lang="en-IN" altLang="en-US"/>
              <a:pPr>
                <a:defRPr/>
              </a:pPr>
              <a:t>‹#›</a:t>
            </a:fld>
            <a:endParaRPr lang="en-IN" altLang="en-US"/>
          </a:p>
        </p:txBody>
      </p:sp>
    </p:spTree>
    <p:extLst>
      <p:ext uri="{BB962C8B-B14F-4D97-AF65-F5344CB8AC3E}">
        <p14:creationId xmlns:p14="http://schemas.microsoft.com/office/powerpoint/2010/main" val="224089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DDBB8DF-0D21-4C80-89E9-F51BBC5CBA91}"/>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N" altLang="en-US"/>
          </a:p>
        </p:txBody>
      </p:sp>
      <p:sp>
        <p:nvSpPr>
          <p:cNvPr id="1027" name="Text Placeholder 2">
            <a:extLst>
              <a:ext uri="{FF2B5EF4-FFF2-40B4-BE49-F238E27FC236}">
                <a16:creationId xmlns:a16="http://schemas.microsoft.com/office/drawing/2014/main" id="{FEFA2375-5C1C-4135-971F-C5452AEB9D4E}"/>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N" altLang="en-US"/>
          </a:p>
        </p:txBody>
      </p:sp>
      <p:sp>
        <p:nvSpPr>
          <p:cNvPr id="4" name="Date Placeholder 3">
            <a:extLst>
              <a:ext uri="{FF2B5EF4-FFF2-40B4-BE49-F238E27FC236}">
                <a16:creationId xmlns:a16="http://schemas.microsoft.com/office/drawing/2014/main" id="{63F0A0F4-7AA7-42D7-A000-3322BE0D2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7D2966-0FA3-4C29-83ED-FCC1660819AF}" type="datetimeFigureOut">
              <a:rPr lang="en-IN"/>
              <a:pPr>
                <a:defRPr/>
              </a:pPr>
              <a:t>03-09-2024</a:t>
            </a:fld>
            <a:endParaRPr lang="en-IN"/>
          </a:p>
        </p:txBody>
      </p:sp>
      <p:sp>
        <p:nvSpPr>
          <p:cNvPr id="5" name="Footer Placeholder 4">
            <a:extLst>
              <a:ext uri="{FF2B5EF4-FFF2-40B4-BE49-F238E27FC236}">
                <a16:creationId xmlns:a16="http://schemas.microsoft.com/office/drawing/2014/main" id="{2852DA1C-48AF-4EF7-997F-B93C80D96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IN"/>
          </a:p>
        </p:txBody>
      </p:sp>
      <p:sp>
        <p:nvSpPr>
          <p:cNvPr id="6" name="Slide Number Placeholder 5">
            <a:extLst>
              <a:ext uri="{FF2B5EF4-FFF2-40B4-BE49-F238E27FC236}">
                <a16:creationId xmlns:a16="http://schemas.microsoft.com/office/drawing/2014/main" id="{CA778CFC-6717-46BC-AF04-AF36AE9D1D98}"/>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D385848-E796-4D4E-B7ED-7964ED4020A7}" type="slidenum">
              <a:rPr lang="en-IN" altLang="en-US"/>
              <a:pPr>
                <a:defRPr/>
              </a:pPr>
              <a:t>‹#›</a:t>
            </a:fld>
            <a:endParaRPr lang="en-IN" altLang="en-US"/>
          </a:p>
        </p:txBody>
      </p:sp>
    </p:spTree>
    <p:extLst>
      <p:ext uri="{BB962C8B-B14F-4D97-AF65-F5344CB8AC3E}">
        <p14:creationId xmlns:p14="http://schemas.microsoft.com/office/powerpoint/2010/main" val="73113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4255-FB81-4A80-BD92-6DCF6255736B}"/>
              </a:ext>
            </a:extLst>
          </p:cNvPr>
          <p:cNvSpPr>
            <a:spLocks noGrp="1"/>
          </p:cNvSpPr>
          <p:nvPr>
            <p:ph type="ctrTitle"/>
          </p:nvPr>
        </p:nvSpPr>
        <p:spPr>
          <a:xfrm>
            <a:off x="1" y="2679507"/>
            <a:ext cx="12191999" cy="928397"/>
          </a:xfrm>
        </p:spPr>
        <p:style>
          <a:lnRef idx="2">
            <a:schemeClr val="accent2"/>
          </a:lnRef>
          <a:fillRef idx="1">
            <a:schemeClr val="lt1"/>
          </a:fillRef>
          <a:effectRef idx="0">
            <a:schemeClr val="accent2"/>
          </a:effectRef>
          <a:fontRef idx="minor">
            <a:schemeClr val="dk1"/>
          </a:fontRef>
        </p:style>
        <p:txBody>
          <a:bodyPr rtlCol="0">
            <a:normAutofit/>
          </a:bodyPr>
          <a:lstStyle/>
          <a:p>
            <a:pPr eaLnBrk="1" fontAlgn="auto" hangingPunct="1">
              <a:spcAft>
                <a:spcPts val="0"/>
              </a:spcAft>
              <a:defRPr/>
            </a:pPr>
            <a:r>
              <a:rPr lang="en-US" sz="5400" b="1" dirty="0">
                <a:effectLst/>
                <a:latin typeface="Times New Roman" panose="02020603050405020304" pitchFamily="18" charset="0"/>
                <a:ea typeface="Calibri" panose="020F0502020204030204" pitchFamily="34" charset="0"/>
                <a:cs typeface="Times New Roman" panose="02020603050405020304" pitchFamily="18" charset="0"/>
              </a:rPr>
              <a:t>Measures of disease occurrence</a:t>
            </a:r>
            <a:endParaRPr lang="en-IN" sz="5400" b="1" dirty="0">
              <a:ln w="9525">
                <a:solidFill>
                  <a:schemeClr val="bg1"/>
                </a:solidFill>
                <a:prstDash val="solid"/>
              </a:ln>
              <a:effectLst>
                <a:outerShdw blurRad="12700" dist="38100" dir="2700000" algn="tl" rotWithShape="0">
                  <a:schemeClr val="bg1">
                    <a:lumMod val="50000"/>
                  </a:schemeClr>
                </a:outerShdw>
              </a:effectLst>
              <a:latin typeface="Berlin Sans FB Demi" panose="020E0802020502020306" pitchFamily="34" charset="0"/>
            </a:endParaRPr>
          </a:p>
        </p:txBody>
      </p:sp>
      <p:sp>
        <p:nvSpPr>
          <p:cNvPr id="3" name="Subtitle 2">
            <a:extLst>
              <a:ext uri="{FF2B5EF4-FFF2-40B4-BE49-F238E27FC236}">
                <a16:creationId xmlns:a16="http://schemas.microsoft.com/office/drawing/2014/main" id="{8833B894-49B7-4391-8687-07EF8FA1A5CD}"/>
              </a:ext>
            </a:extLst>
          </p:cNvPr>
          <p:cNvSpPr>
            <a:spLocks noGrp="1"/>
          </p:cNvSpPr>
          <p:nvPr>
            <p:ph type="subTitle" idx="1"/>
          </p:nvPr>
        </p:nvSpPr>
        <p:spPr>
          <a:xfrm>
            <a:off x="0" y="4494213"/>
            <a:ext cx="12192000" cy="2265362"/>
          </a:xfrm>
          <a:solidFill>
            <a:schemeClr val="accent5">
              <a:lumMod val="40000"/>
              <a:lumOff val="60000"/>
            </a:schemeClr>
          </a:solidFill>
          <a:ln>
            <a:solidFill>
              <a:srgbClr val="FF0000"/>
            </a:solidFill>
          </a:ln>
        </p:spPr>
        <p:txBody>
          <a:bodyPr rtlCol="0">
            <a:normAutofit/>
          </a:bodyPr>
          <a:lstStyle/>
          <a:p>
            <a:pPr eaLnBrk="1" fontAlgn="auto" hangingPunct="1">
              <a:spcAft>
                <a:spcPts val="0"/>
              </a:spcAft>
              <a:defRPr/>
            </a:pPr>
            <a:r>
              <a:rPr lang="en-IN" sz="1600" dirty="0" err="1">
                <a:latin typeface="Berlin Sans FB Demi" panose="020E0802020502020306" pitchFamily="34" charset="0"/>
              </a:rPr>
              <a:t>Dr.</a:t>
            </a:r>
            <a:r>
              <a:rPr lang="en-IN" sz="1600" dirty="0">
                <a:latin typeface="Berlin Sans FB Demi" panose="020E0802020502020306" pitchFamily="34" charset="0"/>
              </a:rPr>
              <a:t> </a:t>
            </a:r>
            <a:r>
              <a:rPr lang="en-IN" sz="1600" dirty="0" err="1">
                <a:latin typeface="Berlin Sans FB Demi" panose="020E0802020502020306" pitchFamily="34" charset="0"/>
              </a:rPr>
              <a:t>Anjay</a:t>
            </a:r>
            <a:endParaRPr lang="en-IN" sz="1600" dirty="0">
              <a:latin typeface="Berlin Sans FB Demi" panose="020E0802020502020306" pitchFamily="34" charset="0"/>
            </a:endParaRPr>
          </a:p>
          <a:p>
            <a:pPr eaLnBrk="1" fontAlgn="auto" hangingPunct="1">
              <a:spcAft>
                <a:spcPts val="0"/>
              </a:spcAft>
              <a:defRPr/>
            </a:pPr>
            <a:r>
              <a:rPr lang="en-IN" sz="1600" dirty="0">
                <a:latin typeface="Berlin Sans FB Demi" panose="020E0802020502020306" pitchFamily="34" charset="0"/>
              </a:rPr>
              <a:t>Assistant Professor</a:t>
            </a:r>
          </a:p>
          <a:p>
            <a:pPr eaLnBrk="1" fontAlgn="auto" hangingPunct="1">
              <a:spcAft>
                <a:spcPts val="0"/>
              </a:spcAft>
              <a:defRPr/>
            </a:pPr>
            <a:r>
              <a:rPr lang="en-IN" sz="1600" dirty="0">
                <a:latin typeface="Berlin Sans FB Demi" panose="020E0802020502020306" pitchFamily="34" charset="0"/>
              </a:rPr>
              <a:t>Department of Veterinary Public Health &amp; Epidemiology</a:t>
            </a:r>
          </a:p>
          <a:p>
            <a:pPr eaLnBrk="1" fontAlgn="auto" hangingPunct="1">
              <a:spcAft>
                <a:spcPts val="0"/>
              </a:spcAft>
              <a:defRPr/>
            </a:pPr>
            <a:r>
              <a:rPr lang="en-IN" sz="1600" dirty="0">
                <a:latin typeface="Berlin Sans FB Demi" panose="020E0802020502020306" pitchFamily="34" charset="0"/>
              </a:rPr>
              <a:t>Bihar Veterinary College</a:t>
            </a:r>
          </a:p>
          <a:p>
            <a:pPr eaLnBrk="1" fontAlgn="auto" hangingPunct="1">
              <a:spcAft>
                <a:spcPts val="0"/>
              </a:spcAft>
              <a:defRPr/>
            </a:pPr>
            <a:r>
              <a:rPr lang="en-IN" sz="1600" dirty="0">
                <a:latin typeface="Berlin Sans FB Demi" panose="020E0802020502020306" pitchFamily="34" charset="0"/>
              </a:rPr>
              <a:t>Bihar Animal Sciences University</a:t>
            </a:r>
          </a:p>
          <a:p>
            <a:pPr eaLnBrk="1" fontAlgn="auto" hangingPunct="1">
              <a:spcAft>
                <a:spcPts val="0"/>
              </a:spcAft>
              <a:defRPr/>
            </a:pPr>
            <a:r>
              <a:rPr lang="en-IN" sz="1600" dirty="0">
                <a:latin typeface="Berlin Sans FB Demi" panose="020E0802020502020306" pitchFamily="34" charset="0"/>
              </a:rPr>
              <a:t>Patna</a:t>
            </a:r>
          </a:p>
          <a:p>
            <a:pPr eaLnBrk="1" fontAlgn="auto" hangingPunct="1">
              <a:spcAft>
                <a:spcPts val="0"/>
              </a:spcAft>
              <a:defRPr/>
            </a:pPr>
            <a:endParaRPr lang="en-IN" sz="1600" dirty="0">
              <a:latin typeface="Berlin Sans FB Demi" panose="020E0802020502020306" pitchFamily="34" charset="0"/>
            </a:endParaRPr>
          </a:p>
        </p:txBody>
      </p:sp>
      <p:pic>
        <p:nvPicPr>
          <p:cNvPr id="5" name="Picture 4">
            <a:extLst>
              <a:ext uri="{FF2B5EF4-FFF2-40B4-BE49-F238E27FC236}">
                <a16:creationId xmlns:a16="http://schemas.microsoft.com/office/drawing/2014/main" id="{C45F5152-1EF9-4D9C-BB13-0F8EC72E1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5763" y="98425"/>
            <a:ext cx="2084841" cy="2003181"/>
          </a:xfrm>
          <a:prstGeom prst="rect">
            <a:avLst/>
          </a:prstGeom>
        </p:spPr>
      </p:pic>
      <p:sp>
        <p:nvSpPr>
          <p:cNvPr id="8" name="TextBox 7">
            <a:extLst>
              <a:ext uri="{FF2B5EF4-FFF2-40B4-BE49-F238E27FC236}">
                <a16:creationId xmlns:a16="http://schemas.microsoft.com/office/drawing/2014/main" id="{8524BF35-CB92-4F93-938C-733BB6C8FFB4}"/>
              </a:ext>
            </a:extLst>
          </p:cNvPr>
          <p:cNvSpPr txBox="1"/>
          <p:nvPr/>
        </p:nvSpPr>
        <p:spPr>
          <a:xfrm>
            <a:off x="2497394" y="315946"/>
            <a:ext cx="7458369" cy="181588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lgerian" panose="04020705040A02060702" pitchFamily="82" charset="0"/>
                <a:ea typeface="+mn-ea"/>
                <a:cs typeface="+mn-cs"/>
              </a:rPr>
              <a:t>Lecture 7</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Algerian" panose="04020705040A02060702" pitchFamily="8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Algerian" panose="04020705040A02060702" pitchFamily="82" charset="0"/>
              </a:rPr>
              <a:t>UNIT-2 (VETERINARY EPIDEMIOLOGY)  (Credit Hours 3+1=4)</a:t>
            </a:r>
            <a:endParaRPr kumimoji="0" lang="en-IN" sz="2800" b="1" i="0" u="none" strike="noStrike" kern="1200" cap="none" spc="0" normalizeH="0" baseline="0" noProof="0" dirty="0">
              <a:ln>
                <a:noFill/>
              </a:ln>
              <a:solidFill>
                <a:prstClr val="black"/>
              </a:solidFill>
              <a:effectLst/>
              <a:uLnTx/>
              <a:uFillTx/>
              <a:latin typeface="Algerian" panose="04020705040A02060702" pitchFamily="82" charset="0"/>
              <a:ea typeface="+mn-ea"/>
              <a:cs typeface="+mn-cs"/>
            </a:endParaRPr>
          </a:p>
        </p:txBody>
      </p:sp>
      <p:pic>
        <p:nvPicPr>
          <p:cNvPr id="6" name="Picture 5">
            <a:extLst>
              <a:ext uri="{FF2B5EF4-FFF2-40B4-BE49-F238E27FC236}">
                <a16:creationId xmlns:a16="http://schemas.microsoft.com/office/drawing/2014/main" id="{2503D15B-A522-47A3-A05C-12946EB0D6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828" y="-78551"/>
            <a:ext cx="2963196" cy="2265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438F6-1E89-429C-B153-A73057309783}"/>
              </a:ext>
            </a:extLst>
          </p:cNvPr>
          <p:cNvSpPr>
            <a:spLocks noGrp="1"/>
          </p:cNvSpPr>
          <p:nvPr>
            <p:ph type="title"/>
          </p:nvPr>
        </p:nvSpPr>
        <p:spPr>
          <a:xfrm>
            <a:off x="838200" y="365126"/>
            <a:ext cx="10515600" cy="996536"/>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en-US"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Basic concepts of disease quantification</a:t>
            </a:r>
            <a:endParaRPr lang="en-IN"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1BE3641-87EC-4D10-9D0B-DEDB93158EA4}"/>
              </a:ext>
            </a:extLst>
          </p:cNvPr>
          <p:cNvSpPr>
            <a:spLocks noGrp="1"/>
          </p:cNvSpPr>
          <p:nvPr>
            <p:ph idx="1"/>
          </p:nvPr>
        </p:nvSpPr>
        <p:spPr>
          <a:xfrm>
            <a:off x="258418" y="1905138"/>
            <a:ext cx="11519452" cy="4351338"/>
          </a:xfrm>
        </p:spPr>
        <p:style>
          <a:lnRef idx="2">
            <a:schemeClr val="accent4"/>
          </a:lnRef>
          <a:fillRef idx="1">
            <a:schemeClr val="lt1"/>
          </a:fillRef>
          <a:effectRef idx="0">
            <a:schemeClr val="accent4"/>
          </a:effectRef>
          <a:fontRef idx="minor">
            <a:schemeClr val="dk1"/>
          </a:fontRef>
        </p:style>
        <p:txBody>
          <a:bodyPr/>
          <a:lstStyle/>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A necessary part of the investigation of disease in a population:</a:t>
            </a:r>
          </a:p>
          <a:p>
            <a:pPr algn="just"/>
            <a:endParaRPr lang="en-US" sz="24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counting of affected animals so that the amount of disease can be described.</a:t>
            </a:r>
          </a:p>
          <a:p>
            <a:pPr lvl="1" algn="just">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Desirable to describe when and where disease occurs, and</a:t>
            </a:r>
          </a:p>
          <a:p>
            <a:pPr lvl="1" algn="just">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Desirable to relate </a:t>
            </a:r>
            <a:r>
              <a:rPr lang="en-US" dirty="0">
                <a:solidFill>
                  <a:srgbClr val="FF0000"/>
                </a:solidFill>
                <a:latin typeface="Times New Roman" panose="02020603050405020304" pitchFamily="18" charset="0"/>
                <a:cs typeface="Times New Roman" panose="02020603050405020304" pitchFamily="18" charset="0"/>
              </a:rPr>
              <a:t>the number of diseased animals</a:t>
            </a:r>
            <a:r>
              <a:rPr lang="en-US" dirty="0">
                <a:latin typeface="Times New Roman" panose="02020603050405020304" pitchFamily="18" charset="0"/>
                <a:cs typeface="Times New Roman" panose="02020603050405020304" pitchFamily="18" charset="0"/>
              </a:rPr>
              <a:t> to the </a:t>
            </a:r>
            <a:r>
              <a:rPr lang="en-US" dirty="0">
                <a:solidFill>
                  <a:srgbClr val="FF0000"/>
                </a:solidFill>
                <a:latin typeface="Times New Roman" panose="02020603050405020304" pitchFamily="18" charset="0"/>
                <a:cs typeface="Times New Roman" panose="02020603050405020304" pitchFamily="18" charset="0"/>
              </a:rPr>
              <a:t>size of the population </a:t>
            </a:r>
            <a:r>
              <a:rPr lang="en-US" dirty="0">
                <a:latin typeface="Times New Roman" panose="02020603050405020304" pitchFamily="18" charset="0"/>
                <a:cs typeface="Times New Roman" panose="02020603050405020304" pitchFamily="18" charset="0"/>
              </a:rPr>
              <a:t>at risk of developing disease </a:t>
            </a:r>
          </a:p>
          <a:p>
            <a:pPr lvl="2" algn="just"/>
            <a:r>
              <a:rPr lang="en-US" sz="2400" dirty="0">
                <a:latin typeface="Times New Roman" panose="02020603050405020304" pitchFamily="18" charset="0"/>
                <a:cs typeface="Times New Roman" panose="02020603050405020304" pitchFamily="18" charset="0"/>
              </a:rPr>
              <a:t>so that a disease's importance can be assessed.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07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C6ECD4-97CE-4AA0-9204-2CB73A31DE00}"/>
              </a:ext>
            </a:extLst>
          </p:cNvPr>
          <p:cNvSpPr>
            <a:spLocks noGrp="1"/>
          </p:cNvSpPr>
          <p:nvPr>
            <p:ph idx="1"/>
          </p:nvPr>
        </p:nvSpPr>
        <p:spPr>
          <a:xfrm>
            <a:off x="357809" y="1447938"/>
            <a:ext cx="11251095" cy="4351338"/>
          </a:xfrm>
        </p:spPr>
        <p:style>
          <a:lnRef idx="2">
            <a:schemeClr val="accent4"/>
          </a:lnRef>
          <a:fillRef idx="1">
            <a:schemeClr val="lt1"/>
          </a:fillRef>
          <a:effectRef idx="0">
            <a:schemeClr val="accent4"/>
          </a:effectRef>
          <a:fontRef idx="minor">
            <a:schemeClr val="dk1"/>
          </a:fontRef>
        </p:style>
        <p:txBody>
          <a:bodyPr/>
          <a:lstStyle/>
          <a:p>
            <a:pPr algn="just"/>
            <a:r>
              <a:rPr lang="en-US" sz="2400" b="0" i="0" u="none" strike="noStrike" baseline="0" dirty="0">
                <a:latin typeface="Times New Roman" panose="02020603050405020304" pitchFamily="18" charset="0"/>
                <a:cs typeface="Times New Roman" panose="02020603050405020304" pitchFamily="18" charset="0"/>
              </a:rPr>
              <a:t>The amount of disease is the </a:t>
            </a:r>
            <a:r>
              <a:rPr lang="en-US" sz="2400" b="1" i="0" u="none" strike="noStrike" baseline="0" dirty="0">
                <a:solidFill>
                  <a:schemeClr val="accent1"/>
                </a:solidFill>
                <a:latin typeface="Times New Roman" panose="02020603050405020304" pitchFamily="18" charset="0"/>
                <a:cs typeface="Times New Roman" panose="02020603050405020304" pitchFamily="18" charset="0"/>
              </a:rPr>
              <a:t>morbidity</a:t>
            </a:r>
            <a:r>
              <a:rPr lang="en-US" sz="2400" b="0" i="0" u="none" strike="noStrike" baseline="0" dirty="0">
                <a:latin typeface="Times New Roman" panose="02020603050405020304" pitchFamily="18" charset="0"/>
                <a:cs typeface="Times New Roman" panose="02020603050405020304" pitchFamily="18" charset="0"/>
              </a:rPr>
              <a:t> (Latin: morbus = disease). </a:t>
            </a:r>
          </a:p>
          <a:p>
            <a:pPr algn="just"/>
            <a:endParaRPr lang="en-US" sz="240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The number of deaths is the </a:t>
            </a:r>
            <a:r>
              <a:rPr lang="en-US" sz="2400" b="1" i="0" u="none" strike="noStrike" baseline="0" dirty="0">
                <a:solidFill>
                  <a:schemeClr val="accent1"/>
                </a:solidFill>
                <a:latin typeface="Times New Roman" panose="02020603050405020304" pitchFamily="18" charset="0"/>
                <a:cs typeface="Times New Roman" panose="02020603050405020304" pitchFamily="18" charset="0"/>
              </a:rPr>
              <a:t>mortality</a:t>
            </a:r>
            <a:r>
              <a:rPr lang="en-US" sz="2400" b="0" i="0" u="none" strike="noStrike" baseline="0" dirty="0">
                <a:latin typeface="Times New Roman" panose="02020603050405020304" pitchFamily="18" charset="0"/>
                <a:cs typeface="Times New Roman" panose="02020603050405020304" pitchFamily="18" charset="0"/>
              </a:rPr>
              <a:t>.</a:t>
            </a:r>
          </a:p>
          <a:p>
            <a:pPr algn="just"/>
            <a:endParaRPr lang="en-US" sz="2400" b="0" i="0" u="none" strike="noStrike" baseline="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The times of occurrence of cases of a disease constitute its </a:t>
            </a:r>
            <a:r>
              <a:rPr lang="en-US" sz="2400" b="1" i="0" u="none" strike="noStrike" baseline="0" dirty="0">
                <a:solidFill>
                  <a:schemeClr val="accent1"/>
                </a:solidFill>
                <a:latin typeface="Times New Roman" panose="02020603050405020304" pitchFamily="18" charset="0"/>
                <a:cs typeface="Times New Roman" panose="02020603050405020304" pitchFamily="18" charset="0"/>
              </a:rPr>
              <a:t>temporal distribution</a:t>
            </a:r>
            <a:r>
              <a:rPr lang="en-US" sz="2400" dirty="0">
                <a:solidFill>
                  <a:schemeClr val="accent1"/>
                </a:solidFill>
                <a:latin typeface="Times New Roman" panose="02020603050405020304" pitchFamily="18" charset="0"/>
                <a:cs typeface="Times New Roman" panose="02020603050405020304" pitchFamily="18" charset="0"/>
              </a:rPr>
              <a:t>.</a:t>
            </a:r>
            <a:endParaRPr lang="en-US" sz="2400" b="0" i="0" u="none" strike="noStrike" baseline="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The places of occurrence comprise its </a:t>
            </a:r>
            <a:r>
              <a:rPr lang="en-US" sz="2400" b="1" i="0" u="none" strike="noStrike" baseline="0" dirty="0">
                <a:solidFill>
                  <a:schemeClr val="accent1"/>
                </a:solidFill>
                <a:latin typeface="Times New Roman" panose="02020603050405020304" pitchFamily="18" charset="0"/>
                <a:cs typeface="Times New Roman" panose="02020603050405020304" pitchFamily="18" charset="0"/>
              </a:rPr>
              <a:t>spatial distribution</a:t>
            </a:r>
            <a:r>
              <a:rPr lang="en-US" sz="2400" b="0" i="0" u="none" strike="noStrike" baseline="0" dirty="0">
                <a:latin typeface="Times New Roman" panose="02020603050405020304" pitchFamily="18" charset="0"/>
                <a:cs typeface="Times New Roman" panose="02020603050405020304" pitchFamily="18" charset="0"/>
              </a:rPr>
              <a:t>. </a:t>
            </a:r>
          </a:p>
          <a:p>
            <a:pPr algn="just"/>
            <a:endParaRPr lang="en-US" sz="2400" b="0" i="0" u="none" strike="noStrike" baseline="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The measurement and description of the size of populations and their characteristics constitute </a:t>
            </a:r>
            <a:r>
              <a:rPr lang="en-US" sz="2400" b="1" i="0" u="none" strike="noStrike" baseline="0" dirty="0">
                <a:solidFill>
                  <a:schemeClr val="accent1"/>
                </a:solidFill>
                <a:latin typeface="Times New Roman" panose="02020603050405020304" pitchFamily="18" charset="0"/>
                <a:cs typeface="Times New Roman" panose="02020603050405020304" pitchFamily="18" charset="0"/>
              </a:rPr>
              <a:t>demography</a:t>
            </a:r>
            <a:r>
              <a:rPr lang="en-US" sz="2400" b="0" i="0" u="none" strike="noStrike" baseline="0" dirty="0">
                <a:latin typeface="Times New Roman" panose="02020603050405020304" pitchFamily="18" charset="0"/>
                <a:cs typeface="Times New Roman" panose="02020603050405020304" pitchFamily="18" charset="0"/>
              </a:rPr>
              <a:t> (Greek: demo= </a:t>
            </a:r>
            <a:r>
              <a:rPr lang="en-IN" sz="2400" b="0" i="0" u="none" strike="noStrike" baseline="0" dirty="0">
                <a:latin typeface="Times New Roman" panose="02020603050405020304" pitchFamily="18" charset="0"/>
                <a:cs typeface="Times New Roman" panose="02020603050405020304" pitchFamily="18" charset="0"/>
              </a:rPr>
              <a:t>people; -</a:t>
            </a:r>
            <a:r>
              <a:rPr lang="en-IN" sz="2400" b="0" i="0" u="none" strike="noStrike" baseline="0" dirty="0" err="1">
                <a:latin typeface="Times New Roman" panose="02020603050405020304" pitchFamily="18" charset="0"/>
                <a:cs typeface="Times New Roman" panose="02020603050405020304" pitchFamily="18" charset="0"/>
              </a:rPr>
              <a:t>graphia</a:t>
            </a:r>
            <a:r>
              <a:rPr lang="en-IN" sz="2400" b="0" i="0" u="none" strike="noStrike" baseline="0" dirty="0">
                <a:latin typeface="Times New Roman" panose="02020603050405020304" pitchFamily="18" charset="0"/>
                <a:cs typeface="Times New Roman" panose="02020603050405020304" pitchFamily="18" charset="0"/>
              </a:rPr>
              <a:t> = writing, description).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844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8816-595A-4E71-B4F7-4C06B33AD868}"/>
              </a:ext>
            </a:extLst>
          </p:cNvPr>
          <p:cNvSpPr>
            <a:spLocks noGrp="1"/>
          </p:cNvSpPr>
          <p:nvPr>
            <p:ph type="title"/>
          </p:nvPr>
        </p:nvSpPr>
        <p:spPr>
          <a:xfrm>
            <a:off x="838200" y="365125"/>
            <a:ext cx="10515600" cy="1235075"/>
          </a:xfrm>
        </p:spPr>
        <p:style>
          <a:lnRef idx="0">
            <a:schemeClr val="accent4"/>
          </a:lnRef>
          <a:fillRef idx="3">
            <a:schemeClr val="accent4"/>
          </a:fillRef>
          <a:effectRef idx="3">
            <a:schemeClr val="accent4"/>
          </a:effectRef>
          <a:fontRef idx="minor">
            <a:schemeClr val="lt1"/>
          </a:fontRef>
        </p:style>
        <p:txBody>
          <a:bodyPr/>
          <a:lstStyle/>
          <a:p>
            <a:pPr algn="ctr"/>
            <a:r>
              <a:rPr lang="en-IN"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Measures of disease occurrence</a:t>
            </a:r>
          </a:p>
        </p:txBody>
      </p:sp>
      <p:sp>
        <p:nvSpPr>
          <p:cNvPr id="3" name="Content Placeholder 2">
            <a:extLst>
              <a:ext uri="{FF2B5EF4-FFF2-40B4-BE49-F238E27FC236}">
                <a16:creationId xmlns:a16="http://schemas.microsoft.com/office/drawing/2014/main" id="{BA7E9094-7AFF-4F54-B5DC-A1651D6EF7D6}"/>
              </a:ext>
            </a:extLst>
          </p:cNvPr>
          <p:cNvSpPr>
            <a:spLocks noGrp="1"/>
          </p:cNvSpPr>
          <p:nvPr>
            <p:ph idx="1"/>
          </p:nvPr>
        </p:nvSpPr>
        <p:spPr>
          <a:xfrm>
            <a:off x="246822" y="1825625"/>
            <a:ext cx="11698356" cy="4351338"/>
          </a:xfrm>
        </p:spPr>
        <p:style>
          <a:lnRef idx="2">
            <a:schemeClr val="accent5"/>
          </a:lnRef>
          <a:fillRef idx="1">
            <a:schemeClr val="lt1"/>
          </a:fillRef>
          <a:effectRef idx="0">
            <a:schemeClr val="accent5"/>
          </a:effectRef>
          <a:fontRef idx="minor">
            <a:schemeClr val="dk1"/>
          </a:fontRef>
        </p:style>
        <p:txBody>
          <a:bodyPr/>
          <a:lstStyle/>
          <a:p>
            <a:pPr algn="just"/>
            <a:r>
              <a:rPr lang="en-US" sz="2400" b="1" dirty="0">
                <a:solidFill>
                  <a:schemeClr val="accent1"/>
                </a:solidFill>
                <a:latin typeface="Times New Roman" panose="02020603050405020304" pitchFamily="18" charset="0"/>
                <a:cs typeface="Times New Roman" panose="02020603050405020304" pitchFamily="18" charset="0"/>
              </a:rPr>
              <a:t>Prevalence (P)</a:t>
            </a:r>
          </a:p>
          <a:p>
            <a:pPr algn="just"/>
            <a:r>
              <a:rPr lang="en-US" sz="2400" dirty="0">
                <a:latin typeface="Times New Roman" panose="02020603050405020304" pitchFamily="18" charset="0"/>
                <a:cs typeface="Times New Roman" panose="02020603050405020304" pitchFamily="18" charset="0"/>
              </a:rPr>
              <a:t>It is the number of instances of disease or related attributes (e.g., infection or presence of antibodies) in a </a:t>
            </a:r>
            <a:r>
              <a:rPr lang="en-US" sz="2400" dirty="0">
                <a:solidFill>
                  <a:srgbClr val="FF0000"/>
                </a:solidFill>
                <a:latin typeface="Times New Roman" panose="02020603050405020304" pitchFamily="18" charset="0"/>
                <a:cs typeface="Times New Roman" panose="02020603050405020304" pitchFamily="18" charset="0"/>
              </a:rPr>
              <a:t>known population, at a designated time, without distinction between old and new cases.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FF0000"/>
                </a:solidFill>
                <a:latin typeface="Times New Roman" panose="02020603050405020304" pitchFamily="18" charset="0"/>
                <a:cs typeface="Times New Roman" panose="02020603050405020304" pitchFamily="18" charset="0"/>
              </a:rPr>
              <a:t>When the time is not specified</a:t>
            </a:r>
            <a:r>
              <a:rPr lang="en-US" sz="2400" dirty="0">
                <a:latin typeface="Times New Roman" panose="02020603050405020304" pitchFamily="18" charset="0"/>
                <a:cs typeface="Times New Roman" panose="02020603050405020304" pitchFamily="18" charset="0"/>
              </a:rPr>
              <a:t>, prevalence usually refers to </a:t>
            </a:r>
            <a:r>
              <a:rPr lang="en-US" sz="2400" b="1" dirty="0">
                <a:solidFill>
                  <a:schemeClr val="accent1"/>
                </a:solidFill>
                <a:latin typeface="Times New Roman" panose="02020603050405020304" pitchFamily="18" charset="0"/>
                <a:cs typeface="Times New Roman" panose="02020603050405020304" pitchFamily="18" charset="0"/>
              </a:rPr>
              <a:t>point prevalence</a:t>
            </a:r>
            <a:r>
              <a:rPr lang="en-US" sz="2400" dirty="0">
                <a:latin typeface="Times New Roman" panose="02020603050405020304" pitchFamily="18" charset="0"/>
                <a:cs typeface="Times New Roman" panose="02020603050405020304" pitchFamily="18" charset="0"/>
              </a:rPr>
              <a:t>; that is, the </a:t>
            </a:r>
            <a:r>
              <a:rPr lang="en-US" sz="2400" dirty="0">
                <a:solidFill>
                  <a:srgbClr val="FF0000"/>
                </a:solidFill>
                <a:latin typeface="Times New Roman" panose="02020603050405020304" pitchFamily="18" charset="0"/>
                <a:cs typeface="Times New Roman" panose="02020603050405020304" pitchFamily="18" charset="0"/>
              </a:rPr>
              <a:t>amount of disease in a population at a particular point in time</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0541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251C64-9EA9-4D19-AF49-A0C0E14A3B65}"/>
              </a:ext>
            </a:extLst>
          </p:cNvPr>
          <p:cNvSpPr>
            <a:spLocks noGrp="1"/>
          </p:cNvSpPr>
          <p:nvPr>
            <p:ph idx="1"/>
          </p:nvPr>
        </p:nvSpPr>
        <p:spPr>
          <a:xfrm>
            <a:off x="251790" y="1171229"/>
            <a:ext cx="11406809" cy="4782309"/>
          </a:xfrm>
        </p:spPr>
        <p:style>
          <a:lnRef idx="2">
            <a:schemeClr val="accent5"/>
          </a:lnRef>
          <a:fillRef idx="1">
            <a:schemeClr val="lt1"/>
          </a:fillRef>
          <a:effectRef idx="0">
            <a:schemeClr val="accent5"/>
          </a:effectRef>
          <a:fontRef idx="minor">
            <a:schemeClr val="dk1"/>
          </a:fontRef>
        </p:style>
        <p:txBody>
          <a:bodyPr/>
          <a:lstStyle/>
          <a:p>
            <a:pPr algn="just"/>
            <a:r>
              <a:rPr lang="en-US" sz="2400" b="1" dirty="0">
                <a:solidFill>
                  <a:schemeClr val="accent1"/>
                </a:solidFill>
                <a:latin typeface="Times New Roman" panose="02020603050405020304" pitchFamily="18" charset="0"/>
                <a:cs typeface="Times New Roman" panose="02020603050405020304" pitchFamily="18" charset="0"/>
              </a:rPr>
              <a:t>Period prevalence </a:t>
            </a:r>
            <a:r>
              <a:rPr lang="en-US" sz="2400" dirty="0">
                <a:latin typeface="Times New Roman" panose="02020603050405020304" pitchFamily="18" charset="0"/>
                <a:cs typeface="Times New Roman" panose="02020603050405020304" pitchFamily="18" charset="0"/>
              </a:rPr>
              <a:t>refers to the number of cases that are known to have occurred during a specified period of time; for example, a year (</a:t>
            </a:r>
            <a:r>
              <a:rPr lang="en-US" sz="2400" b="1" dirty="0">
                <a:solidFill>
                  <a:schemeClr val="accent1"/>
                </a:solidFill>
                <a:latin typeface="Times New Roman" panose="02020603050405020304" pitchFamily="18" charset="0"/>
                <a:cs typeface="Times New Roman" panose="02020603050405020304" pitchFamily="18" charset="0"/>
              </a:rPr>
              <a:t>annual prevalence</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It is the sum of the </a:t>
            </a:r>
            <a:r>
              <a:rPr lang="en-US" sz="2400" dirty="0">
                <a:solidFill>
                  <a:srgbClr val="FF0000"/>
                </a:solidFill>
                <a:latin typeface="Times New Roman" panose="02020603050405020304" pitchFamily="18" charset="0"/>
                <a:cs typeface="Times New Roman" panose="02020603050405020304" pitchFamily="18" charset="0"/>
              </a:rPr>
              <a:t>point prevalence at the beginning </a:t>
            </a:r>
            <a:r>
              <a:rPr lang="en-US" sz="2400" dirty="0">
                <a:latin typeface="Times New Roman" panose="02020603050405020304" pitchFamily="18" charset="0"/>
                <a:cs typeface="Times New Roman" panose="02020603050405020304" pitchFamily="18" charset="0"/>
              </a:rPr>
              <a:t>of the period and the </a:t>
            </a:r>
            <a:r>
              <a:rPr lang="en-US" sz="2400" dirty="0">
                <a:solidFill>
                  <a:srgbClr val="FF0000"/>
                </a:solidFill>
                <a:latin typeface="Times New Roman" panose="02020603050405020304" pitchFamily="18" charset="0"/>
                <a:cs typeface="Times New Roman" panose="02020603050405020304" pitchFamily="18" charset="0"/>
              </a:rPr>
              <a:t>number of new cases that occur during the period.</a:t>
            </a:r>
          </a:p>
          <a:p>
            <a:pPr algn="just"/>
            <a:endParaRPr lang="en-US" sz="2400" dirty="0">
              <a:solidFill>
                <a:srgbClr val="FF0000"/>
              </a:solidFill>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Can be used when the exact time of onset of a condition is not known (e.g., some </a:t>
            </a:r>
            <a:r>
              <a:rPr lang="en-US" sz="2400" dirty="0" err="1">
                <a:latin typeface="Times New Roman" panose="02020603050405020304" pitchFamily="18" charset="0"/>
                <a:cs typeface="Times New Roman" panose="02020603050405020304" pitchFamily="18" charset="0"/>
              </a:rPr>
              <a:t>behavioural</a:t>
            </a:r>
            <a:r>
              <a:rPr lang="en-US" sz="2400" dirty="0">
                <a:latin typeface="Times New Roman" panose="02020603050405020304" pitchFamily="18" charset="0"/>
                <a:cs typeface="Times New Roman" panose="02020603050405020304" pitchFamily="18" charset="0"/>
              </a:rPr>
              <a:t> condition) </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solidFill>
                  <a:schemeClr val="accent1"/>
                </a:solidFill>
                <a:latin typeface="Times New Roman" panose="02020603050405020304" pitchFamily="18" charset="0"/>
                <a:cs typeface="Times New Roman" panose="02020603050405020304" pitchFamily="18" charset="0"/>
              </a:rPr>
              <a:t>Lifetime prevalence</a:t>
            </a:r>
            <a:r>
              <a:rPr lang="en-US" sz="2400" dirty="0">
                <a:solidFill>
                  <a:schemeClr val="accent1"/>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number of individuals known to have had disease for at least part of their life</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56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8F22BA-3120-479B-A69A-D8AF087C3FE5}"/>
              </a:ext>
            </a:extLst>
          </p:cNvPr>
          <p:cNvSpPr>
            <a:spLocks noGrp="1"/>
          </p:cNvSpPr>
          <p:nvPr>
            <p:ph idx="1"/>
          </p:nvPr>
        </p:nvSpPr>
        <p:spPr>
          <a:xfrm>
            <a:off x="576470" y="526774"/>
            <a:ext cx="11360426" cy="6033052"/>
          </a:xfrm>
        </p:spPr>
        <p:style>
          <a:lnRef idx="2">
            <a:schemeClr val="accent4"/>
          </a:lnRef>
          <a:fillRef idx="1">
            <a:schemeClr val="lt1"/>
          </a:fillRef>
          <a:effectRef idx="0">
            <a:schemeClr val="accent4"/>
          </a:effectRef>
          <a:fontRef idx="minor">
            <a:schemeClr val="dk1"/>
          </a:fontRef>
        </p:style>
        <p:txBody>
          <a:bodyPr/>
          <a:lstStyle/>
          <a:p>
            <a:pPr algn="just"/>
            <a:r>
              <a:rPr lang="en-US" sz="2400" dirty="0">
                <a:latin typeface="Times New Roman" panose="02020603050405020304" pitchFamily="18" charset="0"/>
                <a:cs typeface="Times New Roman" panose="02020603050405020304" pitchFamily="18" charset="0"/>
              </a:rPr>
              <a:t>Prevalence can be defined simply </a:t>
            </a:r>
            <a:r>
              <a:rPr lang="en-US" sz="2400" dirty="0">
                <a:solidFill>
                  <a:srgbClr val="FF0000"/>
                </a:solidFill>
                <a:latin typeface="Times New Roman" panose="02020603050405020304" pitchFamily="18" charset="0"/>
                <a:cs typeface="Times New Roman" panose="02020603050405020304" pitchFamily="18" charset="0"/>
              </a:rPr>
              <a:t>as the number of affected animals</a:t>
            </a:r>
            <a:r>
              <a:rPr lang="en-US" sz="2400"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It is most meaningful</a:t>
            </a:r>
            <a:r>
              <a:rPr lang="en-IN" sz="240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when expressed in terms of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the number of diseased animals in relation to the number of animals in the population at risk of developing the disease</a:t>
            </a:r>
            <a:r>
              <a:rPr lang="en-US" sz="2400" b="0" i="0" u="none" strike="noStrike" baseline="0" dirty="0">
                <a:latin typeface="Times New Roman" panose="02020603050405020304" pitchFamily="18" charset="0"/>
                <a:cs typeface="Times New Roman" panose="02020603050405020304" pitchFamily="18" charset="0"/>
              </a:rPr>
              <a:t>:</a:t>
            </a:r>
          </a:p>
          <a:p>
            <a:pPr marL="0" indent="0" algn="just">
              <a:buNone/>
            </a:pPr>
            <a:r>
              <a:rPr lang="en-US" sz="2400" b="0" i="0" u="none" strike="noStrike" baseline="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b="0" i="0" u="none" strike="noStrike" baseline="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Prevalence can take values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between 0 and 1</a:t>
            </a:r>
            <a:r>
              <a:rPr lang="en-US" sz="2400" b="0" i="0" u="none" strike="noStrike" baseline="0" dirty="0">
                <a:latin typeface="Times New Roman" panose="02020603050405020304" pitchFamily="18" charset="0"/>
                <a:cs typeface="Times New Roman" panose="02020603050405020304" pitchFamily="18" charset="0"/>
              </a:rPr>
              <a:t>, and is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dimensionless</a:t>
            </a:r>
            <a:r>
              <a:rPr lang="en-US" sz="2400" b="0" i="0" u="none" strike="noStrike" baseline="0" dirty="0">
                <a:latin typeface="Times New Roman" panose="02020603050405020304" pitchFamily="18" charset="0"/>
                <a:cs typeface="Times New Roman" panose="02020603050405020304" pitchFamily="18" charset="0"/>
              </a:rPr>
              <a:t>. </a:t>
            </a:r>
          </a:p>
          <a:p>
            <a:pPr algn="just"/>
            <a:r>
              <a:rPr lang="en-US" sz="2400" b="0" i="0" u="none" strike="noStrike" baseline="0" dirty="0">
                <a:latin typeface="Times New Roman" panose="02020603050405020304" pitchFamily="18" charset="0"/>
                <a:cs typeface="Times New Roman" panose="02020603050405020304" pitchFamily="18" charset="0"/>
              </a:rPr>
              <a:t>Sometimes, it is expressed as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a percentage</a:t>
            </a:r>
            <a:r>
              <a:rPr lang="en-US" sz="2400" b="0" i="0" u="none" strike="noStrike" baseline="0" dirty="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grpSp>
        <p:nvGrpSpPr>
          <p:cNvPr id="8" name="Group 7">
            <a:extLst>
              <a:ext uri="{FF2B5EF4-FFF2-40B4-BE49-F238E27FC236}">
                <a16:creationId xmlns:a16="http://schemas.microsoft.com/office/drawing/2014/main" id="{E6587AB5-D08D-4904-818D-65BC4CC5BB31}"/>
              </a:ext>
            </a:extLst>
          </p:cNvPr>
          <p:cNvGrpSpPr/>
          <p:nvPr/>
        </p:nvGrpSpPr>
        <p:grpSpPr>
          <a:xfrm>
            <a:off x="1961322" y="2714176"/>
            <a:ext cx="8269356" cy="2454966"/>
            <a:chOff x="2633870" y="884582"/>
            <a:chExt cx="8269356" cy="2454966"/>
          </a:xfrm>
        </p:grpSpPr>
        <p:sp>
          <p:nvSpPr>
            <p:cNvPr id="4" name="Rectangle 3">
              <a:extLst>
                <a:ext uri="{FF2B5EF4-FFF2-40B4-BE49-F238E27FC236}">
                  <a16:creationId xmlns:a16="http://schemas.microsoft.com/office/drawing/2014/main" id="{CE895A28-2BF0-499D-A5D5-4E85E88B69EA}"/>
                </a:ext>
              </a:extLst>
            </p:cNvPr>
            <p:cNvSpPr/>
            <p:nvPr/>
          </p:nvSpPr>
          <p:spPr>
            <a:xfrm>
              <a:off x="2633870" y="884582"/>
              <a:ext cx="8269356" cy="2454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number of individuals having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 disease at a particular point in time</a:t>
              </a:r>
            </a:p>
            <a:p>
              <a:pPr marL="0" indent="0" algn="just">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t>
              </a:r>
            </a:p>
            <a:p>
              <a:pPr algn="ct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number of individuals in the population at risk at that point in time</a:t>
              </a:r>
            </a:p>
            <a:p>
              <a:pPr marL="0" indent="0" algn="just">
                <a:buNone/>
              </a:pPr>
              <a:endParaRPr lang="en-IN"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67724E36-4E15-426A-A477-56F62CB01F48}"/>
                </a:ext>
              </a:extLst>
            </p:cNvPr>
            <p:cNvCxnSpPr>
              <a:cxnSpLocks/>
            </p:cNvCxnSpPr>
            <p:nvPr/>
          </p:nvCxnSpPr>
          <p:spPr>
            <a:xfrm>
              <a:off x="3132483" y="1948070"/>
              <a:ext cx="7593496" cy="0"/>
            </a:xfrm>
            <a:prstGeom prst="line">
              <a:avLst/>
            </a:prstGeom>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52683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17232-5225-4609-BA5B-127C9DBDF3C0}"/>
              </a:ext>
            </a:extLst>
          </p:cNvPr>
          <p:cNvSpPr>
            <a:spLocks noGrp="1"/>
          </p:cNvSpPr>
          <p:nvPr>
            <p:ph idx="1"/>
          </p:nvPr>
        </p:nvSpPr>
        <p:spPr>
          <a:xfrm>
            <a:off x="337930" y="1212574"/>
            <a:ext cx="11015870" cy="4964389"/>
          </a:xfrm>
        </p:spPr>
        <p:style>
          <a:lnRef idx="2">
            <a:schemeClr val="accent4"/>
          </a:lnRef>
          <a:fillRef idx="1">
            <a:schemeClr val="lt1"/>
          </a:fillRef>
          <a:effectRef idx="0">
            <a:schemeClr val="accent4"/>
          </a:effectRef>
          <a:fontRef idx="minor">
            <a:schemeClr val="dk1"/>
          </a:fontRef>
        </p:style>
        <p:txBody>
          <a:bodyPr/>
          <a:lstStyle/>
          <a:p>
            <a:pPr algn="just"/>
            <a:r>
              <a:rPr lang="en-IN" sz="2400" b="1" i="0" u="none" strike="noStrike" baseline="0" dirty="0">
                <a:solidFill>
                  <a:schemeClr val="accent1"/>
                </a:solidFill>
                <a:latin typeface="Times New Roman" panose="02020603050405020304" pitchFamily="18" charset="0"/>
                <a:cs typeface="Times New Roman" panose="02020603050405020304" pitchFamily="18" charset="0"/>
              </a:rPr>
              <a:t>Incidence</a:t>
            </a:r>
          </a:p>
          <a:p>
            <a:pPr algn="just">
              <a:buFont typeface="Wingdings" panose="05000000000000000000" pitchFamily="2" charset="2"/>
              <a:buChar char="v"/>
            </a:pPr>
            <a:r>
              <a:rPr lang="en-US" sz="2400" b="0" i="0" u="none" strike="noStrike" baseline="0" dirty="0">
                <a:latin typeface="Times New Roman" panose="02020603050405020304" pitchFamily="18" charset="0"/>
                <a:cs typeface="Times New Roman" panose="02020603050405020304" pitchFamily="18" charset="0"/>
              </a:rPr>
              <a:t>It is the number of new cases that occur in a known population over a specified period of time. </a:t>
            </a:r>
          </a:p>
          <a:p>
            <a:pPr algn="just">
              <a:buFont typeface="Wingdings" panose="05000000000000000000" pitchFamily="2" charset="2"/>
              <a:buChar char="v"/>
            </a:pPr>
            <a:endParaRPr lang="en-US" sz="2400" b="0" i="0" u="none" strike="noStrike" baseline="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b="0" i="0" u="none" strike="noStrike" baseline="0" dirty="0">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two essential components of an incidence value are:</a:t>
            </a:r>
          </a:p>
          <a:p>
            <a:pPr marL="0" indent="0" algn="just">
              <a:buNone/>
            </a:pPr>
            <a:r>
              <a:rPr lang="en-US" sz="2400" b="0" i="0" u="none" strike="noStrike" baseline="0" dirty="0">
                <a:latin typeface="Times New Roman" panose="02020603050405020304" pitchFamily="18" charset="0"/>
                <a:cs typeface="Times New Roman" panose="02020603050405020304" pitchFamily="18" charset="0"/>
              </a:rPr>
              <a:t>	1. the number of new cases;</a:t>
            </a:r>
          </a:p>
          <a:p>
            <a:pPr marL="0" indent="0" algn="just">
              <a:buNone/>
            </a:pPr>
            <a:r>
              <a:rPr lang="en-US" sz="2400" b="0" i="0" u="none" strike="noStrike" baseline="0" dirty="0">
                <a:latin typeface="Times New Roman" panose="02020603050405020304" pitchFamily="18" charset="0"/>
                <a:cs typeface="Times New Roman" panose="02020603050405020304" pitchFamily="18" charset="0"/>
              </a:rPr>
              <a:t>	2. the period of time over which the new cases occur.</a:t>
            </a:r>
          </a:p>
          <a:p>
            <a:pPr algn="just"/>
            <a:endParaRPr lang="en-US" sz="2400" b="0" i="0" u="none" strike="noStrike" baseline="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Incidence, like prevalence, can be defined simply in terms of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the number of affected animals, but again is usually expressed in relation to the population at risk.</a:t>
            </a:r>
            <a:endParaRPr lang="en-IN"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7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7F4CCD-7E36-4D92-B7F6-49150A9F732A}"/>
              </a:ext>
            </a:extLst>
          </p:cNvPr>
          <p:cNvSpPr>
            <a:spLocks noGrp="1"/>
          </p:cNvSpPr>
          <p:nvPr>
            <p:ph idx="1"/>
          </p:nvPr>
        </p:nvSpPr>
        <p:spPr>
          <a:xfrm>
            <a:off x="745435" y="735496"/>
            <a:ext cx="10992677" cy="5675243"/>
          </a:xfrm>
        </p:spPr>
        <p:style>
          <a:lnRef idx="2">
            <a:schemeClr val="accent5"/>
          </a:lnRef>
          <a:fillRef idx="1">
            <a:schemeClr val="lt1"/>
          </a:fillRef>
          <a:effectRef idx="0">
            <a:schemeClr val="accent5"/>
          </a:effectRef>
          <a:fontRef idx="minor">
            <a:schemeClr val="dk1"/>
          </a:fontRef>
        </p:style>
        <p:txBody>
          <a:bodyPr/>
          <a:lstStyle/>
          <a:p>
            <a:r>
              <a:rPr lang="en-US" sz="2400" b="1" dirty="0">
                <a:solidFill>
                  <a:schemeClr val="accent1"/>
                </a:solidFill>
                <a:latin typeface="Times New Roman" panose="02020603050405020304" pitchFamily="18" charset="0"/>
                <a:cs typeface="Times New Roman" panose="02020603050405020304" pitchFamily="18" charset="0"/>
              </a:rPr>
              <a:t>Cumulative incidence (CI): </a:t>
            </a:r>
          </a:p>
          <a:p>
            <a:r>
              <a:rPr lang="en-US" sz="2400" dirty="0">
                <a:latin typeface="Times New Roman" panose="02020603050405020304" pitchFamily="18" charset="0"/>
                <a:cs typeface="Times New Roman" panose="02020603050405020304" pitchFamily="18" charset="0"/>
              </a:rPr>
              <a:t>Also termed </a:t>
            </a:r>
            <a:r>
              <a:rPr lang="en-US" sz="2400" dirty="0">
                <a:solidFill>
                  <a:schemeClr val="accent1"/>
                </a:solidFill>
                <a:latin typeface="Times New Roman" panose="02020603050405020304" pitchFamily="18" charset="0"/>
                <a:cs typeface="Times New Roman" panose="02020603050405020304" pitchFamily="18" charset="0"/>
              </a:rPr>
              <a:t>risk</a:t>
            </a:r>
            <a:r>
              <a:rPr lang="en-US" sz="2400" dirty="0">
                <a:latin typeface="Times New Roman" panose="02020603050405020304" pitchFamily="18" charset="0"/>
                <a:cs typeface="Times New Roman" panose="02020603050405020304" pitchFamily="18" charset="0"/>
              </a:rPr>
              <a:t>: is the proportion of non-diseased individuals at the beginning of a period of study that become diseased during the period:</a:t>
            </a:r>
          </a:p>
          <a:p>
            <a:pPr marL="0" indent="0">
              <a:buNone/>
            </a:pPr>
            <a:r>
              <a:rPr lang="en-US" sz="2400" dirty="0">
                <a:latin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It is therefore a proportion that can take values between 0 and 1 (or 0-100%), and is dimensionless.</a:t>
            </a:r>
            <a:endParaRPr lang="en-IN" sz="2400" dirty="0">
              <a:latin typeface="Times New Roman" panose="02020603050405020304" pitchFamily="18" charset="0"/>
              <a:cs typeface="Times New Roman" panose="02020603050405020304" pitchFamily="18" charset="0"/>
            </a:endParaRPr>
          </a:p>
        </p:txBody>
      </p:sp>
      <p:grpSp>
        <p:nvGrpSpPr>
          <p:cNvPr id="4" name="Group 3">
            <a:extLst>
              <a:ext uri="{FF2B5EF4-FFF2-40B4-BE49-F238E27FC236}">
                <a16:creationId xmlns:a16="http://schemas.microsoft.com/office/drawing/2014/main" id="{32767925-9EB1-40D5-A9D6-86D8AF898985}"/>
              </a:ext>
            </a:extLst>
          </p:cNvPr>
          <p:cNvGrpSpPr/>
          <p:nvPr/>
        </p:nvGrpSpPr>
        <p:grpSpPr>
          <a:xfrm>
            <a:off x="2348949" y="2201517"/>
            <a:ext cx="8269356" cy="2454966"/>
            <a:chOff x="2633870" y="884582"/>
            <a:chExt cx="8269356" cy="2454966"/>
          </a:xfrm>
        </p:grpSpPr>
        <p:sp>
          <p:nvSpPr>
            <p:cNvPr id="5" name="Rectangle 4">
              <a:extLst>
                <a:ext uri="{FF2B5EF4-FFF2-40B4-BE49-F238E27FC236}">
                  <a16:creationId xmlns:a16="http://schemas.microsoft.com/office/drawing/2014/main" id="{846B538C-0E2B-43A5-A14C-997B1CC31547}"/>
                </a:ext>
              </a:extLst>
            </p:cNvPr>
            <p:cNvSpPr/>
            <p:nvPr/>
          </p:nvSpPr>
          <p:spPr>
            <a:xfrm>
              <a:off x="2633870" y="884582"/>
              <a:ext cx="8269356" cy="2454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number of individuals that become diseased during a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particular period </a:t>
              </a:r>
            </a:p>
            <a:p>
              <a:pPr marL="0" indent="0" algn="just">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CI=</a:t>
              </a:r>
            </a:p>
            <a:p>
              <a:pPr algn="ct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number of healthy individuals in the population at the beginning of that period</a:t>
              </a:r>
              <a:endParaRPr lang="en-IN"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9A8259F2-A596-4CA6-A91A-AF6FB3F533E1}"/>
                </a:ext>
              </a:extLst>
            </p:cNvPr>
            <p:cNvCxnSpPr>
              <a:cxnSpLocks/>
            </p:cNvCxnSpPr>
            <p:nvPr/>
          </p:nvCxnSpPr>
          <p:spPr>
            <a:xfrm>
              <a:off x="3202057" y="2132738"/>
              <a:ext cx="7593496" cy="0"/>
            </a:xfrm>
            <a:prstGeom prst="line">
              <a:avLst/>
            </a:prstGeom>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35940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6DABB9-2E0A-4233-895C-3515051EC190}"/>
              </a:ext>
            </a:extLst>
          </p:cNvPr>
          <p:cNvSpPr>
            <a:spLocks noGrp="1"/>
          </p:cNvSpPr>
          <p:nvPr>
            <p:ph idx="1"/>
          </p:nvPr>
        </p:nvSpPr>
        <p:spPr>
          <a:xfrm>
            <a:off x="221974" y="924339"/>
            <a:ext cx="11714922" cy="4989442"/>
          </a:xfrm>
        </p:spPr>
        <p:style>
          <a:lnRef idx="2">
            <a:schemeClr val="accent3"/>
          </a:lnRef>
          <a:fillRef idx="1">
            <a:schemeClr val="lt1"/>
          </a:fillRef>
          <a:effectRef idx="0">
            <a:schemeClr val="accent3"/>
          </a:effectRef>
          <a:fontRef idx="minor">
            <a:schemeClr val="dk1"/>
          </a:fontRef>
        </p:style>
        <p:txBody>
          <a:bodyPr/>
          <a:lstStyle/>
          <a:p>
            <a:pPr algn="just"/>
            <a:r>
              <a:rPr lang="en-US" sz="2400" dirty="0">
                <a:latin typeface="Times New Roman" panose="02020603050405020304" pitchFamily="18" charset="0"/>
                <a:cs typeface="Times New Roman" panose="02020603050405020304" pitchFamily="18" charset="0"/>
              </a:rPr>
              <a:t>Cumulative incidence is </a:t>
            </a:r>
            <a:r>
              <a:rPr lang="en-US" sz="2400" dirty="0">
                <a:solidFill>
                  <a:srgbClr val="FF0000"/>
                </a:solidFill>
                <a:latin typeface="Times New Roman" panose="02020603050405020304" pitchFamily="18" charset="0"/>
                <a:cs typeface="Times New Roman" panose="02020603050405020304" pitchFamily="18" charset="0"/>
              </a:rPr>
              <a:t>an indication of the average risk of developing disease during a particular period, in both the individual and the population</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It is usually </a:t>
            </a:r>
            <a:r>
              <a:rPr lang="en-US" sz="2400" dirty="0">
                <a:solidFill>
                  <a:srgbClr val="FF0000"/>
                </a:solidFill>
                <a:latin typeface="Times New Roman" panose="02020603050405020304" pitchFamily="18" charset="0"/>
                <a:cs typeface="Times New Roman" panose="02020603050405020304" pitchFamily="18" charset="0"/>
              </a:rPr>
              <a:t>calculated only for the first occurrence of a disease </a:t>
            </a:r>
            <a:r>
              <a:rPr lang="en-US" sz="2400" dirty="0">
                <a:latin typeface="Times New Roman" panose="02020603050405020304" pitchFamily="18" charset="0"/>
                <a:cs typeface="Times New Roman" panose="02020603050405020304" pitchFamily="18" charset="0"/>
              </a:rPr>
              <a:t>(rather than for multiple occurrences).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When calculating cumulative incidence, </a:t>
            </a:r>
            <a:r>
              <a:rPr lang="en-US" sz="2400" dirty="0">
                <a:solidFill>
                  <a:srgbClr val="FF0000"/>
                </a:solidFill>
                <a:latin typeface="Times New Roman" panose="02020603050405020304" pitchFamily="18" charset="0"/>
                <a:cs typeface="Times New Roman" panose="02020603050405020304" pitchFamily="18" charset="0"/>
              </a:rPr>
              <a:t>additional animals at risk cannot be added to the initial number at risk during the period of observation</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73399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AD22A9-88C1-4FE6-976D-878548121D7C}"/>
              </a:ext>
            </a:extLst>
          </p:cNvPr>
          <p:cNvSpPr>
            <a:spLocks noGrp="1"/>
          </p:cNvSpPr>
          <p:nvPr>
            <p:ph idx="1"/>
          </p:nvPr>
        </p:nvSpPr>
        <p:spPr>
          <a:xfrm>
            <a:off x="659295" y="980798"/>
            <a:ext cx="11217966" cy="5678419"/>
          </a:xfrm>
        </p:spPr>
        <p:style>
          <a:lnRef idx="2">
            <a:schemeClr val="accent2"/>
          </a:lnRef>
          <a:fillRef idx="1">
            <a:schemeClr val="lt1"/>
          </a:fillRef>
          <a:effectRef idx="0">
            <a:schemeClr val="accent2"/>
          </a:effectRef>
          <a:fontRef idx="minor">
            <a:schemeClr val="dk1"/>
          </a:fontRef>
        </p:style>
        <p:txBody>
          <a:bodyPr/>
          <a:lstStyle/>
          <a:p>
            <a:r>
              <a:rPr lang="en-US" sz="2400" dirty="0">
                <a:solidFill>
                  <a:schemeClr val="accent1"/>
                </a:solidFill>
                <a:latin typeface="Times New Roman" panose="02020603050405020304" pitchFamily="18" charset="0"/>
                <a:cs typeface="Times New Roman" panose="02020603050405020304" pitchFamily="18" charset="0"/>
              </a:rPr>
              <a:t>Incidence rate (</a:t>
            </a:r>
            <a:r>
              <a:rPr lang="en-US" sz="2400" dirty="0">
                <a:latin typeface="Times New Roman" panose="02020603050405020304" pitchFamily="18" charset="0"/>
                <a:cs typeface="Times New Roman" panose="02020603050405020304" pitchFamily="18" charset="0"/>
              </a:rPr>
              <a:t>I)</a:t>
            </a:r>
          </a:p>
          <a:p>
            <a:r>
              <a:rPr lang="en-US" sz="2400" dirty="0">
                <a:latin typeface="Times New Roman" panose="02020603050405020304" pitchFamily="18" charset="0"/>
                <a:cs typeface="Times New Roman" panose="02020603050405020304" pitchFamily="18" charset="0"/>
              </a:rPr>
              <a:t>It measures the </a:t>
            </a:r>
            <a:r>
              <a:rPr lang="en-US" sz="2400" dirty="0">
                <a:solidFill>
                  <a:srgbClr val="FF0000"/>
                </a:solidFill>
                <a:latin typeface="Times New Roman" panose="02020603050405020304" pitchFamily="18" charset="0"/>
                <a:cs typeface="Times New Roman" panose="02020603050405020304" pitchFamily="18" charset="0"/>
              </a:rPr>
              <a:t>rapidity with which new cases of disease develop over time</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denominator is measured as </a:t>
            </a:r>
            <a:r>
              <a:rPr lang="en-US" sz="2400" dirty="0">
                <a:solidFill>
                  <a:schemeClr val="accent1"/>
                </a:solidFill>
                <a:latin typeface="Times New Roman" panose="02020603050405020304" pitchFamily="18" charset="0"/>
                <a:cs typeface="Times New Roman" panose="02020603050405020304" pitchFamily="18" charset="0"/>
              </a:rPr>
              <a:t>'animal-years at risk</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is the sum of the periods of observation for each animal during which the latter is free from the disease i.e., is at risk. As soon as an animal becomes diseased, it no longer contributes to this value.)</a:t>
            </a:r>
            <a:endParaRPr lang="en-IN" sz="2400" dirty="0">
              <a:latin typeface="Times New Roman" panose="02020603050405020304" pitchFamily="18" charset="0"/>
              <a:cs typeface="Times New Roman" panose="02020603050405020304" pitchFamily="18" charset="0"/>
            </a:endParaRPr>
          </a:p>
        </p:txBody>
      </p:sp>
      <p:grpSp>
        <p:nvGrpSpPr>
          <p:cNvPr id="4" name="Group 3">
            <a:extLst>
              <a:ext uri="{FF2B5EF4-FFF2-40B4-BE49-F238E27FC236}">
                <a16:creationId xmlns:a16="http://schemas.microsoft.com/office/drawing/2014/main" id="{1E570572-0AF4-4606-9C64-7DD5F6F9753B}"/>
              </a:ext>
            </a:extLst>
          </p:cNvPr>
          <p:cNvGrpSpPr/>
          <p:nvPr/>
        </p:nvGrpSpPr>
        <p:grpSpPr>
          <a:xfrm>
            <a:off x="1815547" y="2075485"/>
            <a:ext cx="9326217" cy="2454966"/>
            <a:chOff x="2633869" y="884582"/>
            <a:chExt cx="9326217" cy="2454966"/>
          </a:xfrm>
        </p:grpSpPr>
        <p:sp>
          <p:nvSpPr>
            <p:cNvPr id="6" name="Rectangle 5">
              <a:extLst>
                <a:ext uri="{FF2B5EF4-FFF2-40B4-BE49-F238E27FC236}">
                  <a16:creationId xmlns:a16="http://schemas.microsoft.com/office/drawing/2014/main" id="{02D64AC2-C64D-4313-A716-633772690779}"/>
                </a:ext>
              </a:extLst>
            </p:cNvPr>
            <p:cNvSpPr/>
            <p:nvPr/>
          </p:nvSpPr>
          <p:spPr>
            <a:xfrm>
              <a:off x="2633869" y="884582"/>
              <a:ext cx="9326217" cy="2454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number of new cases of disease that occur in a population at particular period of time</a:t>
              </a:r>
            </a:p>
            <a:p>
              <a:pPr marL="0" indent="0" algn="just">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a:t>
              </a:r>
            </a:p>
            <a:p>
              <a:pPr algn="ct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the sum, over all individuals, of the length of time at risk of 	developing disease</a:t>
              </a:r>
              <a:endParaRPr lang="en-IN"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7" name="Straight Connector 6">
              <a:extLst>
                <a:ext uri="{FF2B5EF4-FFF2-40B4-BE49-F238E27FC236}">
                  <a16:creationId xmlns:a16="http://schemas.microsoft.com/office/drawing/2014/main" id="{2AC77188-3519-4464-A5B4-211DCBE3D73D}"/>
                </a:ext>
              </a:extLst>
            </p:cNvPr>
            <p:cNvCxnSpPr>
              <a:cxnSpLocks/>
            </p:cNvCxnSpPr>
            <p:nvPr/>
          </p:nvCxnSpPr>
          <p:spPr>
            <a:xfrm>
              <a:off x="3202057" y="2321582"/>
              <a:ext cx="8370404" cy="0"/>
            </a:xfrm>
            <a:prstGeom prst="line">
              <a:avLst/>
            </a:prstGeom>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4026796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9B23F-F0C2-4106-BCC1-0164927F587B}"/>
              </a:ext>
            </a:extLst>
          </p:cNvPr>
          <p:cNvSpPr>
            <a:spLocks noGrp="1"/>
          </p:cNvSpPr>
          <p:nvPr>
            <p:ph idx="1"/>
          </p:nvPr>
        </p:nvSpPr>
        <p:spPr>
          <a:xfrm>
            <a:off x="477077" y="1825625"/>
            <a:ext cx="11350487" cy="4351338"/>
          </a:xfrm>
        </p:spPr>
        <p:style>
          <a:lnRef idx="2">
            <a:schemeClr val="accent2"/>
          </a:lnRef>
          <a:fillRef idx="1">
            <a:schemeClr val="lt1"/>
          </a:fillRef>
          <a:effectRef idx="0">
            <a:schemeClr val="accent2"/>
          </a:effectRef>
          <a:fontRef idx="minor">
            <a:schemeClr val="dk1"/>
          </a:fontRef>
        </p:style>
        <p:txBody>
          <a:bodyPr/>
          <a:lstStyle/>
          <a:p>
            <a:pPr algn="just"/>
            <a:r>
              <a:rPr lang="en-IN" sz="2400" b="0" i="0" u="none" strike="noStrike" baseline="0" dirty="0">
                <a:latin typeface="Times New Roman" panose="02020603050405020304" pitchFamily="18" charset="0"/>
                <a:cs typeface="Times New Roman" panose="02020603050405020304" pitchFamily="18" charset="0"/>
              </a:rPr>
              <a:t>For </a:t>
            </a:r>
            <a:r>
              <a:rPr lang="en-US" sz="2400" b="0" i="0" u="none" strike="noStrike" baseline="0" dirty="0">
                <a:latin typeface="Times New Roman" panose="02020603050405020304" pitchFamily="18" charset="0"/>
                <a:cs typeface="Times New Roman" panose="02020603050405020304" pitchFamily="18" charset="0"/>
              </a:rPr>
              <a:t>example,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six cows</a:t>
            </a:r>
            <a:r>
              <a:rPr lang="en-US" sz="2400" b="0" i="0" u="none" strike="noStrike" baseline="0" dirty="0">
                <a:latin typeface="Times New Roman" panose="02020603050405020304" pitchFamily="18" charset="0"/>
                <a:cs typeface="Times New Roman" panose="02020603050405020304" pitchFamily="18" charset="0"/>
              </a:rPr>
              <a:t>, free from disease, observed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for 1 year </a:t>
            </a:r>
            <a:r>
              <a:rPr lang="en-US" sz="2400" b="0" i="0" u="none" strike="noStrike" baseline="0" dirty="0">
                <a:latin typeface="Times New Roman" panose="02020603050405020304" pitchFamily="18" charset="0"/>
                <a:cs typeface="Times New Roman" panose="02020603050405020304" pitchFamily="18" charset="0"/>
              </a:rPr>
              <a:t>would constitute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6 animal-years at risk</a:t>
            </a:r>
            <a:r>
              <a:rPr lang="en-US" sz="2400" b="0" i="0" u="none" strike="noStrike" baseline="0" dirty="0">
                <a:latin typeface="Times New Roman" panose="02020603050405020304" pitchFamily="18" charset="0"/>
                <a:cs typeface="Times New Roman" panose="02020603050405020304" pitchFamily="18" charset="0"/>
              </a:rPr>
              <a:t>; equally,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one cow </a:t>
            </a:r>
            <a:r>
              <a:rPr lang="en-US" sz="2400" b="0" i="0" u="none" strike="noStrike" baseline="0" dirty="0">
                <a:latin typeface="Times New Roman" panose="02020603050405020304" pitchFamily="18" charset="0"/>
                <a:cs typeface="Times New Roman" panose="02020603050405020304" pitchFamily="18" charset="0"/>
              </a:rPr>
              <a:t>observed for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6 years </a:t>
            </a:r>
            <a:r>
              <a:rPr lang="en-US" sz="2400" b="0" i="0" u="none" strike="noStrike" baseline="0" dirty="0">
                <a:latin typeface="Times New Roman" panose="02020603050405020304" pitchFamily="18" charset="0"/>
                <a:cs typeface="Times New Roman" panose="02020603050405020304" pitchFamily="18" charset="0"/>
              </a:rPr>
              <a:t>would constitute </a:t>
            </a:r>
            <a:r>
              <a:rPr lang="en-IN" sz="2400" b="0" i="0" u="none" strike="noStrike" baseline="0" dirty="0">
                <a:solidFill>
                  <a:srgbClr val="FF0000"/>
                </a:solidFill>
                <a:latin typeface="Times New Roman" panose="02020603050405020304" pitchFamily="18" charset="0"/>
                <a:cs typeface="Times New Roman" panose="02020603050405020304" pitchFamily="18" charset="0"/>
              </a:rPr>
              <a:t>6 animal-years at risk</a:t>
            </a:r>
            <a:r>
              <a:rPr lang="en-IN" sz="2400" b="0" i="0" u="none" strike="noStrike" baseline="0" dirty="0">
                <a:latin typeface="Times New Roman" panose="02020603050405020304" pitchFamily="18" charset="0"/>
                <a:cs typeface="Times New Roman" panose="02020603050405020304" pitchFamily="18" charset="0"/>
              </a:rPr>
              <a:t>.</a:t>
            </a:r>
          </a:p>
          <a:p>
            <a:pPr algn="just"/>
            <a:endParaRPr lang="en-IN" sz="2400" dirty="0">
              <a:latin typeface="Times New Roman" panose="02020603050405020304" pitchFamily="18" charset="0"/>
              <a:cs typeface="Times New Roman" panose="02020603050405020304" pitchFamily="18" charset="0"/>
            </a:endParaRPr>
          </a:p>
          <a:p>
            <a:pPr algn="just"/>
            <a:r>
              <a:rPr lang="en-IN" sz="2400" b="0" i="0" u="none" strike="noStrike" baseline="0" dirty="0">
                <a:latin typeface="Times New Roman" panose="02020603050405020304" pitchFamily="18" charset="0"/>
                <a:cs typeface="Times New Roman" panose="02020603050405020304" pitchFamily="18" charset="0"/>
              </a:rPr>
              <a:t>Incidence </a:t>
            </a:r>
            <a:r>
              <a:rPr lang="en-US" sz="2400" b="0" i="0" u="none" strike="noStrike" baseline="0" dirty="0">
                <a:latin typeface="Times New Roman" panose="02020603050405020304" pitchFamily="18" charset="0"/>
                <a:cs typeface="Times New Roman" panose="02020603050405020304" pitchFamily="18" charset="0"/>
              </a:rPr>
              <a:t>rate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has a dimension, time</a:t>
            </a:r>
            <a:r>
              <a:rPr lang="en-US" sz="2400" b="0" i="0" u="none" strike="noStrike" baseline="30000" dirty="0">
                <a:solidFill>
                  <a:srgbClr val="FF0000"/>
                </a:solidFill>
                <a:latin typeface="Times New Roman" panose="02020603050405020304" pitchFamily="18" charset="0"/>
                <a:cs typeface="Times New Roman" panose="02020603050405020304" pitchFamily="18" charset="0"/>
              </a:rPr>
              <a:t>-1</a:t>
            </a:r>
            <a:r>
              <a:rPr lang="en-US" sz="2400" b="0" i="0" u="none" strike="noStrike" baseline="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a:t>
            </a:r>
            <a:r>
              <a:rPr lang="en-US" sz="2400" b="0" i="0" u="none" strike="noStrike" baseline="0" dirty="0">
                <a:latin typeface="Times New Roman" panose="02020603050405020304" pitchFamily="18" charset="0"/>
                <a:cs typeface="Times New Roman" panose="02020603050405020304" pitchFamily="18" charset="0"/>
              </a:rPr>
              <a:t>ncidence rate is calculated per animal-week, per animal-year, and so on.</a:t>
            </a:r>
          </a:p>
          <a:p>
            <a:pPr algn="just"/>
            <a:endParaRPr lang="en-US" sz="2400" b="0" i="0" u="none" strike="noStrike" baseline="0" dirty="0">
              <a:latin typeface="Times New Roman" panose="02020603050405020304" pitchFamily="18" charset="0"/>
              <a:cs typeface="Times New Roman" panose="02020603050405020304" pitchFamily="18" charset="0"/>
            </a:endParaRPr>
          </a:p>
          <a:p>
            <a:pPr algn="just"/>
            <a:r>
              <a:rPr lang="en-US" sz="2400" b="0" i="0" u="none" strike="noStrike" baseline="0" dirty="0">
                <a:latin typeface="Times New Roman" panose="02020603050405020304" pitchFamily="18" charset="0"/>
                <a:cs typeface="Times New Roman" panose="02020603050405020304" pitchFamily="18" charset="0"/>
              </a:rPr>
              <a:t>This unit of time is sometimes termed the internal </a:t>
            </a:r>
            <a:r>
              <a:rPr lang="en-IN" sz="2400" b="0" i="0" u="none" strike="noStrike" baseline="0" dirty="0">
                <a:latin typeface="Times New Roman" panose="02020603050405020304" pitchFamily="18" charset="0"/>
                <a:cs typeface="Times New Roman" panose="02020603050405020304" pitchFamily="18" charset="0"/>
              </a:rPr>
              <a:t>time component.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51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28D5A-6F0F-4258-84F0-9D875454D57B}"/>
              </a:ext>
            </a:extLst>
          </p:cNvPr>
          <p:cNvSpPr>
            <a:spLocks noGrp="1"/>
          </p:cNvSpPr>
          <p:nvPr>
            <p:ph type="title"/>
          </p:nvPr>
        </p:nvSpPr>
        <p:spPr>
          <a:xfrm>
            <a:off x="838200" y="365125"/>
            <a:ext cx="10515600" cy="757997"/>
          </a:xfrm>
        </p:spPr>
        <p:style>
          <a:lnRef idx="3">
            <a:schemeClr val="lt1"/>
          </a:lnRef>
          <a:fillRef idx="1">
            <a:schemeClr val="accent4"/>
          </a:fillRef>
          <a:effectRef idx="1">
            <a:schemeClr val="accent4"/>
          </a:effectRef>
          <a:fontRef idx="minor">
            <a:schemeClr val="lt1"/>
          </a:fontRef>
        </p:style>
        <p:txBody>
          <a:bodyPr/>
          <a:lstStyle/>
          <a:p>
            <a:pPr algn="ctr"/>
            <a:r>
              <a:rPr lang="en-IN" sz="4000" b="1" i="0" u="none" strike="noStrike" baseline="0" dirty="0">
                <a:latin typeface="Times New Roman" panose="02020603050405020304" pitchFamily="18" charset="0"/>
                <a:cs typeface="Times New Roman" panose="02020603050405020304" pitchFamily="18" charset="0"/>
              </a:rPr>
              <a:t>Some basic terms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7DE8946-67F1-40EE-B62F-39DA1C526E6C}"/>
              </a:ext>
            </a:extLst>
          </p:cNvPr>
          <p:cNvSpPr>
            <a:spLocks noGrp="1"/>
          </p:cNvSpPr>
          <p:nvPr>
            <p:ph idx="1"/>
          </p:nvPr>
        </p:nvSpPr>
        <p:spPr>
          <a:xfrm>
            <a:off x="546652" y="1597025"/>
            <a:ext cx="11360426" cy="4351338"/>
          </a:xfrm>
        </p:spPr>
        <p:style>
          <a:lnRef idx="2">
            <a:schemeClr val="accent5"/>
          </a:lnRef>
          <a:fillRef idx="1">
            <a:schemeClr val="lt1"/>
          </a:fillRef>
          <a:effectRef idx="0">
            <a:schemeClr val="accent5"/>
          </a:effectRef>
          <a:fontRef idx="minor">
            <a:schemeClr val="dk1"/>
          </a:fontRef>
        </p:style>
        <p:txBody>
          <a:bodyPr/>
          <a:lstStyle/>
          <a:p>
            <a:pPr marL="0" indent="0" algn="just">
              <a:buNone/>
            </a:pPr>
            <a:r>
              <a:rPr lang="en-US" sz="2400" b="1" dirty="0">
                <a:solidFill>
                  <a:srgbClr val="0070C0"/>
                </a:solidFill>
                <a:latin typeface="Times New Roman" panose="02020603050405020304" pitchFamily="18" charset="0"/>
                <a:cs typeface="Times New Roman" panose="02020603050405020304" pitchFamily="18" charset="0"/>
              </a:rPr>
              <a:t>Endemic occurrence</a:t>
            </a:r>
          </a:p>
          <a:p>
            <a:pPr algn="just"/>
            <a:endParaRPr lang="en-US" sz="2400" dirty="0">
              <a:solidFill>
                <a:srgbClr val="0070C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'Endemic' is used in two senses to describe:</a:t>
            </a:r>
          </a:p>
          <a:p>
            <a:pPr marL="0" indent="0" algn="just">
              <a:buNone/>
            </a:pPr>
            <a:r>
              <a:rPr lang="en-US" sz="2400" dirty="0">
                <a:latin typeface="Times New Roman" panose="02020603050405020304" pitchFamily="18" charset="0"/>
                <a:cs typeface="Times New Roman" panose="02020603050405020304" pitchFamily="18" charset="0"/>
              </a:rPr>
              <a:t>	1. the </a:t>
            </a:r>
            <a:r>
              <a:rPr lang="en-US" sz="2400" dirty="0">
                <a:solidFill>
                  <a:srgbClr val="FF0000"/>
                </a:solidFill>
                <a:latin typeface="Times New Roman" panose="02020603050405020304" pitchFamily="18" charset="0"/>
                <a:cs typeface="Times New Roman" panose="02020603050405020304" pitchFamily="18" charset="0"/>
              </a:rPr>
              <a:t>usual frequency </a:t>
            </a:r>
            <a:r>
              <a:rPr lang="en-US" sz="2400" dirty="0">
                <a:latin typeface="Times New Roman" panose="02020603050405020304" pitchFamily="18" charset="0"/>
                <a:cs typeface="Times New Roman" panose="02020603050405020304" pitchFamily="18" charset="0"/>
              </a:rPr>
              <a:t>of occurrence of a disease in a population;</a:t>
            </a:r>
          </a:p>
          <a:p>
            <a:pPr marL="0" indent="0" algn="just">
              <a:buNone/>
            </a:pPr>
            <a:r>
              <a:rPr lang="en-US" sz="2400" dirty="0">
                <a:latin typeface="Times New Roman" panose="02020603050405020304" pitchFamily="18" charset="0"/>
                <a:cs typeface="Times New Roman" panose="02020603050405020304" pitchFamily="18" charset="0"/>
              </a:rPr>
              <a:t>	2. the </a:t>
            </a:r>
            <a:r>
              <a:rPr lang="en-US" sz="2400" dirty="0">
                <a:solidFill>
                  <a:srgbClr val="FF0000"/>
                </a:solidFill>
                <a:latin typeface="Times New Roman" panose="02020603050405020304" pitchFamily="18" charset="0"/>
                <a:cs typeface="Times New Roman" panose="02020603050405020304" pitchFamily="18" charset="0"/>
              </a:rPr>
              <a:t>constant presence </a:t>
            </a:r>
            <a:r>
              <a:rPr lang="en-US" sz="2400" dirty="0">
                <a:latin typeface="Times New Roman" panose="02020603050405020304" pitchFamily="18" charset="0"/>
                <a:cs typeface="Times New Roman" panose="02020603050405020304" pitchFamily="18" charset="0"/>
              </a:rPr>
              <a:t>of a disease in a population.</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b="0" i="0" u="none" strike="noStrike" baseline="0" dirty="0">
                <a:latin typeface="Times New Roman" panose="02020603050405020304" pitchFamily="18" charset="0"/>
                <a:cs typeface="Times New Roman" panose="02020603050405020304" pitchFamily="18" charset="0"/>
              </a:rPr>
              <a:t>A stable state: in well understood disease:- endemic level is often predictable.</a:t>
            </a:r>
          </a:p>
          <a:p>
            <a:pPr algn="just">
              <a:buFont typeface="Wingdings" panose="05000000000000000000" pitchFamily="2" charset="2"/>
              <a:buChar char="v"/>
            </a:pPr>
            <a:endParaRPr lang="en-US" sz="2400" b="0" i="0" u="none" strike="noStrike" baseline="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b="0" i="0" u="none" strike="noStrike" baseline="0" dirty="0">
                <a:latin typeface="Times New Roman" panose="02020603050405020304" pitchFamily="18" charset="0"/>
                <a:cs typeface="Times New Roman" panose="02020603050405020304" pitchFamily="18" charset="0"/>
              </a:rPr>
              <a:t>The term 'endemic' can be applied not only to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overt disease </a:t>
            </a:r>
            <a:r>
              <a:rPr lang="en-US" sz="2400" b="0" i="0" u="none" strike="noStrike" baseline="0" dirty="0">
                <a:latin typeface="Times New Roman" panose="02020603050405020304" pitchFamily="18" charset="0"/>
                <a:cs typeface="Times New Roman" panose="02020603050405020304" pitchFamily="18" charset="0"/>
              </a:rPr>
              <a:t>but also to disease in the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absence of clinical signs </a:t>
            </a:r>
            <a:r>
              <a:rPr lang="en-US" sz="2400" b="0" i="0" u="none" strike="noStrike" baseline="0" dirty="0">
                <a:latin typeface="Times New Roman" panose="02020603050405020304" pitchFamily="18" charset="0"/>
                <a:cs typeface="Times New Roman" panose="02020603050405020304" pitchFamily="18" charset="0"/>
              </a:rPr>
              <a:t>and to levels of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circulating antibodies</a:t>
            </a:r>
            <a:r>
              <a:rPr lang="en-US" sz="2400" b="0" i="0" u="none" strike="noStrike" baseline="0" dirty="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414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703334-C3CE-443B-85ED-97B9CD1859D5}"/>
              </a:ext>
            </a:extLst>
          </p:cNvPr>
          <p:cNvSpPr>
            <a:spLocks noGrp="1"/>
          </p:cNvSpPr>
          <p:nvPr>
            <p:ph idx="1"/>
          </p:nvPr>
        </p:nvSpPr>
        <p:spPr>
          <a:xfrm>
            <a:off x="347871" y="1421296"/>
            <a:ext cx="11469756" cy="4755667"/>
          </a:xfrm>
        </p:spPr>
        <p:style>
          <a:lnRef idx="2">
            <a:schemeClr val="accent5"/>
          </a:lnRef>
          <a:fillRef idx="1">
            <a:schemeClr val="lt1"/>
          </a:fillRef>
          <a:effectRef idx="0">
            <a:schemeClr val="accent5"/>
          </a:effectRef>
          <a:fontRef idx="minor">
            <a:schemeClr val="dk1"/>
          </a:fontRef>
        </p:style>
        <p:txBody>
          <a:bodyPr/>
          <a:lstStyle/>
          <a:p>
            <a:pPr marL="0" indent="0" algn="just">
              <a:buNone/>
            </a:pPr>
            <a:r>
              <a:rPr lang="en-IN" sz="4000" dirty="0">
                <a:solidFill>
                  <a:srgbClr val="00B0F0"/>
                </a:solidFill>
              </a:rPr>
              <a:t>Attack rate</a:t>
            </a:r>
            <a:endParaRPr lang="en-US" sz="2400" dirty="0">
              <a:solidFill>
                <a:srgbClr val="00B0F0"/>
              </a:solidFill>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Sometimes </a:t>
            </a:r>
            <a:r>
              <a:rPr lang="en-US" sz="2400" dirty="0">
                <a:solidFill>
                  <a:srgbClr val="C00000"/>
                </a:solidFill>
                <a:latin typeface="Times New Roman" panose="02020603050405020304" pitchFamily="18" charset="0"/>
                <a:cs typeface="Times New Roman" panose="02020603050405020304" pitchFamily="18" charset="0"/>
              </a:rPr>
              <a:t>a population may be at risk for only a limited period of time:</a:t>
            </a:r>
          </a:p>
          <a:p>
            <a:pPr lvl="1" algn="just"/>
            <a:r>
              <a:rPr lang="en-US" dirty="0">
                <a:latin typeface="Times New Roman" panose="02020603050405020304" pitchFamily="18" charset="0"/>
                <a:cs typeface="Times New Roman" panose="02020603050405020304" pitchFamily="18" charset="0"/>
              </a:rPr>
              <a:t>either because </a:t>
            </a:r>
            <a:r>
              <a:rPr lang="en-US" dirty="0">
                <a:solidFill>
                  <a:srgbClr val="C00000"/>
                </a:solidFill>
                <a:latin typeface="Times New Roman" panose="02020603050405020304" pitchFamily="18" charset="0"/>
                <a:cs typeface="Times New Roman" panose="02020603050405020304" pitchFamily="18" charset="0"/>
              </a:rPr>
              <a:t>exposure to a causal agent is brief</a:t>
            </a:r>
            <a:r>
              <a:rPr lang="en-US" dirty="0">
                <a:latin typeface="Times New Roman" panose="02020603050405020304" pitchFamily="18" charset="0"/>
                <a:cs typeface="Times New Roman" panose="02020603050405020304" pitchFamily="18" charset="0"/>
              </a:rPr>
              <a:t>, </a:t>
            </a:r>
          </a:p>
          <a:p>
            <a:pPr lvl="1" algn="just"/>
            <a:r>
              <a:rPr lang="en-US" dirty="0">
                <a:latin typeface="Times New Roman" panose="02020603050405020304" pitchFamily="18" charset="0"/>
                <a:cs typeface="Times New Roman" panose="02020603050405020304" pitchFamily="18" charset="0"/>
              </a:rPr>
              <a:t>or because the risk of developing the disease is limited to a </a:t>
            </a:r>
            <a:r>
              <a:rPr lang="en-US" dirty="0">
                <a:solidFill>
                  <a:srgbClr val="C00000"/>
                </a:solidFill>
                <a:latin typeface="Times New Roman" panose="02020603050405020304" pitchFamily="18" charset="0"/>
                <a:cs typeface="Times New Roman" panose="02020603050405020304" pitchFamily="18" charset="0"/>
              </a:rPr>
              <a:t>narrow age range</a:t>
            </a:r>
            <a:r>
              <a:rPr lang="en-US" dirty="0">
                <a:latin typeface="Times New Roman" panose="02020603050405020304" pitchFamily="18" charset="0"/>
                <a:cs typeface="Times New Roman" panose="02020603050405020304" pitchFamily="18" charset="0"/>
              </a:rPr>
              <a:t> such as the neonatal period.</a:t>
            </a:r>
          </a:p>
          <a:p>
            <a:pPr lvl="1" algn="just"/>
            <a:endParaRPr lang="en-US"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these circumstances, </a:t>
            </a:r>
            <a:r>
              <a:rPr lang="en-US" sz="2400" dirty="0">
                <a:solidFill>
                  <a:srgbClr val="C00000"/>
                </a:solidFill>
                <a:latin typeface="Times New Roman" panose="02020603050405020304" pitchFamily="18" charset="0"/>
                <a:cs typeface="Times New Roman" panose="02020603050405020304" pitchFamily="18" charset="0"/>
              </a:rPr>
              <a:t>when the period of risk is brief, the term attack rate is used to describe the proportion of animals that develop the disease</a:t>
            </a:r>
            <a:r>
              <a:rPr lang="en-US" sz="2400"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solidFill>
                  <a:srgbClr val="00B0F0"/>
                </a:solidFill>
                <a:latin typeface="Times New Roman" panose="02020603050405020304" pitchFamily="18" charset="0"/>
                <a:cs typeface="Times New Roman" panose="02020603050405020304" pitchFamily="18" charset="0"/>
              </a:rPr>
              <a:t>Secondary attack rate </a:t>
            </a:r>
            <a:r>
              <a:rPr lang="en-US" sz="2400" dirty="0">
                <a:latin typeface="Times New Roman" panose="02020603050405020304" pitchFamily="18" charset="0"/>
                <a:cs typeface="Times New Roman" panose="02020603050405020304" pitchFamily="18" charset="0"/>
              </a:rPr>
              <a:t>is the proportion of cases of a transmissible disease that develop </a:t>
            </a:r>
            <a:r>
              <a:rPr lang="en-US" sz="2400" dirty="0">
                <a:solidFill>
                  <a:srgbClr val="FF0000"/>
                </a:solidFill>
                <a:latin typeface="Times New Roman" panose="02020603050405020304" pitchFamily="18" charset="0"/>
                <a:cs typeface="Times New Roman" panose="02020603050405020304" pitchFamily="18" charset="0"/>
              </a:rPr>
              <a:t>as a result of contact with the primary case:</a:t>
            </a:r>
            <a:endParaRPr lang="en-IN"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398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6D733F-3D09-4BA1-AED9-BF969E27CCDE}"/>
              </a:ext>
            </a:extLst>
          </p:cNvPr>
          <p:cNvSpPr>
            <a:spLocks noGrp="1"/>
          </p:cNvSpPr>
          <p:nvPr>
            <p:ph idx="1"/>
          </p:nvPr>
        </p:nvSpPr>
        <p:spPr/>
        <p:txBody>
          <a:bodyPr/>
          <a:lstStyle/>
          <a:p>
            <a:pPr marL="0" indent="0" algn="l">
              <a:buNone/>
            </a:pPr>
            <a:endParaRPr lang="en-IN" sz="2400" b="1" dirty="0">
              <a:latin typeface="Times New Roman" panose="02020603050405020304" pitchFamily="18" charset="0"/>
              <a:cs typeface="Times New Roman" panose="02020603050405020304" pitchFamily="18" charset="0"/>
            </a:endParaRPr>
          </a:p>
          <a:p>
            <a:pPr marL="0" indent="0" algn="l">
              <a:buNone/>
            </a:pPr>
            <a:endParaRPr lang="en-IN" sz="2400" b="1" i="0" u="none" strike="noStrike" baseline="0" dirty="0">
              <a:latin typeface="Times New Roman" panose="02020603050405020304" pitchFamily="18" charset="0"/>
              <a:cs typeface="Times New Roman" panose="02020603050405020304" pitchFamily="18" charset="0"/>
            </a:endParaRPr>
          </a:p>
          <a:p>
            <a:pPr marL="0" indent="0" algn="l">
              <a:buNone/>
            </a:pPr>
            <a:endParaRPr lang="en-IN" sz="2400" b="1" i="0" u="none" strike="noStrike" baseline="0" dirty="0">
              <a:latin typeface="Times New Roman" panose="02020603050405020304" pitchFamily="18" charset="0"/>
              <a:cs typeface="Times New Roman" panose="02020603050405020304" pitchFamily="18" charset="0"/>
            </a:endParaRPr>
          </a:p>
          <a:p>
            <a:pPr marL="0" indent="0" algn="l">
              <a:buNone/>
            </a:pPr>
            <a:endParaRPr lang="en-US" sz="2400" b="0" i="0" u="none" strike="noStrike" baseline="0" dirty="0">
              <a:latin typeface="Times New Roman" panose="02020603050405020304" pitchFamily="18" charset="0"/>
              <a:cs typeface="Times New Roman" panose="02020603050405020304" pitchFamily="18" charset="0"/>
            </a:endParaRPr>
          </a:p>
        </p:txBody>
      </p:sp>
      <p:grpSp>
        <p:nvGrpSpPr>
          <p:cNvPr id="11" name="Group 10">
            <a:extLst>
              <a:ext uri="{FF2B5EF4-FFF2-40B4-BE49-F238E27FC236}">
                <a16:creationId xmlns:a16="http://schemas.microsoft.com/office/drawing/2014/main" id="{B5A0804C-B4F2-4BF5-BB30-FB5B569BEA58}"/>
              </a:ext>
            </a:extLst>
          </p:cNvPr>
          <p:cNvGrpSpPr/>
          <p:nvPr/>
        </p:nvGrpSpPr>
        <p:grpSpPr>
          <a:xfrm>
            <a:off x="384312" y="1997764"/>
            <a:ext cx="11264349" cy="2454966"/>
            <a:chOff x="2633869" y="884582"/>
            <a:chExt cx="11264349" cy="2454966"/>
          </a:xfrm>
        </p:grpSpPr>
        <p:sp>
          <p:nvSpPr>
            <p:cNvPr id="12" name="Rectangle 11">
              <a:extLst>
                <a:ext uri="{FF2B5EF4-FFF2-40B4-BE49-F238E27FC236}">
                  <a16:creationId xmlns:a16="http://schemas.microsoft.com/office/drawing/2014/main" id="{5B93AB92-73C5-4FC5-BB0E-F8732E41F751}"/>
                </a:ext>
              </a:extLst>
            </p:cNvPr>
            <p:cNvSpPr/>
            <p:nvPr/>
          </p:nvSpPr>
          <p:spPr>
            <a:xfrm>
              <a:off x="2633869" y="884582"/>
              <a:ext cx="11264349" cy="24549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number of individuals exposed to the primary case that develop        	                      disease within the range of the incubation period</a:t>
              </a:r>
            </a:p>
            <a:p>
              <a:pPr marL="0" indent="0" algn="just">
                <a:buNone/>
              </a:pP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Secondary attack rate</a:t>
              </a: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pPr algn="ctr"/>
              <a:r>
                <a:rPr lang="en-US"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total number of individuals exposed to the primary case</a:t>
              </a:r>
            </a:p>
            <a:p>
              <a:pPr algn="ctr"/>
              <a:endParaRPr lang="en-IN" sz="2400" i="0" u="none" strike="noStrike" baseline="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cxnSp>
          <p:nvCxnSpPr>
            <p:cNvPr id="13" name="Straight Connector 12">
              <a:extLst>
                <a:ext uri="{FF2B5EF4-FFF2-40B4-BE49-F238E27FC236}">
                  <a16:creationId xmlns:a16="http://schemas.microsoft.com/office/drawing/2014/main" id="{631F02ED-6D92-478C-B67C-51ACC8E49511}"/>
                </a:ext>
              </a:extLst>
            </p:cNvPr>
            <p:cNvCxnSpPr>
              <a:cxnSpLocks/>
            </p:cNvCxnSpPr>
            <p:nvPr/>
          </p:nvCxnSpPr>
          <p:spPr>
            <a:xfrm>
              <a:off x="5527814" y="2112065"/>
              <a:ext cx="8370404" cy="0"/>
            </a:xfrm>
            <a:prstGeom prst="line">
              <a:avLst/>
            </a:prstGeom>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587494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42D3DE-0755-44E4-B193-05231ED211B1}"/>
              </a:ext>
            </a:extLst>
          </p:cNvPr>
          <p:cNvSpPr>
            <a:spLocks noGrp="1"/>
          </p:cNvSpPr>
          <p:nvPr>
            <p:ph idx="1"/>
          </p:nvPr>
        </p:nvSpPr>
        <p:spPr>
          <a:xfrm>
            <a:off x="651388" y="1347021"/>
            <a:ext cx="10515600" cy="4424516"/>
          </a:xfrm>
          <a:ln w="57150">
            <a:solidFill>
              <a:srgbClr val="00B050"/>
            </a:solidFill>
          </a:ln>
        </p:spPr>
        <p:txBody>
          <a:bodyPr/>
          <a:lstStyle/>
          <a:p>
            <a:pPr marL="0" indent="0" algn="ctr">
              <a:buNone/>
            </a:pPr>
            <a:r>
              <a:rPr lang="en-US" sz="8800" b="1" dirty="0">
                <a:ln w="22225">
                  <a:solidFill>
                    <a:schemeClr val="accent2"/>
                  </a:solidFill>
                  <a:prstDash val="solid"/>
                </a:ln>
                <a:solidFill>
                  <a:schemeClr val="accent2">
                    <a:lumMod val="40000"/>
                    <a:lumOff val="60000"/>
                  </a:schemeClr>
                </a:solidFill>
              </a:rPr>
              <a:t>THANKS </a:t>
            </a:r>
          </a:p>
          <a:p>
            <a:pPr marL="0" indent="0" algn="ctr">
              <a:buNone/>
            </a:pPr>
            <a:r>
              <a:rPr lang="en-US" sz="8800" b="1" dirty="0">
                <a:ln w="22225">
                  <a:solidFill>
                    <a:schemeClr val="accent2"/>
                  </a:solidFill>
                  <a:prstDash val="solid"/>
                </a:ln>
                <a:solidFill>
                  <a:schemeClr val="accent2">
                    <a:lumMod val="40000"/>
                    <a:lumOff val="60000"/>
                  </a:schemeClr>
                </a:solidFill>
              </a:rPr>
              <a:t>FOR</a:t>
            </a:r>
          </a:p>
          <a:p>
            <a:pPr marL="0" indent="0" algn="ctr">
              <a:buNone/>
            </a:pPr>
            <a:r>
              <a:rPr lang="en-US" sz="8800" b="1" dirty="0">
                <a:ln w="22225">
                  <a:solidFill>
                    <a:schemeClr val="accent2"/>
                  </a:solidFill>
                  <a:prstDash val="solid"/>
                </a:ln>
                <a:solidFill>
                  <a:schemeClr val="accent2">
                    <a:lumMod val="40000"/>
                    <a:lumOff val="60000"/>
                  </a:schemeClr>
                </a:solidFill>
              </a:rPr>
              <a:t>KIND ATTENTION</a:t>
            </a:r>
            <a:endParaRPr lang="en-IN" sz="8800" dirty="0"/>
          </a:p>
        </p:txBody>
      </p:sp>
    </p:spTree>
    <p:extLst>
      <p:ext uri="{BB962C8B-B14F-4D97-AF65-F5344CB8AC3E}">
        <p14:creationId xmlns:p14="http://schemas.microsoft.com/office/powerpoint/2010/main" val="377402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6BD46-39E7-45B3-AD57-01BC374AD985}"/>
              </a:ext>
            </a:extLst>
          </p:cNvPr>
          <p:cNvSpPr>
            <a:spLocks noGrp="1"/>
          </p:cNvSpPr>
          <p:nvPr>
            <p:ph idx="1"/>
          </p:nvPr>
        </p:nvSpPr>
        <p:spPr>
          <a:xfrm>
            <a:off x="506897" y="1391478"/>
            <a:ext cx="11449878" cy="4974328"/>
          </a:xfrm>
        </p:spPr>
        <p:style>
          <a:lnRef idx="2">
            <a:schemeClr val="accent6"/>
          </a:lnRef>
          <a:fillRef idx="1">
            <a:schemeClr val="lt1"/>
          </a:fillRef>
          <a:effectRef idx="0">
            <a:schemeClr val="accent6"/>
          </a:effectRef>
          <a:fontRef idx="minor">
            <a:schemeClr val="dk1"/>
          </a:fontRef>
        </p:style>
        <p:txBody>
          <a:bodyPr/>
          <a:lstStyle/>
          <a:p>
            <a:pPr algn="just">
              <a:buFont typeface="Wingdings" panose="05000000000000000000" pitchFamily="2" charset="2"/>
              <a:buChar char="v"/>
            </a:pPr>
            <a:r>
              <a:rPr lang="en-US" sz="2400" b="0" i="0" u="none" strike="noStrike" baseline="0" dirty="0">
                <a:latin typeface="Times New Roman" panose="02020603050405020304" pitchFamily="18" charset="0"/>
                <a:cs typeface="Times New Roman" panose="02020603050405020304" pitchFamily="18" charset="0"/>
              </a:rPr>
              <a:t>The </a:t>
            </a:r>
            <a:r>
              <a:rPr lang="en-US" sz="2400" b="0" i="0" u="none" strike="noStrike" baseline="0" dirty="0">
                <a:solidFill>
                  <a:srgbClr val="FF0000"/>
                </a:solidFill>
                <a:latin typeface="Times New Roman" panose="02020603050405020304" pitchFamily="18" charset="0"/>
                <a:cs typeface="Times New Roman" panose="02020603050405020304" pitchFamily="18" charset="0"/>
              </a:rPr>
              <a:t>exact context</a:t>
            </a:r>
            <a:r>
              <a:rPr lang="en-US" sz="2400" b="0" i="0" u="none" strike="noStrike" baseline="0" dirty="0">
                <a:latin typeface="Times New Roman" panose="02020603050405020304" pitchFamily="18" charset="0"/>
                <a:cs typeface="Times New Roman" panose="02020603050405020304" pitchFamily="18" charset="0"/>
              </a:rPr>
              <a:t> in which the term is used should always be defined. </a:t>
            </a:r>
          </a:p>
          <a:p>
            <a:pPr algn="just">
              <a:buFont typeface="Wingdings" panose="05000000000000000000" pitchFamily="2" charset="2"/>
              <a:buChar char="v"/>
            </a:pPr>
            <a:endParaRPr lang="en-US" sz="2400" b="0" i="0" u="none" strike="noStrike" baseline="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400" b="1" i="0" u="none" strike="noStrike" baseline="0" dirty="0">
                <a:latin typeface="Times New Roman" panose="02020603050405020304" pitchFamily="18" charset="0"/>
                <a:cs typeface="Times New Roman" panose="02020603050405020304" pitchFamily="18" charset="0"/>
              </a:rPr>
              <a:t>For example, </a:t>
            </a:r>
            <a:r>
              <a:rPr lang="en-US" sz="2400" b="0" i="0" u="none" strike="noStrike" baseline="0" dirty="0">
                <a:latin typeface="Times New Roman" panose="02020603050405020304" pitchFamily="18" charset="0"/>
                <a:cs typeface="Times New Roman" panose="02020603050405020304" pitchFamily="18" charset="0"/>
              </a:rPr>
              <a:t>laboratory mice----under conventional systems of 'non-barrier maintenance’ </a:t>
            </a:r>
            <a:r>
              <a:rPr lang="en-US" sz="2400" dirty="0">
                <a:latin typeface="Times New Roman" panose="02020603050405020304" pitchFamily="18" charset="0"/>
                <a:cs typeface="Times New Roman" panose="02020603050405020304" pitchFamily="18" charset="0"/>
              </a:rPr>
              <a:t>100% infected </a:t>
            </a:r>
            <a:r>
              <a:rPr lang="en-US" sz="2400" b="0" i="0" u="none" strike="noStrike" baseline="0" dirty="0">
                <a:latin typeface="Times New Roman" panose="02020603050405020304" pitchFamily="18" charset="0"/>
                <a:cs typeface="Times New Roman" panose="02020603050405020304" pitchFamily="18" charset="0"/>
              </a:rPr>
              <a:t>with the nematode </a:t>
            </a:r>
            <a:r>
              <a:rPr lang="en-US" sz="2400" b="0" i="1" u="none" strike="noStrike" baseline="0" dirty="0">
                <a:latin typeface="Times New Roman" panose="02020603050405020304" pitchFamily="18" charset="0"/>
                <a:cs typeface="Times New Roman" panose="02020603050405020304" pitchFamily="18" charset="0"/>
              </a:rPr>
              <a:t>Syphacia </a:t>
            </a:r>
            <a:r>
              <a:rPr lang="en-US" sz="2400" b="0" i="1" u="none" strike="noStrike" baseline="0" dirty="0" err="1">
                <a:latin typeface="Times New Roman" panose="02020603050405020304" pitchFamily="18" charset="0"/>
                <a:cs typeface="Times New Roman" panose="02020603050405020304" pitchFamily="18" charset="0"/>
              </a:rPr>
              <a:t>obvelata</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considered as the usual level of occurrence (endemic level of infection). </a:t>
            </a:r>
          </a:p>
          <a:p>
            <a:pPr algn="just">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400" b="0" i="0" u="none" strike="noStrike" baseline="0" dirty="0">
                <a:latin typeface="Times New Roman" panose="02020603050405020304" pitchFamily="18" charset="0"/>
                <a:cs typeface="Times New Roman" panose="02020603050405020304" pitchFamily="18" charset="0"/>
              </a:rPr>
              <a:t>In contrast, the endemic level of </a:t>
            </a:r>
            <a:r>
              <a:rPr lang="en-US" sz="2400" b="0" i="0" u="none" strike="noStrike" baseline="0" dirty="0" err="1">
                <a:latin typeface="Times New Roman" panose="02020603050405020304" pitchFamily="18" charset="0"/>
                <a:cs typeface="Times New Roman" panose="02020603050405020304" pitchFamily="18" charset="0"/>
              </a:rPr>
              <a:t>actinobacillosis</a:t>
            </a:r>
            <a:r>
              <a:rPr lang="en-US" sz="2400" dirty="0">
                <a:latin typeface="Times New Roman" panose="02020603050405020304" pitchFamily="18" charset="0"/>
                <a:cs typeface="Times New Roman" panose="02020603050405020304" pitchFamily="18" charset="0"/>
              </a:rPr>
              <a:t> </a:t>
            </a:r>
            <a:r>
              <a:rPr lang="en-US" sz="2400" b="0" i="0" u="none" strike="noStrike" baseline="0" dirty="0">
                <a:latin typeface="Times New Roman" panose="02020603050405020304" pitchFamily="18" charset="0"/>
                <a:cs typeface="Times New Roman" panose="02020603050405020304" pitchFamily="18" charset="0"/>
              </a:rPr>
              <a:t>in a dairy herd is likely to be less than 1%.</a:t>
            </a:r>
          </a:p>
          <a:p>
            <a:pPr algn="just">
              <a:buFont typeface="Wingdings" panose="05000000000000000000" pitchFamily="2" charset="2"/>
              <a:buChar char="ü"/>
            </a:pPr>
            <a:endParaRPr lang="en-US" sz="2400" b="0" i="0" u="none" strike="noStrike" baseline="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b="1" i="0" u="none" strike="noStrike" baseline="0" dirty="0">
                <a:latin typeface="Times New Roman" panose="02020603050405020304" pitchFamily="18" charset="0"/>
                <a:cs typeface="Times New Roman" panose="02020603050405020304" pitchFamily="18" charset="0"/>
              </a:rPr>
              <a:t>When a disease is continuously present to a high level, affecting all age-groups equally, it is </a:t>
            </a:r>
            <a:r>
              <a:rPr lang="en-US" sz="2400" b="1" i="0" u="none" strike="noStrike" baseline="0" dirty="0">
                <a:solidFill>
                  <a:schemeClr val="accent1"/>
                </a:solidFill>
                <a:latin typeface="Times New Roman" panose="02020603050405020304" pitchFamily="18" charset="0"/>
                <a:cs typeface="Times New Roman" panose="02020603050405020304" pitchFamily="18" charset="0"/>
              </a:rPr>
              <a:t>hyperendemic</a:t>
            </a:r>
            <a:r>
              <a:rPr lang="en-US" sz="2400" b="1" i="0" u="none" strike="noStrike" baseline="0" dirty="0">
                <a:latin typeface="Times New Roman" panose="02020603050405020304" pitchFamily="18" charset="0"/>
                <a:cs typeface="Times New Roman" panose="02020603050405020304" pitchFamily="18" charset="0"/>
              </a:rPr>
              <a:t>.</a:t>
            </a:r>
          </a:p>
          <a:p>
            <a:pPr algn="just"/>
            <a:endParaRPr lang="en-US" sz="24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923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8FD89-34BA-4F7A-B431-82A018388C12}"/>
              </a:ext>
            </a:extLst>
          </p:cNvPr>
          <p:cNvSpPr>
            <a:spLocks noGrp="1"/>
          </p:cNvSpPr>
          <p:nvPr>
            <p:ph idx="1"/>
          </p:nvPr>
        </p:nvSpPr>
        <p:spPr>
          <a:xfrm>
            <a:off x="417443" y="1253331"/>
            <a:ext cx="11201400" cy="4351338"/>
          </a:xfrm>
        </p:spPr>
        <p:style>
          <a:lnRef idx="2">
            <a:schemeClr val="accent5"/>
          </a:lnRef>
          <a:fillRef idx="1">
            <a:schemeClr val="lt1"/>
          </a:fillRef>
          <a:effectRef idx="0">
            <a:schemeClr val="accent5"/>
          </a:effectRef>
          <a:fontRef idx="minor">
            <a:schemeClr val="dk1"/>
          </a:fontRef>
        </p:style>
        <p:txBody>
          <a:bodyPr/>
          <a:lstStyle/>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'Endemic' is </a:t>
            </a:r>
            <a:r>
              <a:rPr lang="en-US" sz="2400" dirty="0">
                <a:solidFill>
                  <a:srgbClr val="FF0000"/>
                </a:solidFill>
                <a:latin typeface="Times New Roman" panose="02020603050405020304" pitchFamily="18" charset="0"/>
                <a:cs typeface="Times New Roman" panose="02020603050405020304" pitchFamily="18" charset="0"/>
              </a:rPr>
              <a:t>applied not only to infectious diseases but also to non-infectious ones</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400" b="1" dirty="0">
                <a:latin typeface="Times New Roman" panose="02020603050405020304" pitchFamily="18" charset="0"/>
                <a:cs typeface="Times New Roman" panose="02020603050405020304" pitchFamily="18" charset="0"/>
              </a:rPr>
              <a:t>For example, </a:t>
            </a:r>
            <a:r>
              <a:rPr lang="en-US" sz="2400" dirty="0">
                <a:latin typeface="Times New Roman" panose="02020603050405020304" pitchFamily="18" charset="0"/>
                <a:cs typeface="Times New Roman" panose="02020603050405020304" pitchFamily="18" charset="0"/>
              </a:rPr>
              <a:t>the veterinary meat hygienist is just as concerned with the endemic level of carcass bruising as is the veterinary practitioner with the endemic level of pneumonia in pigs.</a:t>
            </a:r>
          </a:p>
          <a:p>
            <a:pPr algn="just">
              <a:buFont typeface="Wingdings" panose="05000000000000000000" pitchFamily="2" charset="2"/>
              <a:buChar char="ü"/>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When endemic disease is described, </a:t>
            </a:r>
            <a:r>
              <a:rPr lang="en-US" sz="2400" dirty="0">
                <a:solidFill>
                  <a:srgbClr val="FF0000"/>
                </a:solidFill>
                <a:latin typeface="Times New Roman" panose="02020603050405020304" pitchFamily="18" charset="0"/>
                <a:cs typeface="Times New Roman" panose="02020603050405020304" pitchFamily="18" charset="0"/>
              </a:rPr>
              <a:t>the affected population and its location should be specified</a:t>
            </a:r>
            <a:r>
              <a:rPr lang="en-US" sz="24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400" b="1" dirty="0">
                <a:latin typeface="Times New Roman" panose="02020603050405020304" pitchFamily="18" charset="0"/>
                <a:cs typeface="Times New Roman" panose="02020603050405020304" pitchFamily="18" charset="0"/>
              </a:rPr>
              <a:t>For example, </a:t>
            </a:r>
            <a:r>
              <a:rPr lang="en-US" sz="2400" dirty="0">
                <a:latin typeface="Times New Roman" panose="02020603050405020304" pitchFamily="18" charset="0"/>
                <a:cs typeface="Times New Roman" panose="02020603050405020304" pitchFamily="18" charset="0"/>
              </a:rPr>
              <a:t>bovine tuberculosis is endemic in badgers in south-west England, the infection apparently is not endemic in all badger populations in the UK.</a:t>
            </a:r>
          </a:p>
          <a:p>
            <a:pPr algn="just">
              <a:buFont typeface="Wingdings" panose="05000000000000000000" pitchFamily="2" charset="2"/>
              <a:buChar char="v"/>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92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11DA15-A624-4FFE-8C1B-52F7F71D28EA}"/>
              </a:ext>
            </a:extLst>
          </p:cNvPr>
          <p:cNvSpPr>
            <a:spLocks noGrp="1"/>
          </p:cNvSpPr>
          <p:nvPr>
            <p:ph idx="1"/>
          </p:nvPr>
        </p:nvSpPr>
        <p:spPr>
          <a:xfrm>
            <a:off x="447261" y="834887"/>
            <a:ext cx="11261035" cy="5693732"/>
          </a:xfrm>
          <a:ln/>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spcAft>
                <a:spcPts val="800"/>
              </a:spcAft>
            </a:pPr>
            <a:r>
              <a:rPr lang="en-IN" sz="2400" b="1" dirty="0">
                <a:solidFill>
                  <a:srgbClr val="0070C0"/>
                </a:solidFill>
                <a:effectLst/>
                <a:latin typeface="Times New Roman" panose="02020603050405020304" pitchFamily="18" charset="0"/>
                <a:ea typeface="Calibri" panose="020F0502020204030204" pitchFamily="34" charset="0"/>
                <a:cs typeface="Mangal" panose="02040503050203030202" pitchFamily="18" charset="0"/>
              </a:rPr>
              <a:t>Epidemic occurrence</a:t>
            </a:r>
            <a:endParaRPr lang="en-IN" sz="20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lvl="0" algn="just">
              <a:lnSpc>
                <a:spcPct val="150000"/>
              </a:lnSpc>
              <a:buFont typeface="Wingdings" panose="05000000000000000000" pitchFamily="2" charset="2"/>
              <a:buChar char="v"/>
            </a:pPr>
            <a:r>
              <a:rPr lang="en-IN" sz="2400" dirty="0">
                <a:effectLst/>
                <a:latin typeface="Times New Roman" panose="02020603050405020304" pitchFamily="18" charset="0"/>
                <a:ea typeface="Calibri" panose="020F0502020204030204" pitchFamily="34" charset="0"/>
                <a:cs typeface="Mangal" panose="02040503050203030202" pitchFamily="18" charset="0"/>
              </a:rPr>
              <a:t>'Epidemic' originally was used only to describe a </a:t>
            </a:r>
            <a:r>
              <a:rPr lang="en-IN" sz="2400" dirty="0">
                <a:solidFill>
                  <a:srgbClr val="C00000"/>
                </a:solidFill>
                <a:effectLst/>
                <a:latin typeface="Times New Roman" panose="02020603050405020304" pitchFamily="18" charset="0"/>
                <a:ea typeface="Calibri" panose="020F0502020204030204" pitchFamily="34" charset="0"/>
                <a:cs typeface="Mangal" panose="02040503050203030202" pitchFamily="18" charset="0"/>
              </a:rPr>
              <a:t>sudden, usually unpredictable, increase </a:t>
            </a:r>
            <a:r>
              <a:rPr lang="en-IN" sz="2400" dirty="0">
                <a:effectLst/>
                <a:latin typeface="Times New Roman" panose="02020603050405020304" pitchFamily="18" charset="0"/>
                <a:ea typeface="Calibri" panose="020F0502020204030204" pitchFamily="34" charset="0"/>
                <a:cs typeface="Mangal" panose="02040503050203030202" pitchFamily="18" charset="0"/>
              </a:rPr>
              <a:t>in the number of cases of an infectious disease in a population.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lvl="0" algn="just">
              <a:lnSpc>
                <a:spcPct val="150000"/>
              </a:lnSpc>
              <a:buFont typeface="Wingdings" panose="05000000000000000000" pitchFamily="2" charset="2"/>
              <a:buChar char="v"/>
            </a:pPr>
            <a:r>
              <a:rPr lang="en-IN" sz="2400" dirty="0">
                <a:effectLst/>
                <a:latin typeface="Times New Roman" panose="02020603050405020304" pitchFamily="18" charset="0"/>
                <a:ea typeface="Calibri" panose="020F0502020204030204" pitchFamily="34" charset="0"/>
                <a:cs typeface="Mangal" panose="02040503050203030202" pitchFamily="18" charset="0"/>
              </a:rPr>
              <a:t>In modern epidemiology, an epidemic is an occurrence of an </a:t>
            </a:r>
            <a:r>
              <a:rPr lang="en-IN" sz="2400" dirty="0">
                <a:solidFill>
                  <a:srgbClr val="FF0000"/>
                </a:solidFill>
                <a:effectLst/>
                <a:latin typeface="Times New Roman" panose="02020603050405020304" pitchFamily="18" charset="0"/>
                <a:ea typeface="Calibri" panose="020F0502020204030204" pitchFamily="34" charset="0"/>
                <a:cs typeface="Mangal" panose="02040503050203030202" pitchFamily="18" charset="0"/>
              </a:rPr>
              <a:t>infectious or non-infectious disease to a level in excess of the expected (i.e., endemic) level</a:t>
            </a:r>
            <a:r>
              <a:rPr lang="en-IN" sz="2400" dirty="0">
                <a:effectLst/>
                <a:latin typeface="Times New Roman" panose="02020603050405020304" pitchFamily="18" charset="0"/>
                <a:ea typeface="Calibri" panose="020F0502020204030204" pitchFamily="34" charset="0"/>
                <a:cs typeface="Mangal" panose="02040503050203030202" pitchFamily="18" charset="0"/>
              </a:rPr>
              <a:t>.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lvl="0" algn="just">
              <a:lnSpc>
                <a:spcPct val="150000"/>
              </a:lnSpc>
              <a:buFont typeface="Wingdings" panose="05000000000000000000" pitchFamily="2" charset="2"/>
              <a:buChar char="v"/>
            </a:pPr>
            <a:r>
              <a:rPr lang="en-IN" sz="2400" dirty="0">
                <a:effectLst/>
                <a:latin typeface="Times New Roman" panose="02020603050405020304" pitchFamily="18" charset="0"/>
                <a:ea typeface="Calibri" panose="020F0502020204030204" pitchFamily="34" charset="0"/>
                <a:cs typeface="Mangal" panose="02040503050203030202" pitchFamily="18" charset="0"/>
              </a:rPr>
              <a:t>An epidemic </a:t>
            </a:r>
            <a:r>
              <a:rPr lang="en-IN" sz="2400" dirty="0">
                <a:solidFill>
                  <a:srgbClr val="FF0000"/>
                </a:solidFill>
                <a:effectLst/>
                <a:latin typeface="Times New Roman" panose="02020603050405020304" pitchFamily="18" charset="0"/>
                <a:ea typeface="Calibri" panose="020F0502020204030204" pitchFamily="34" charset="0"/>
                <a:cs typeface="Mangal" panose="02040503050203030202" pitchFamily="18" charset="0"/>
              </a:rPr>
              <a:t>need not </a:t>
            </a:r>
            <a:r>
              <a:rPr lang="en-IN" sz="2400" dirty="0">
                <a:effectLst/>
                <a:latin typeface="Times New Roman" panose="02020603050405020304" pitchFamily="18" charset="0"/>
                <a:ea typeface="Calibri" panose="020F0502020204030204" pitchFamily="34" charset="0"/>
                <a:cs typeface="Mangal" panose="02040503050203030202" pitchFamily="18" charset="0"/>
              </a:rPr>
              <a:t>involve a large number of individuals.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lvl="0" algn="just">
              <a:lnSpc>
                <a:spcPct val="150000"/>
              </a:lnSpc>
              <a:spcAft>
                <a:spcPts val="800"/>
              </a:spcAft>
              <a:buFont typeface="Wingdings" panose="05000000000000000000" pitchFamily="2" charset="2"/>
              <a:buChar char="v"/>
            </a:pPr>
            <a:r>
              <a:rPr lang="en-IN" sz="2400" dirty="0">
                <a:effectLst/>
                <a:latin typeface="Times New Roman" panose="02020603050405020304" pitchFamily="18" charset="0"/>
                <a:ea typeface="Calibri" panose="020F0502020204030204" pitchFamily="34" charset="0"/>
                <a:cs typeface="Mangal" panose="02040503050203030202" pitchFamily="18" charset="0"/>
              </a:rPr>
              <a:t>When an epidemic occurs, </a:t>
            </a:r>
            <a:r>
              <a:rPr lang="en-IN" sz="2400" dirty="0">
                <a:solidFill>
                  <a:srgbClr val="FF0000"/>
                </a:solidFill>
                <a:effectLst/>
                <a:latin typeface="Times New Roman" panose="02020603050405020304" pitchFamily="18" charset="0"/>
                <a:ea typeface="Calibri" panose="020F0502020204030204" pitchFamily="34" charset="0"/>
                <a:cs typeface="Mangal" panose="02040503050203030202" pitchFamily="18" charset="0"/>
              </a:rPr>
              <a:t>the population must have been subjected to one or more factors that were not present previously</a:t>
            </a:r>
            <a:r>
              <a:rPr lang="en-IN" sz="2400" dirty="0">
                <a:effectLst/>
                <a:latin typeface="Times New Roman" panose="02020603050405020304" pitchFamily="18" charset="0"/>
                <a:ea typeface="Calibri" panose="020F0502020204030204" pitchFamily="34" charset="0"/>
                <a:cs typeface="Mangal" panose="02040503050203030202" pitchFamily="18" charset="0"/>
              </a:rPr>
              <a:t>.</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endParaRPr lang="en-IN" sz="2400" dirty="0"/>
          </a:p>
        </p:txBody>
      </p:sp>
    </p:spTree>
    <p:extLst>
      <p:ext uri="{BB962C8B-B14F-4D97-AF65-F5344CB8AC3E}">
        <p14:creationId xmlns:p14="http://schemas.microsoft.com/office/powerpoint/2010/main" val="424297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11D58B-DE7D-4088-B6DE-0CBED1CEE86C}"/>
              </a:ext>
            </a:extLst>
          </p:cNvPr>
          <p:cNvSpPr>
            <a:spLocks noGrp="1"/>
          </p:cNvSpPr>
          <p:nvPr>
            <p:ph idx="1"/>
          </p:nvPr>
        </p:nvSpPr>
        <p:spPr>
          <a:xfrm>
            <a:off x="245807" y="1063488"/>
            <a:ext cx="11602064" cy="5681442"/>
          </a:xfrm>
          <a:ln/>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spcAft>
                <a:spcPts val="800"/>
              </a:spcAft>
            </a:pPr>
            <a:r>
              <a:rPr lang="en-IN" sz="2400" b="1" dirty="0">
                <a:solidFill>
                  <a:srgbClr val="0070C0"/>
                </a:solidFill>
                <a:effectLst/>
                <a:latin typeface="Times New Roman" panose="02020603050405020304" pitchFamily="18" charset="0"/>
                <a:ea typeface="Calibri" panose="020F0502020204030204" pitchFamily="34" charset="0"/>
                <a:cs typeface="Mangal" panose="02040503050203030202" pitchFamily="18" charset="0"/>
              </a:rPr>
              <a:t>Sporadic occurrence</a:t>
            </a:r>
            <a:endParaRPr lang="en-IN" sz="20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A sporadic outbreak of disease is one that occurs irregularly and haphazardly.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This implies that appropriate circumstances have occurred locally, producing small, localized outbreaks.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800"/>
              </a:spcAft>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'Sporadic' can indicate either a single case or a cluster of cases of a disease or infection (without obvious disease) that is not normally present in an area.</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endParaRPr lang="en-IN" sz="2400" dirty="0"/>
          </a:p>
        </p:txBody>
      </p:sp>
    </p:spTree>
    <p:extLst>
      <p:ext uri="{BB962C8B-B14F-4D97-AF65-F5344CB8AC3E}">
        <p14:creationId xmlns:p14="http://schemas.microsoft.com/office/powerpoint/2010/main" val="86178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2BC0DC-8C6F-4117-AA8E-DDCD337A8B52}"/>
              </a:ext>
            </a:extLst>
          </p:cNvPr>
          <p:cNvSpPr>
            <a:spLocks noGrp="1"/>
          </p:cNvSpPr>
          <p:nvPr>
            <p:ph idx="1"/>
          </p:nvPr>
        </p:nvSpPr>
        <p:spPr>
          <a:xfrm>
            <a:off x="447261" y="921057"/>
            <a:ext cx="10808217" cy="5430581"/>
          </a:xfrm>
          <a:ln/>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spcAft>
                <a:spcPts val="800"/>
              </a:spcAft>
            </a:pPr>
            <a:r>
              <a:rPr lang="en-IN" sz="2400" b="1" dirty="0">
                <a:solidFill>
                  <a:srgbClr val="0070C0"/>
                </a:solidFill>
                <a:effectLst/>
                <a:latin typeface="Times New Roman" panose="02020603050405020304" pitchFamily="18" charset="0"/>
                <a:ea typeface="Calibri" panose="020F0502020204030204" pitchFamily="34" charset="0"/>
                <a:cs typeface="Mangal" panose="02040503050203030202" pitchFamily="18" charset="0"/>
              </a:rPr>
              <a:t>Pandemic occurrence</a:t>
            </a:r>
            <a:endParaRPr lang="en-IN" sz="20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A pandemic is a widespread epidemic that usually affects a large proportion of the population.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Many countries may be affected.</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800"/>
              </a:spcAft>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For example, pandemics occurrence of rinderpest, foot-and-mouth disease, African swine fever, parvovirus infection, plague (the Black Death), cholera, influenza, COVID-19 etc.</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endParaRPr lang="en-IN" sz="2400" dirty="0"/>
          </a:p>
        </p:txBody>
      </p:sp>
    </p:spTree>
    <p:extLst>
      <p:ext uri="{BB962C8B-B14F-4D97-AF65-F5344CB8AC3E}">
        <p14:creationId xmlns:p14="http://schemas.microsoft.com/office/powerpoint/2010/main" val="251738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F4BC12-99D8-4EF0-AAEC-398E131855B1}"/>
              </a:ext>
            </a:extLst>
          </p:cNvPr>
          <p:cNvSpPr>
            <a:spLocks noGrp="1"/>
          </p:cNvSpPr>
          <p:nvPr>
            <p:ph idx="1"/>
          </p:nvPr>
        </p:nvSpPr>
        <p:spPr>
          <a:xfrm>
            <a:off x="218661" y="1386348"/>
            <a:ext cx="11135139" cy="4945626"/>
          </a:xfrm>
          <a:ln/>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spcAft>
                <a:spcPts val="800"/>
              </a:spcAft>
            </a:pPr>
            <a:r>
              <a:rPr lang="en-IN" sz="2400" b="1" dirty="0">
                <a:solidFill>
                  <a:srgbClr val="0070C0"/>
                </a:solidFill>
                <a:effectLst/>
                <a:latin typeface="Times New Roman" panose="02020603050405020304" pitchFamily="18" charset="0"/>
                <a:ea typeface="Calibri" panose="020F0502020204030204" pitchFamily="34" charset="0"/>
                <a:cs typeface="Mangal" panose="02040503050203030202" pitchFamily="18" charset="0"/>
              </a:rPr>
              <a:t>Outbreaks</a:t>
            </a:r>
            <a:endParaRPr lang="en-IN" sz="2000"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The Office International des Epizooties defines an outbreak as </a:t>
            </a:r>
            <a:r>
              <a:rPr lang="en-IN" sz="2400" dirty="0">
                <a:solidFill>
                  <a:srgbClr val="FF0000"/>
                </a:solidFill>
                <a:effectLst/>
                <a:latin typeface="Times New Roman" panose="02020603050405020304" pitchFamily="18" charset="0"/>
                <a:ea typeface="Calibri" panose="020F0502020204030204" pitchFamily="34" charset="0"/>
                <a:cs typeface="Mangal" panose="02040503050203030202" pitchFamily="18" charset="0"/>
              </a:rPr>
              <a:t>'an occurrence of disease in an agricultural establishment, breeding establishment or premises, including all buildings as well as adjoining premises, where animals are present</a:t>
            </a:r>
            <a:r>
              <a:rPr lang="en-IN" sz="2400" dirty="0">
                <a:effectLst/>
                <a:latin typeface="Times New Roman" panose="02020603050405020304" pitchFamily="18" charset="0"/>
                <a:ea typeface="Calibri" panose="020F0502020204030204" pitchFamily="34" charset="0"/>
                <a:cs typeface="Mangal" panose="02040503050203030202" pitchFamily="18" charset="0"/>
              </a:rPr>
              <a:t>'.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The term generally implying that </a:t>
            </a:r>
            <a:r>
              <a:rPr lang="en-IN" sz="2400" dirty="0">
                <a:solidFill>
                  <a:srgbClr val="FF0000"/>
                </a:solidFill>
                <a:effectLst/>
                <a:latin typeface="Times New Roman" panose="02020603050405020304" pitchFamily="18" charset="0"/>
                <a:ea typeface="Calibri" panose="020F0502020204030204" pitchFamily="34" charset="0"/>
                <a:cs typeface="Mangal" panose="02040503050203030202" pitchFamily="18" charset="0"/>
              </a:rPr>
              <a:t>several animals are affected</a:t>
            </a:r>
            <a:r>
              <a:rPr lang="en-IN" sz="2400" dirty="0">
                <a:effectLst/>
                <a:latin typeface="Times New Roman" panose="02020603050405020304" pitchFamily="18" charset="0"/>
                <a:ea typeface="Calibri" panose="020F0502020204030204" pitchFamily="34" charset="0"/>
                <a:cs typeface="Mangal" panose="02040503050203030202" pitchFamily="18" charset="0"/>
              </a:rPr>
              <a:t>.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50000"/>
              </a:lnSpc>
              <a:buFont typeface="Wingdings" panose="05000000000000000000" pitchFamily="2" charset="2"/>
              <a:buChar char=""/>
            </a:pPr>
            <a:r>
              <a:rPr lang="en-IN" sz="2400" dirty="0">
                <a:effectLst/>
                <a:latin typeface="Times New Roman" panose="02020603050405020304" pitchFamily="18" charset="0"/>
                <a:ea typeface="Calibri" panose="020F0502020204030204" pitchFamily="34" charset="0"/>
                <a:cs typeface="Mangal" panose="02040503050203030202" pitchFamily="18" charset="0"/>
              </a:rPr>
              <a:t>Livestock in developed countries are usually kept as separated populations and so 'outbreak' can be applied unambiguously to </a:t>
            </a:r>
            <a:r>
              <a:rPr lang="en-IN" sz="2400" dirty="0">
                <a:solidFill>
                  <a:srgbClr val="FF0000"/>
                </a:solidFill>
                <a:effectLst/>
                <a:latin typeface="Times New Roman" panose="02020603050405020304" pitchFamily="18" charset="0"/>
                <a:ea typeface="Calibri" panose="020F0502020204030204" pitchFamily="34" charset="0"/>
                <a:cs typeface="Mangal" panose="02040503050203030202" pitchFamily="18" charset="0"/>
              </a:rPr>
              <a:t>an occurrence of disease on an individual farm.</a:t>
            </a:r>
            <a:endParaRPr lang="en-IN" sz="2000" dirty="0">
              <a:solidFill>
                <a:srgbClr val="FF0000"/>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081902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F4BC12-99D8-4EF0-AAEC-398E131855B1}"/>
              </a:ext>
            </a:extLst>
          </p:cNvPr>
          <p:cNvSpPr>
            <a:spLocks noGrp="1"/>
          </p:cNvSpPr>
          <p:nvPr>
            <p:ph idx="1"/>
          </p:nvPr>
        </p:nvSpPr>
        <p:spPr>
          <a:xfrm>
            <a:off x="651387" y="1602658"/>
            <a:ext cx="11176178" cy="3706761"/>
          </a:xfrm>
          <a:ln/>
        </p:spPr>
        <p:style>
          <a:lnRef idx="2">
            <a:schemeClr val="accent6"/>
          </a:lnRef>
          <a:fillRef idx="1">
            <a:schemeClr val="lt1"/>
          </a:fillRef>
          <a:effectRef idx="0">
            <a:schemeClr val="accent6"/>
          </a:effectRef>
          <a:fontRef idx="minor">
            <a:schemeClr val="dk1"/>
          </a:fontRef>
        </p:style>
        <p:txBody>
          <a:bodyPr>
            <a:noAutofit/>
          </a:bodyPr>
          <a:lstStyle/>
          <a:p>
            <a:pPr marL="342900" marR="0" lvl="0" indent="-342900" algn="just"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IN"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angal" panose="02040503050203030202" pitchFamily="18" charset="0"/>
              </a:rPr>
              <a:t>The term sometimes also is used in the context of a </a:t>
            </a:r>
            <a:r>
              <a:rPr kumimoji="0" lang="en-IN"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angal" panose="02040503050203030202" pitchFamily="18" charset="0"/>
              </a:rPr>
              <a:t>single source, irrespective of the number or premises involved.</a:t>
            </a:r>
            <a:endParaRPr kumimoji="0" lang="en-IN" sz="20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defTabSz="914400" rtl="0" eaLnBrk="1" fontAlgn="auto" latinLnBrk="0" hangingPunct="1">
              <a:lnSpc>
                <a:spcPct val="150000"/>
              </a:lnSpc>
              <a:spcBef>
                <a:spcPts val="1000"/>
              </a:spcBef>
              <a:spcAft>
                <a:spcPts val="0"/>
              </a:spcAft>
              <a:buClrTx/>
              <a:buSzTx/>
              <a:buFont typeface="Wingdings" panose="05000000000000000000" pitchFamily="2" charset="2"/>
              <a:buChar char=""/>
              <a:tabLst/>
              <a:defRPr/>
            </a:pPr>
            <a:r>
              <a:rPr kumimoji="0" lang="en-IN"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angal" panose="02040503050203030202" pitchFamily="18" charset="0"/>
              </a:rPr>
              <a:t>An outbreak is considered as occurring in part of a territory in which, </a:t>
            </a:r>
            <a:r>
              <a:rPr kumimoji="0" lang="en-IN"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angal" panose="02040503050203030202" pitchFamily="18" charset="0"/>
              </a:rPr>
              <a:t>taking local conditions into account.</a:t>
            </a:r>
            <a:endParaRPr kumimoji="0" lang="en-IN" sz="20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defTabSz="914400" rtl="0" eaLnBrk="1" fontAlgn="auto" latinLnBrk="0" hangingPunct="1">
              <a:lnSpc>
                <a:spcPct val="150000"/>
              </a:lnSpc>
              <a:spcBef>
                <a:spcPts val="1000"/>
              </a:spcBef>
              <a:spcAft>
                <a:spcPts val="800"/>
              </a:spcAft>
              <a:buClrTx/>
              <a:buSzTx/>
              <a:buFont typeface="Wingdings" panose="05000000000000000000" pitchFamily="2" charset="2"/>
              <a:buChar char=""/>
              <a:tabLst/>
              <a:defRPr/>
            </a:pPr>
            <a:r>
              <a:rPr kumimoji="0" lang="en-IN"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angal" panose="02040503050203030202" pitchFamily="18" charset="0"/>
              </a:rPr>
              <a:t>It cannot be guaranteed that both susceptible and </a:t>
            </a:r>
            <a:r>
              <a:rPr lang="en-IN" sz="2400" dirty="0">
                <a:solidFill>
                  <a:srgbClr val="FF0000"/>
                </a:solidFill>
                <a:latin typeface="Times New Roman" panose="02020603050405020304" pitchFamily="18" charset="0"/>
                <a:ea typeface="Calibri" panose="020F0502020204030204" pitchFamily="34" charset="0"/>
                <a:cs typeface="Mangal" panose="02040503050203030202" pitchFamily="18" charset="0"/>
              </a:rPr>
              <a:t>non-</a:t>
            </a:r>
            <a:r>
              <a:rPr kumimoji="0" lang="en-IN" sz="24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angal" panose="02040503050203030202" pitchFamily="18" charset="0"/>
              </a:rPr>
              <a:t>susceptible animals have not had direct contact with affected or susceptible animals.</a:t>
            </a:r>
            <a:endParaRPr kumimoji="0" lang="en-IN" sz="20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angal" panose="02040503050203030202" pitchFamily="18" charset="0"/>
            </a:endParaRPr>
          </a:p>
          <a:p>
            <a:endParaRPr lang="en-IN" sz="2400" dirty="0"/>
          </a:p>
        </p:txBody>
      </p:sp>
    </p:spTree>
    <p:extLst>
      <p:ext uri="{BB962C8B-B14F-4D97-AF65-F5344CB8AC3E}">
        <p14:creationId xmlns:p14="http://schemas.microsoft.com/office/powerpoint/2010/main" val="186361263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TotalTime>
  <Words>1626</Words>
  <Application>Microsoft Office PowerPoint</Application>
  <PresentationFormat>Widescreen</PresentationFormat>
  <Paragraphs>162</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Algerian</vt:lpstr>
      <vt:lpstr>Arial</vt:lpstr>
      <vt:lpstr>Berlin Sans FB Demi</vt:lpstr>
      <vt:lpstr>Calibri</vt:lpstr>
      <vt:lpstr>Calibri Light</vt:lpstr>
      <vt:lpstr>Times New Roman</vt:lpstr>
      <vt:lpstr>Wingdings</vt:lpstr>
      <vt:lpstr>1_Office Theme</vt:lpstr>
      <vt:lpstr>Measures of disease occurrence</vt:lpstr>
      <vt:lpstr>Some basic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Basic concepts of disease quantification</vt:lpstr>
      <vt:lpstr>PowerPoint Presentation</vt:lpstr>
      <vt:lpstr>Measures of disease occurrence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tackle the crisis of antibiotic resistance</dc:title>
  <dc:creator>Dr Anjay</dc:creator>
  <cp:lastModifiedBy>919713600025</cp:lastModifiedBy>
  <cp:revision>112</cp:revision>
  <dcterms:created xsi:type="dcterms:W3CDTF">2021-10-24T17:01:24Z</dcterms:created>
  <dcterms:modified xsi:type="dcterms:W3CDTF">2024-09-03T11:54:43Z</dcterms:modified>
</cp:coreProperties>
</file>