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36" r:id="rId4"/>
    <p:sldId id="309" r:id="rId5"/>
    <p:sldId id="277" r:id="rId6"/>
    <p:sldId id="261" r:id="rId7"/>
    <p:sldId id="260" r:id="rId8"/>
    <p:sldId id="326" r:id="rId9"/>
    <p:sldId id="334" r:id="rId10"/>
    <p:sldId id="335" r:id="rId11"/>
    <p:sldId id="278" r:id="rId12"/>
    <p:sldId id="337" r:id="rId13"/>
    <p:sldId id="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0BB5E-753B-44D7-8724-932C6641A61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EC728-8F26-4FAA-A63E-14A8D55C8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0D921-1F3E-44DD-B0CC-22164185095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20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518215-62F1-47F8-AF4A-DC27E0B9DF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6E6AE-2970-4436-BCFA-CC3E92FF640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DD70781F-54DD-4C6A-9C80-4DE65C437A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14324F44-0792-4BA1-81FE-EB65A8D26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0F6C86-D4CA-4629-876C-0D59C91BB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5FBB5-184A-4CE5-991B-82A0F06CCD2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3BC66882-6BBF-4872-8A25-2844F1C0F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E81274BF-70EC-4778-B35F-2E332DC44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D64105-2290-4C57-95CC-41FB0ACA1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47B99-B055-4DB2-97B9-E89FDBE7D52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4AB716EA-F104-4C8C-B6D3-9B5C765C31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3C87214-CAEE-4F12-9CD4-847379469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E9706-E850-4D1A-BC02-6B217F9244C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8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347BEF-E660-469A-83D7-529DE7CC7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50608-56B2-419A-8736-9ABF3BB57F0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F39321FC-C8FB-4974-BCF9-4FEFFE799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147B6215-505C-4595-B9AB-9E9B79ECC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B0D012-AE81-47AF-9B5B-59ACBEC4D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D8896-5F2E-433C-9E4B-D6ECA897099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E98E770C-23D3-42B4-B0A1-8107230B9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092642F-8303-415A-987B-9584568F9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F6034C-7D03-4741-81E9-A5406E056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81185-DA07-4DBB-8771-CD15C1ABEFD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C5730FD4-A331-4F3A-8CFB-7FBDA8212E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2B8FA8F3-5D32-4D33-AACC-5A881C25B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E986-DE99-4BD1-9348-CC2FD90CBC08}" type="datetime1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6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3E0-59CD-401A-8FF9-04C080D71E82}" type="datetime1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7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E5FA-38C4-4776-BAE8-A93F96AC2772}" type="datetime1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4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D66B-F0BC-4F09-91E0-849E3665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2044E63-70AF-4C98-B805-C5ABC729F1B6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7485" y="1598613"/>
            <a:ext cx="10968567" cy="4497387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A1DD5-F234-4AB6-90F8-2687596F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485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E5582-4C4D-4205-A07B-03B47E28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2051"/>
            <a:ext cx="38608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1A20E-2F7D-42D3-91A3-B41900D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fld id="{2194F814-E9C1-46B3-B0BB-DC0A09E0B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9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F8-2309-40A9-A6EE-5DB765319847}" type="datetime1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085-067F-47FF-B98D-12B92F8C824A}" type="datetime1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3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018B-FF86-40C6-820F-866C7A0A5611}" type="datetime1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8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43F4-56CC-4E6F-A8E5-8C2E73B8726C}" type="datetime1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9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BF5B-E90B-4BC8-99C4-C0EBC13A0359}" type="datetime1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3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C92-39C6-477B-AC65-485622ED4A0C}" type="datetime1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9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61ED-EE0A-41EC-99DC-8CCEFAE706C7}" type="datetime1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2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8FC8-FD5B-42BF-AC72-11B5E68A75CF}" type="datetime1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B4A2A-FD6D-4B86-850F-50AAFC3D182E}" type="datetime1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Unit 1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D58E-A0B1-492B-8E23-8479A385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67073"/>
            <a:ext cx="9144000" cy="1177777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Food borne zoonoses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F4CB9-6212-43D9-85BA-57F269D3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93F-A1E6-4648-AE98-8B8CF7D624D0}" type="datetime1">
              <a:rPr lang="en-US" smtClean="0"/>
              <a:t>5/9/2020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9DEE0-D84D-405E-B2E0-9397A0C2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F05D50-6B10-474A-BE4D-B7CEB7BD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7CFC84-539A-46E2-AE9A-0B48220E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F904E939-AA41-4BC7-9FB6-D34F966E7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60B8F3AB-78CF-4A35-85F7-F763FEEBB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6676" name="Picture 4">
            <a:extLst>
              <a:ext uri="{FF2B5EF4-FFF2-40B4-BE49-F238E27FC236}">
                <a16:creationId xmlns:a16="http://schemas.microsoft.com/office/drawing/2014/main" id="{E5A07136-D100-4DAB-8238-7BFFCAE8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5" y="609600"/>
            <a:ext cx="11283884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7" name="Rectangle 5">
            <a:extLst>
              <a:ext uri="{FF2B5EF4-FFF2-40B4-BE49-F238E27FC236}">
                <a16:creationId xmlns:a16="http://schemas.microsoft.com/office/drawing/2014/main" id="{9FE7476A-645B-45CA-B7D4-5B8516C9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990000"/>
                </a:solidFill>
              </a:rPr>
              <a:t>FOOD BORNE BACTERIAL ILLNESS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F4789-871B-4DEF-A591-351D1BCE8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B3BAD-7550-4353-A5D6-DD9531FE8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4D76B96-9421-4F31-BEDE-125D1DC7E9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0800" y="0"/>
            <a:ext cx="7543800" cy="838200"/>
          </a:xfrm>
        </p:spPr>
        <p:txBody>
          <a:bodyPr/>
          <a:lstStyle/>
          <a:p>
            <a:r>
              <a:rPr lang="en-US" altLang="en-US" sz="2800" dirty="0">
                <a:latin typeface="Comic Sans MS" panose="030F0702030302020204" pitchFamily="66" charset="0"/>
              </a:rPr>
              <a:t>Important helminthic zoonoses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81C2C05-97A3-46A2-9AD1-7DD24929BA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84463" y="1267120"/>
            <a:ext cx="5260156" cy="5181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rgbClr val="CC0066"/>
                </a:solidFill>
              </a:rPr>
              <a:t>Flukes:</a:t>
            </a:r>
            <a:r>
              <a:rPr lang="en-US" altLang="en-US" sz="2000" b="1" dirty="0">
                <a:solidFill>
                  <a:srgbClr val="006600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endParaRPr lang="en-US" altLang="en-US" sz="2000" b="1" dirty="0">
              <a:solidFill>
                <a:srgbClr val="006600"/>
              </a:solidFill>
            </a:endParaRPr>
          </a:p>
          <a:p>
            <a:pPr marL="571500" indent="-571500" algn="l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6600"/>
                </a:solidFill>
              </a:rPr>
              <a:t> Fasciolosis: (</a:t>
            </a:r>
            <a:r>
              <a:rPr lang="en-US" altLang="en-US" sz="2000" b="1" i="1" dirty="0">
                <a:solidFill>
                  <a:srgbClr val="006600"/>
                </a:solidFill>
              </a:rPr>
              <a:t>F. </a:t>
            </a:r>
            <a:r>
              <a:rPr lang="en-US" altLang="en-US" sz="2000" b="1" i="1" dirty="0" err="1">
                <a:solidFill>
                  <a:srgbClr val="006600"/>
                </a:solidFill>
              </a:rPr>
              <a:t>gigantica</a:t>
            </a:r>
            <a:r>
              <a:rPr lang="en-US" altLang="en-US" sz="2000" b="1" i="1" dirty="0">
                <a:solidFill>
                  <a:srgbClr val="006600"/>
                </a:solidFill>
              </a:rPr>
              <a:t>, F. hepatica</a:t>
            </a:r>
            <a:r>
              <a:rPr lang="en-US" altLang="en-US" sz="2000" b="1" dirty="0">
                <a:solidFill>
                  <a:srgbClr val="006600"/>
                </a:solidFill>
              </a:rPr>
              <a:t>)</a:t>
            </a:r>
          </a:p>
          <a:p>
            <a:pPr marL="571500" indent="-571500" algn="l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6600"/>
              </a:solidFill>
            </a:endParaRPr>
          </a:p>
          <a:p>
            <a:pPr marL="571500" indent="-571500" algn="l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 err="1">
                <a:solidFill>
                  <a:srgbClr val="006600"/>
                </a:solidFill>
              </a:rPr>
              <a:t>Fasciolopsosis</a:t>
            </a:r>
            <a:r>
              <a:rPr lang="en-US" altLang="en-US" sz="2000" b="1" dirty="0">
                <a:solidFill>
                  <a:srgbClr val="006600"/>
                </a:solidFill>
              </a:rPr>
              <a:t>:</a:t>
            </a:r>
            <a:r>
              <a:rPr lang="en-US" altLang="en-US" sz="2000" b="1" i="1" dirty="0">
                <a:solidFill>
                  <a:srgbClr val="006600"/>
                </a:solidFill>
              </a:rPr>
              <a:t> </a:t>
            </a:r>
            <a:r>
              <a:rPr lang="en-US" altLang="en-US" sz="2000" b="1" dirty="0">
                <a:solidFill>
                  <a:srgbClr val="006600"/>
                </a:solidFill>
              </a:rPr>
              <a:t>(</a:t>
            </a:r>
            <a:r>
              <a:rPr lang="en-US" altLang="en-US" sz="2000" b="1" i="1" dirty="0" err="1">
                <a:solidFill>
                  <a:srgbClr val="006600"/>
                </a:solidFill>
              </a:rPr>
              <a:t>Fasciolopsis</a:t>
            </a:r>
            <a:r>
              <a:rPr lang="en-US" altLang="en-US" sz="2000" b="1" i="1" dirty="0">
                <a:solidFill>
                  <a:srgbClr val="006600"/>
                </a:solidFill>
              </a:rPr>
              <a:t> </a:t>
            </a:r>
            <a:r>
              <a:rPr lang="en-US" altLang="en-US" sz="2000" b="1" i="1" dirty="0" err="1">
                <a:solidFill>
                  <a:srgbClr val="006600"/>
                </a:solidFill>
              </a:rPr>
              <a:t>buski</a:t>
            </a:r>
            <a:r>
              <a:rPr lang="en-US" altLang="en-US" sz="2000" b="1" dirty="0">
                <a:solidFill>
                  <a:srgbClr val="006600"/>
                </a:solidFill>
              </a:rPr>
              <a:t>)  </a:t>
            </a:r>
          </a:p>
          <a:p>
            <a:pPr marL="571500" indent="-571500" algn="l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6600"/>
              </a:solidFill>
            </a:endParaRPr>
          </a:p>
          <a:p>
            <a:pPr marL="571500" indent="-571500" algn="l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 err="1">
                <a:solidFill>
                  <a:srgbClr val="006600"/>
                </a:solidFill>
              </a:rPr>
              <a:t>Amphistomosis</a:t>
            </a:r>
            <a:r>
              <a:rPr lang="en-US" altLang="en-US" sz="2000" b="1" dirty="0">
                <a:solidFill>
                  <a:srgbClr val="006600"/>
                </a:solidFill>
              </a:rPr>
              <a:t>: (</a:t>
            </a:r>
            <a:r>
              <a:rPr lang="en-US" altLang="en-US" sz="2000" b="1" i="1" dirty="0" err="1">
                <a:solidFill>
                  <a:srgbClr val="006600"/>
                </a:solidFill>
              </a:rPr>
              <a:t>Gastrodiscoides</a:t>
            </a:r>
            <a:r>
              <a:rPr lang="en-US" altLang="en-US" sz="2000" b="1" i="1" dirty="0">
                <a:solidFill>
                  <a:srgbClr val="006600"/>
                </a:solidFill>
              </a:rPr>
              <a:t> hominis</a:t>
            </a:r>
            <a:r>
              <a:rPr lang="en-US" altLang="en-US" sz="2000" b="1" dirty="0">
                <a:solidFill>
                  <a:srgbClr val="006600"/>
                </a:solidFill>
              </a:rPr>
              <a:t>)</a:t>
            </a:r>
            <a:r>
              <a:rPr lang="en-US" altLang="en-US" sz="2000" b="1" i="1" dirty="0">
                <a:solidFill>
                  <a:srgbClr val="006600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endParaRPr lang="en-US" altLang="en-US" sz="2000" b="1" dirty="0">
              <a:solidFill>
                <a:srgbClr val="006600"/>
              </a:solidFill>
            </a:endParaRPr>
          </a:p>
          <a:p>
            <a:pPr marL="571500" indent="-571500" algn="l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 err="1">
                <a:solidFill>
                  <a:srgbClr val="006600"/>
                </a:solidFill>
              </a:rPr>
              <a:t>Schistosomosis</a:t>
            </a:r>
            <a:r>
              <a:rPr lang="en-US" altLang="en-US" sz="2000" b="1" dirty="0">
                <a:solidFill>
                  <a:srgbClr val="006600"/>
                </a:solidFill>
              </a:rPr>
              <a:t>/Cercarial Dermatitis:</a:t>
            </a: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rgbClr val="006600"/>
                </a:solidFill>
              </a:rPr>
              <a:t>	 Animal and bird schistosomes</a:t>
            </a:r>
          </a:p>
          <a:p>
            <a:pPr marL="571500" indent="-571500" algn="l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6600"/>
              </a:solidFill>
            </a:endParaRPr>
          </a:p>
          <a:p>
            <a:pPr marL="571500" indent="-571500" algn="l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 err="1">
                <a:solidFill>
                  <a:srgbClr val="006600"/>
                </a:solidFill>
              </a:rPr>
              <a:t>Paragonimosis</a:t>
            </a:r>
            <a:r>
              <a:rPr lang="en-US" altLang="en-US" sz="2000" b="1" dirty="0">
                <a:solidFill>
                  <a:srgbClr val="006600"/>
                </a:solidFill>
              </a:rPr>
              <a:t>: </a:t>
            </a:r>
          </a:p>
          <a:p>
            <a:pPr algn="l">
              <a:lnSpc>
                <a:spcPct val="80000"/>
              </a:lnSpc>
            </a:pPr>
            <a:r>
              <a:rPr lang="en-US" altLang="en-US" sz="2000" b="1" i="1" dirty="0">
                <a:solidFill>
                  <a:srgbClr val="006600"/>
                </a:solidFill>
              </a:rPr>
              <a:t>	</a:t>
            </a:r>
            <a:r>
              <a:rPr lang="en-US" altLang="en-US" sz="2000" b="1" i="1" dirty="0" err="1">
                <a:solidFill>
                  <a:srgbClr val="006600"/>
                </a:solidFill>
              </a:rPr>
              <a:t>Paragonimus</a:t>
            </a:r>
            <a:r>
              <a:rPr lang="en-US" altLang="en-US" sz="2000" b="1" i="1" dirty="0">
                <a:solidFill>
                  <a:srgbClr val="006600"/>
                </a:solidFill>
              </a:rPr>
              <a:t> </a:t>
            </a:r>
            <a:r>
              <a:rPr lang="en-US" altLang="en-US" sz="2000" b="1" i="1" dirty="0" err="1">
                <a:solidFill>
                  <a:srgbClr val="006600"/>
                </a:solidFill>
              </a:rPr>
              <a:t>westermanii</a:t>
            </a:r>
            <a:endParaRPr lang="en-US" altLang="en-US" sz="2000" b="1" dirty="0">
              <a:solidFill>
                <a:srgbClr val="006600"/>
              </a:solidFill>
            </a:endParaRPr>
          </a:p>
          <a:p>
            <a:pPr algn="l">
              <a:lnSpc>
                <a:spcPct val="80000"/>
              </a:lnSpc>
            </a:pPr>
            <a:endParaRPr lang="en-US" altLang="en-US" sz="2000" b="1" dirty="0">
              <a:solidFill>
                <a:srgbClr val="006600"/>
              </a:solidFill>
            </a:endParaRPr>
          </a:p>
          <a:p>
            <a:pPr algn="l">
              <a:lnSpc>
                <a:spcPct val="80000"/>
              </a:lnSpc>
            </a:pPr>
            <a:endParaRPr lang="en-US" altLang="en-US" sz="20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latin typeface="Comic Sans MS" panose="030F0702030302020204" pitchFamily="66" charset="0"/>
              </a:rPr>
              <a:t>		       </a:t>
            </a: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latin typeface="Comic Sans MS" panose="030F0702030302020204" pitchFamily="66" charset="0"/>
              </a:rPr>
              <a:t>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826B8C-D33A-40E0-AB9A-46973D3E0BA5}"/>
              </a:ext>
            </a:extLst>
          </p:cNvPr>
          <p:cNvSpPr/>
          <p:nvPr/>
        </p:nvSpPr>
        <p:spPr>
          <a:xfrm>
            <a:off x="6347383" y="1271048"/>
            <a:ext cx="5084190" cy="5375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en-US" altLang="en-US" sz="2000" b="1" dirty="0">
                <a:solidFill>
                  <a:srgbClr val="CC0066"/>
                </a:solidFill>
              </a:rPr>
              <a:t>Tapeworms:</a:t>
            </a:r>
            <a:r>
              <a:rPr lang="en-US" altLang="en-US" sz="2000" b="1" dirty="0">
                <a:solidFill>
                  <a:srgbClr val="006600"/>
                </a:solidFill>
              </a:rPr>
              <a:t> </a:t>
            </a: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 err="1">
                <a:solidFill>
                  <a:srgbClr val="006600"/>
                </a:solidFill>
              </a:rPr>
              <a:t>Taeniosis</a:t>
            </a:r>
            <a:r>
              <a:rPr lang="en-US" altLang="en-US" sz="2000" b="1" dirty="0">
                <a:solidFill>
                  <a:srgbClr val="006600"/>
                </a:solidFill>
              </a:rPr>
              <a:t>/Cysticercosis</a:t>
            </a: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 err="1">
                <a:solidFill>
                  <a:srgbClr val="006600"/>
                </a:solidFill>
              </a:rPr>
              <a:t>Hydatidosis</a:t>
            </a:r>
            <a:endParaRPr lang="en-US" altLang="en-US" sz="2000" b="1" dirty="0">
              <a:solidFill>
                <a:srgbClr val="006600"/>
              </a:solidFill>
            </a:endParaRP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 err="1">
                <a:solidFill>
                  <a:srgbClr val="006600"/>
                </a:solidFill>
              </a:rPr>
              <a:t>Diphyllobothriosis</a:t>
            </a:r>
            <a:endParaRPr lang="en-US" altLang="en-US" sz="2000" b="1" dirty="0">
              <a:solidFill>
                <a:srgbClr val="006600"/>
              </a:solidFill>
            </a:endParaRP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6600"/>
                </a:solidFill>
              </a:rPr>
              <a:t>Sparganosis</a:t>
            </a: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6600"/>
              </a:solidFill>
            </a:endParaRPr>
          </a:p>
          <a:p>
            <a:pPr lvl="0">
              <a:spcBef>
                <a:spcPts val="1000"/>
              </a:spcBef>
            </a:pPr>
            <a:r>
              <a:rPr lang="en-US" altLang="en-US" sz="2000" b="1" dirty="0">
                <a:solidFill>
                  <a:srgbClr val="CC0066"/>
                </a:solidFill>
              </a:rPr>
              <a:t>Nematodes:</a:t>
            </a:r>
            <a:r>
              <a:rPr lang="en-US" altLang="en-US" sz="2000" b="1" dirty="0">
                <a:solidFill>
                  <a:srgbClr val="006600"/>
                </a:solidFill>
              </a:rPr>
              <a:t> </a:t>
            </a: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6600"/>
                </a:solidFill>
              </a:rPr>
              <a:t>Visceral Larva </a:t>
            </a:r>
            <a:r>
              <a:rPr lang="en-US" altLang="en-US" sz="2000" b="1" dirty="0" err="1">
                <a:solidFill>
                  <a:srgbClr val="006600"/>
                </a:solidFill>
              </a:rPr>
              <a:t>Migrans</a:t>
            </a:r>
            <a:r>
              <a:rPr lang="en-US" altLang="en-US" sz="2000" b="1" dirty="0">
                <a:solidFill>
                  <a:srgbClr val="006600"/>
                </a:solidFill>
              </a:rPr>
              <a:t>/Ocular Larva </a:t>
            </a:r>
            <a:r>
              <a:rPr lang="en-US" altLang="en-US" sz="2000" b="1" dirty="0" err="1">
                <a:solidFill>
                  <a:srgbClr val="006600"/>
                </a:solidFill>
              </a:rPr>
              <a:t>Migrans</a:t>
            </a:r>
            <a:endParaRPr lang="en-US" altLang="en-US" sz="2000" b="1" dirty="0">
              <a:solidFill>
                <a:srgbClr val="006600"/>
              </a:solidFill>
            </a:endParaRP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6600"/>
                </a:solidFill>
              </a:rPr>
              <a:t> Cutaneous Larva </a:t>
            </a:r>
            <a:r>
              <a:rPr lang="en-US" altLang="en-US" sz="2000" b="1" dirty="0" err="1">
                <a:solidFill>
                  <a:srgbClr val="006600"/>
                </a:solidFill>
              </a:rPr>
              <a:t>Migrans</a:t>
            </a:r>
            <a:r>
              <a:rPr lang="en-US" altLang="en-US" sz="2000" b="1" dirty="0">
                <a:solidFill>
                  <a:srgbClr val="006600"/>
                </a:solidFill>
              </a:rPr>
              <a:t>/Eosinophilic Enteritis</a:t>
            </a: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6600"/>
                </a:solidFill>
              </a:rPr>
              <a:t>  </a:t>
            </a:r>
            <a:r>
              <a:rPr lang="en-US" altLang="en-US" sz="2000" b="1" dirty="0" err="1">
                <a:solidFill>
                  <a:srgbClr val="006600"/>
                </a:solidFill>
              </a:rPr>
              <a:t>Gnathostomosis</a:t>
            </a:r>
            <a:endParaRPr lang="en-US" altLang="en-US" sz="2000" b="1" dirty="0">
              <a:solidFill>
                <a:srgbClr val="006600"/>
              </a:solidFill>
            </a:endParaRP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6600"/>
                </a:solidFill>
              </a:rPr>
              <a:t>  </a:t>
            </a:r>
            <a:r>
              <a:rPr lang="en-US" altLang="en-US" sz="2000" b="1" dirty="0" err="1">
                <a:solidFill>
                  <a:srgbClr val="006600"/>
                </a:solidFill>
              </a:rPr>
              <a:t>Filariosis</a:t>
            </a:r>
            <a:endParaRPr lang="en-US" altLang="en-US" sz="2000" b="1" dirty="0">
              <a:solidFill>
                <a:srgbClr val="0066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E035B-B2A5-45CD-845D-FFCB70735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5AE6E1-13A8-4014-823C-DC5A62023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1A89-0F15-40F9-8098-0C1CA96F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87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/>
              <a:t>Food borne viral zoonoses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63B-D918-4280-8B63-5F85FB626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2979" cy="43513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b="1" dirty="0"/>
              <a:t>Rota virus</a:t>
            </a:r>
          </a:p>
          <a:p>
            <a:endParaRPr lang="en-US" sz="2000" b="1" dirty="0"/>
          </a:p>
          <a:p>
            <a:r>
              <a:rPr lang="en-US" sz="2000" b="1" dirty="0"/>
              <a:t>Poliovirus</a:t>
            </a:r>
          </a:p>
          <a:p>
            <a:endParaRPr lang="en-US" sz="2000" b="1" dirty="0"/>
          </a:p>
          <a:p>
            <a:r>
              <a:rPr lang="en-US" sz="2000" b="1" dirty="0"/>
              <a:t>Norwalk virus</a:t>
            </a:r>
          </a:p>
          <a:p>
            <a:endParaRPr lang="en-US" sz="2000" b="1" dirty="0"/>
          </a:p>
          <a:p>
            <a:r>
              <a:rPr lang="en-US" sz="2000" b="1" dirty="0" err="1"/>
              <a:t>Picornaviridae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err="1"/>
              <a:t>Hepatovirus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Hepatitis A &amp; E virus</a:t>
            </a:r>
            <a:endParaRPr lang="en-IN" sz="2000" b="1" dirty="0"/>
          </a:p>
          <a:p>
            <a:endParaRPr lang="en-IN" sz="2000" b="1" dirty="0"/>
          </a:p>
          <a:p>
            <a:endParaRPr lang="en-IN" sz="2000" b="1" dirty="0"/>
          </a:p>
          <a:p>
            <a:endParaRPr lang="en-IN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819E6-C7AA-4D37-94B6-C55A43C9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F8-2309-40A9-A6EE-5DB765319847}" type="datetime1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1F09F-DCDB-4CA0-933D-3C1918FB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1FE9-4D62-451D-AEFB-7E9A7317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A2139-1F2B-41F9-A6E2-3483400154C3}"/>
              </a:ext>
            </a:extLst>
          </p:cNvPr>
          <p:cNvSpPr/>
          <p:nvPr/>
        </p:nvSpPr>
        <p:spPr>
          <a:xfrm>
            <a:off x="6290823" y="1870075"/>
            <a:ext cx="4314332" cy="4093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b="1" dirty="0"/>
              <a:t>Astrovirus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b="1" dirty="0"/>
              <a:t>Adenoviruses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b="1" dirty="0"/>
              <a:t>Arenavirus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b="1" dirty="0"/>
              <a:t>Hantavirus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b="1" dirty="0"/>
              <a:t>Foot-and-Mouth Disease virus</a:t>
            </a:r>
          </a:p>
          <a:p>
            <a:endParaRPr lang="en-IN" sz="2000" b="1" dirty="0"/>
          </a:p>
          <a:p>
            <a:endParaRPr lang="en-IN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b="1" dirty="0"/>
              <a:t>Aichi virus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C91FAF-60BF-4ED6-8463-941B3DC8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4EB81A-D7F8-48E7-AC6D-7CD9D7E95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81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25BCE-F88E-4AFC-8B9B-D7FF1EFB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F8-2309-40A9-A6EE-5DB765319847}" type="datetime1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DAE77-7C01-4C2D-8316-7223BC5A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02ACC-B893-46ED-9D4C-B12ABE90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2AEEB-6B66-410D-85E3-E8D4A2DE8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5CA18-A0FF-4E80-9397-4DB6B89E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4E3D0C-BF60-4587-B587-D04E7AC60E94}"/>
              </a:ext>
            </a:extLst>
          </p:cNvPr>
          <p:cNvSpPr/>
          <p:nvPr/>
        </p:nvSpPr>
        <p:spPr>
          <a:xfrm>
            <a:off x="1178350" y="1939814"/>
            <a:ext cx="870094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27659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676400" y="990600"/>
            <a:ext cx="2514600" cy="381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latin typeface="Garamond" panose="02020404030301010803" pitchFamily="18" charset="0"/>
              </a:rPr>
              <a:t>Reservoir of  Pathogen</a:t>
            </a: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4953000" y="990600"/>
            <a:ext cx="2362200" cy="381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latin typeface="Garamond" panose="02020404030301010803" pitchFamily="18" charset="0"/>
              </a:rPr>
              <a:t>Contamination of food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8001000" y="914400"/>
            <a:ext cx="2667000" cy="533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 altLang="en-US" b="1">
              <a:latin typeface="Garamond" panose="02020404030301010803" pitchFamily="18" charset="0"/>
            </a:endParaRPr>
          </a:p>
          <a:p>
            <a:pPr algn="ctr"/>
            <a:r>
              <a:rPr lang="en-US" altLang="en-US" b="1">
                <a:latin typeface="Garamond" panose="02020404030301010803" pitchFamily="18" charset="0"/>
              </a:rPr>
              <a:t>Viral or Parasitic</a:t>
            </a:r>
          </a:p>
          <a:p>
            <a:pPr algn="ctr"/>
            <a:r>
              <a:rPr lang="en-US" altLang="en-US" b="1">
                <a:latin typeface="Garamond" panose="02020404030301010803" pitchFamily="18" charset="0"/>
              </a:rPr>
              <a:t> infection</a:t>
            </a:r>
          </a:p>
          <a:p>
            <a:pPr algn="ctr"/>
            <a:endParaRPr lang="en-US" altLang="en-US" b="1">
              <a:latin typeface="Garamond" panose="02020404030301010803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267200" y="1752600"/>
            <a:ext cx="43434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 altLang="en-US" b="1">
              <a:latin typeface="Garamond" panose="02020404030301010803" pitchFamily="18" charset="0"/>
            </a:endParaRPr>
          </a:p>
          <a:p>
            <a:pPr algn="ctr"/>
            <a:r>
              <a:rPr lang="en-US" altLang="en-US" b="1">
                <a:latin typeface="Garamond" panose="02020404030301010803" pitchFamily="18" charset="0"/>
              </a:rPr>
              <a:t>Growth of  pathogenic bacteria</a:t>
            </a:r>
          </a:p>
          <a:p>
            <a:pPr algn="ctr"/>
            <a:endParaRPr lang="en-US" altLang="en-US" b="1">
              <a:latin typeface="Garamond" panose="02020404030301010803" pitchFamily="18" charset="0"/>
            </a:endParaRP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3352800" y="4572000"/>
            <a:ext cx="2133600" cy="685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latin typeface="Garamond" panose="02020404030301010803" pitchFamily="18" charset="0"/>
              </a:rPr>
              <a:t>Infection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7543800" y="4495800"/>
            <a:ext cx="1981200" cy="685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latin typeface="Garamond" panose="02020404030301010803" pitchFamily="18" charset="0"/>
              </a:rPr>
              <a:t>Intoxication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4953000" y="5791200"/>
            <a:ext cx="1905000" cy="685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latin typeface="Garamond" panose="02020404030301010803" pitchFamily="18" charset="0"/>
              </a:rPr>
              <a:t>Toxicoinfection</a:t>
            </a: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3200400" y="3200400"/>
            <a:ext cx="2362200" cy="6096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latin typeface="Garamond" panose="02020404030301010803" pitchFamily="18" charset="0"/>
              </a:rPr>
              <a:t>Food+ Live cells</a:t>
            </a: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6629400" y="3200400"/>
            <a:ext cx="2438400" cy="6096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latin typeface="Garamond" panose="02020404030301010803" pitchFamily="18" charset="0"/>
              </a:rPr>
              <a:t>Food +Toxin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4191000" y="1066801"/>
            <a:ext cx="762000" cy="257175"/>
          </a:xfrm>
          <a:prstGeom prst="rightArrow">
            <a:avLst>
              <a:gd name="adj1" fmla="val 50000"/>
              <a:gd name="adj2" fmla="val 74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7315200" y="1066800"/>
            <a:ext cx="685800" cy="228600"/>
          </a:xfrm>
          <a:prstGeom prst="rightArrow">
            <a:avLst>
              <a:gd name="adj1" fmla="val 44444"/>
              <a:gd name="adj2" fmla="val 105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5867401" y="13716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8229601" y="251460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7924801" y="381000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4038601" y="38100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4114801" y="251460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1981200" y="5791200"/>
            <a:ext cx="1905000" cy="685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latin typeface="Garamond" panose="02020404030301010803" pitchFamily="18" charset="0"/>
              </a:rPr>
              <a:t>Invasive Infection</a:t>
            </a: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 rot="19667750">
            <a:off x="5514976" y="4760913"/>
            <a:ext cx="371475" cy="1192212"/>
          </a:xfrm>
          <a:prstGeom prst="curvedLeftArrow">
            <a:avLst>
              <a:gd name="adj1" fmla="val 64188"/>
              <a:gd name="adj2" fmla="val 12837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 rot="1702899">
            <a:off x="2798763" y="4760914"/>
            <a:ext cx="488950" cy="1209675"/>
          </a:xfrm>
          <a:prstGeom prst="curvedRightArrow">
            <a:avLst>
              <a:gd name="adj1" fmla="val 49481"/>
              <a:gd name="adj2" fmla="val 9896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800000"/>
                </a:solidFill>
                <a:latin typeface="Tahoma" panose="020B0604030504040204" pitchFamily="34" charset="0"/>
              </a:rPr>
              <a:t>EVENTS OF FOOD BORNE DISEASES</a:t>
            </a:r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9067800" y="3276600"/>
            <a:ext cx="1371600" cy="6096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latin typeface="Tahoma" panose="020B0604030504040204" pitchFamily="34" charset="0"/>
              </a:rPr>
              <a:t>Mycotoxin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EE84E-8040-4025-A433-84CF4336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5161-8F02-4873-A744-5066C3C8C70A}" type="datetime1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A9EE1-201F-466A-80A1-0D875E8A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44D39-5C06-4A44-A3F2-B90C2557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2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070D18-B02D-46BE-8453-864ABA45B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73C469-40C0-4EC1-A597-5AFF3B504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304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>
            <a:extLst>
              <a:ext uri="{FF2B5EF4-FFF2-40B4-BE49-F238E27FC236}">
                <a16:creationId xmlns:a16="http://schemas.microsoft.com/office/drawing/2014/main" id="{2F8FC8A6-905F-4296-A088-738F8F4F1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09600"/>
            <a:ext cx="4191000" cy="1447800"/>
          </a:xfrm>
          <a:prstGeom prst="rect">
            <a:avLst/>
          </a:prstGeom>
          <a:solidFill>
            <a:schemeClr val="accent2"/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2400" dirty="0"/>
              <a:t>BACTERIAL TOXIN</a:t>
            </a:r>
          </a:p>
          <a:p>
            <a:pPr algn="ctr"/>
            <a:endParaRPr lang="en-US" altLang="en-US" dirty="0"/>
          </a:p>
        </p:txBody>
      </p:sp>
      <p:sp>
        <p:nvSpPr>
          <p:cNvPr id="157701" name="Oval 5">
            <a:extLst>
              <a:ext uri="{FF2B5EF4-FFF2-40B4-BE49-F238E27FC236}">
                <a16:creationId xmlns:a16="http://schemas.microsoft.com/office/drawing/2014/main" id="{F2AF032A-4330-4BA0-A63C-3FE7818EF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76600"/>
            <a:ext cx="3276600" cy="2057400"/>
          </a:xfrm>
          <a:prstGeom prst="ellipse">
            <a:avLst/>
          </a:prstGeom>
          <a:solidFill>
            <a:srgbClr val="FF0066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  <a:contourClr>
              <a:srgbClr val="FF00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ENDOTOXIN</a:t>
            </a:r>
          </a:p>
          <a:p>
            <a:pPr algn="ctr"/>
            <a:endParaRPr lang="en-US" altLang="en-US"/>
          </a:p>
        </p:txBody>
      </p:sp>
      <p:sp>
        <p:nvSpPr>
          <p:cNvPr id="157710" name="AutoShape 14">
            <a:extLst>
              <a:ext uri="{FF2B5EF4-FFF2-40B4-BE49-F238E27FC236}">
                <a16:creationId xmlns:a16="http://schemas.microsoft.com/office/drawing/2014/main" id="{52DF33FA-F5D3-4A08-9BC3-2B6FEB2A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2057400"/>
            <a:ext cx="485775" cy="1219200"/>
          </a:xfrm>
          <a:prstGeom prst="downArrow">
            <a:avLst>
              <a:gd name="adj1" fmla="val 50000"/>
              <a:gd name="adj2" fmla="val 627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7711" name="AutoShape 15">
            <a:extLst>
              <a:ext uri="{FF2B5EF4-FFF2-40B4-BE49-F238E27FC236}">
                <a16:creationId xmlns:a16="http://schemas.microsoft.com/office/drawing/2014/main" id="{DE88E1FA-8E0C-4EF2-81B8-C2B039786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1" y="2057400"/>
            <a:ext cx="485775" cy="1143000"/>
          </a:xfrm>
          <a:prstGeom prst="downArrow">
            <a:avLst>
              <a:gd name="adj1" fmla="val 50000"/>
              <a:gd name="adj2" fmla="val 5882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7712" name="Oval 16">
            <a:extLst>
              <a:ext uri="{FF2B5EF4-FFF2-40B4-BE49-F238E27FC236}">
                <a16:creationId xmlns:a16="http://schemas.microsoft.com/office/drawing/2014/main" id="{FA1FB60F-0ADE-4EFA-A5C7-1AB7ECD12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352800"/>
            <a:ext cx="3276600" cy="1828800"/>
          </a:xfrm>
          <a:prstGeom prst="ellipse">
            <a:avLst/>
          </a:prstGeom>
          <a:solidFill>
            <a:srgbClr val="FF0066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  <a:contourClr>
              <a:srgbClr val="FF00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EXOTOXIN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6" descr="f19-14_endotixin">
            <a:extLst>
              <a:ext uri="{FF2B5EF4-FFF2-40B4-BE49-F238E27FC236}">
                <a16:creationId xmlns:a16="http://schemas.microsoft.com/office/drawing/2014/main" id="{9999C19C-EF14-46E7-9017-BA83A4061D1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365" y="292231"/>
            <a:ext cx="11852635" cy="6565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7" name="Rectangle 5">
            <a:extLst>
              <a:ext uri="{FF2B5EF4-FFF2-40B4-BE49-F238E27FC236}">
                <a16:creationId xmlns:a16="http://schemas.microsoft.com/office/drawing/2014/main" id="{EA252926-0B06-4658-8F39-AEFEA628C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921" y="509047"/>
            <a:ext cx="1752600" cy="5459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>
                <a:solidFill>
                  <a:srgbClr val="800000"/>
                </a:solidFill>
              </a:rPr>
              <a:t>ENDOTOXIN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9094E-96C6-40D9-9030-3EF912F5F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A58321-B136-4C15-BBD9-86FED6E2F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32" name="Group 136">
            <a:extLst>
              <a:ext uri="{FF2B5EF4-FFF2-40B4-BE49-F238E27FC236}">
                <a16:creationId xmlns:a16="http://schemas.microsoft.com/office/drawing/2014/main" id="{467AC716-BA18-4E70-A601-22F76A6057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838201"/>
          <a:ext cx="9144000" cy="6094859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158789844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146996683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131869171"/>
                    </a:ext>
                  </a:extLst>
                </a:gridCol>
              </a:tblGrid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ENDOTOXIN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EXOTOXIN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786429"/>
                  </a:ext>
                </a:extLst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CHEMICAL NATURE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LPS (mw = 10kDa)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Protein (mw = 50-1000kDa)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67175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RELATIONSHIP TO CELL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Part of outer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Extracellular, Diffusible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252673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HEAT STABILITY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    Yes (60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Relatively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225997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ANTIGENIC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   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230632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FORM TOXOID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    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Yes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909344"/>
                  </a:ext>
                </a:extLst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POTENCY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Relatively low (100ug)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Relatively high (1 ug)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832606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SPECIFICITY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Low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High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936280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ENZYMATIC 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      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Often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461096"/>
                  </a:ext>
                </a:extLst>
              </a:tr>
              <a:tr h="541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PYROGENICITY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     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Occasionally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07204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SYNTHESIS 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Chromosomal 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Extrachromosomal  gene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726446"/>
                  </a:ext>
                </a:extLst>
              </a:tr>
            </a:tbl>
          </a:graphicData>
        </a:graphic>
      </p:graphicFrame>
      <p:sp>
        <p:nvSpPr>
          <p:cNvPr id="29754" name="Rectangle 58">
            <a:extLst>
              <a:ext uri="{FF2B5EF4-FFF2-40B4-BE49-F238E27FC236}">
                <a16:creationId xmlns:a16="http://schemas.microsoft.com/office/drawing/2014/main" id="{F4F62030-F99E-41E3-9A21-7DB4BDF3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800000"/>
                </a:solidFill>
              </a:rPr>
              <a:t>CHARACTERISTICS OF BACTERIAL ENDOTOXINS AND CLASSIC EXOTOXIN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31F43-87D3-41CB-AB43-3A7B39E20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96996B-79FF-4F0C-B24D-E7AB5B829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825625"/>
            <a:ext cx="11566688" cy="435133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Food infection. </a:t>
            </a:r>
            <a:r>
              <a:rPr lang="en-US" sz="2000" b="1" dirty="0"/>
              <a:t>The ingestion of viable pathogenic bacteria </a:t>
            </a:r>
            <a:r>
              <a:rPr lang="en-US" sz="2000" b="1" dirty="0" err="1"/>
              <a:t>alongwith</a:t>
            </a:r>
            <a:r>
              <a:rPr lang="en-US" sz="2000" b="1" dirty="0"/>
              <a:t> the food leads to their </a:t>
            </a:r>
            <a:r>
              <a:rPr lang="en-US" sz="2000" b="1" dirty="0" err="1"/>
              <a:t>lodgement</a:t>
            </a:r>
            <a:r>
              <a:rPr lang="en-US" sz="2000" b="1" dirty="0"/>
              <a:t> and establishment in consumers organ.  This is called as “Food infection”.</a:t>
            </a:r>
          </a:p>
          <a:p>
            <a:pPr algn="just"/>
            <a:r>
              <a:rPr lang="en-US" sz="2000" b="1" dirty="0"/>
              <a:t> 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</a:rPr>
              <a:t>Food intoxication. </a:t>
            </a:r>
            <a:r>
              <a:rPr lang="en-US" sz="2000" b="1" dirty="0"/>
              <a:t>Ingestion of toxins already produced by microorganisms in the food brings about poisoning syndromes in the consumers. This is called as “Food intoxication”.</a:t>
            </a:r>
          </a:p>
          <a:p>
            <a:pPr algn="just"/>
            <a:r>
              <a:rPr lang="en-US" sz="2000" b="1" dirty="0"/>
              <a:t> </a:t>
            </a:r>
          </a:p>
          <a:p>
            <a:pPr algn="just"/>
            <a:r>
              <a:rPr lang="en-US" sz="2000" b="1" dirty="0" err="1">
                <a:solidFill>
                  <a:srgbClr val="FF0000"/>
                </a:solidFill>
              </a:rPr>
              <a:t>Toxi</a:t>
            </a:r>
            <a:r>
              <a:rPr lang="en-US" sz="2000" b="1" dirty="0">
                <a:solidFill>
                  <a:srgbClr val="FF0000"/>
                </a:solidFill>
              </a:rPr>
              <a:t>-infection. </a:t>
            </a:r>
            <a:r>
              <a:rPr lang="en-US" sz="2000" b="1" dirty="0"/>
              <a:t>A certain group of organisms which can infect intestines when ingested </a:t>
            </a:r>
            <a:r>
              <a:rPr lang="en-US" sz="2000" b="1" dirty="0" err="1"/>
              <a:t>alongwith</a:t>
            </a:r>
            <a:r>
              <a:rPr lang="en-US" sz="2000" b="1" dirty="0"/>
              <a:t> the food and produce toxins in situ to bring about symptoms of poisoning.  This condition is called as “</a:t>
            </a:r>
            <a:r>
              <a:rPr lang="en-US" sz="2000" b="1" dirty="0" err="1"/>
              <a:t>toxi</a:t>
            </a:r>
            <a:r>
              <a:rPr lang="en-US" sz="2000" b="1" dirty="0"/>
              <a:t>-infection”.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E066B-984A-4829-B401-1848BAD4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54D-42C6-43F3-B1B5-123D835266EF}" type="datetime1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F769E-48F0-40C9-BE88-D381A735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AD7EB-3C47-434F-99D9-2A6BD707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FE29D-2AC0-4CA1-86E0-B020CE346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C4E695-C122-4330-B349-8FB92744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2362200" y="457200"/>
            <a:ext cx="2286000" cy="762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sz="2000" b="1">
                <a:solidFill>
                  <a:srgbClr val="800000"/>
                </a:solidFill>
                <a:latin typeface="Garamond" panose="02020404030301010803" pitchFamily="18" charset="0"/>
              </a:rPr>
              <a:t>Invasive Infection</a:t>
            </a: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8153400" y="457200"/>
            <a:ext cx="2362200" cy="762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sz="2000" b="1">
                <a:solidFill>
                  <a:srgbClr val="800000"/>
                </a:solidFill>
                <a:latin typeface="Garamond" panose="02020404030301010803" pitchFamily="18" charset="0"/>
              </a:rPr>
              <a:t>Intoxication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5334000" y="457200"/>
            <a:ext cx="2133600" cy="762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altLang="en-US" sz="2000" b="1">
                <a:solidFill>
                  <a:srgbClr val="800000"/>
                </a:solidFill>
                <a:latin typeface="Garamond" panose="02020404030301010803" pitchFamily="18" charset="0"/>
              </a:rPr>
              <a:t>Toxicoinfection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52600" y="2286000"/>
            <a:ext cx="2743200" cy="4419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 Salmonella</a:t>
            </a:r>
          </a:p>
          <a:p>
            <a:pPr>
              <a:buFontTx/>
              <a:buChar char="o"/>
            </a:pPr>
            <a:endParaRPr lang="en-US" altLang="en-US" b="1" i="1">
              <a:latin typeface="Garamond" panose="02020404030301010803" pitchFamily="18" charset="0"/>
            </a:endParaRP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 L. monocytogenes</a:t>
            </a:r>
          </a:p>
          <a:p>
            <a:pPr>
              <a:buFontTx/>
              <a:buChar char="o"/>
            </a:pPr>
            <a:endParaRPr lang="en-US" altLang="en-US" b="1" i="1">
              <a:latin typeface="Garamond" panose="02020404030301010803" pitchFamily="18" charset="0"/>
            </a:endParaRP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 E. coli</a:t>
            </a:r>
          </a:p>
          <a:p>
            <a:r>
              <a:rPr lang="en-US" altLang="en-US" b="1" i="1">
                <a:latin typeface="Garamond" panose="02020404030301010803" pitchFamily="18" charset="0"/>
              </a:rPr>
              <a:t>    ( enteric type)</a:t>
            </a:r>
          </a:p>
          <a:p>
            <a:pPr>
              <a:buFontTx/>
              <a:buChar char="o"/>
            </a:pPr>
            <a:endParaRPr lang="en-US" altLang="en-US" b="1" i="1">
              <a:latin typeface="Garamond" panose="02020404030301010803" pitchFamily="18" charset="0"/>
            </a:endParaRP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 Shigella</a:t>
            </a:r>
          </a:p>
          <a:p>
            <a:pPr>
              <a:buFontTx/>
              <a:buChar char="o"/>
            </a:pPr>
            <a:endParaRPr lang="en-US" altLang="en-US" b="1" i="1">
              <a:latin typeface="Garamond" panose="02020404030301010803" pitchFamily="18" charset="0"/>
            </a:endParaRP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Campylobacter</a:t>
            </a:r>
          </a:p>
          <a:p>
            <a:endParaRPr lang="en-US" altLang="en-US" b="1" i="1">
              <a:latin typeface="Garamond" panose="02020404030301010803" pitchFamily="18" charset="0"/>
            </a:endParaRP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Yersinia</a:t>
            </a:r>
          </a:p>
          <a:p>
            <a:endParaRPr lang="en-US" altLang="en-US" b="1" i="1">
              <a:latin typeface="Garamond" panose="02020404030301010803" pitchFamily="18" charset="0"/>
            </a:endParaRP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Vibrio parahaemolyticus </a:t>
            </a:r>
          </a:p>
          <a:p>
            <a:pPr>
              <a:buFontTx/>
              <a:buChar char="o"/>
            </a:pPr>
            <a:endParaRPr lang="en-US" altLang="en-US" b="1" i="1">
              <a:latin typeface="Garamond" panose="02020404030301010803" pitchFamily="18" charset="0"/>
            </a:endParaRP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Aeromonas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8229600" y="2209800"/>
            <a:ext cx="2438400" cy="4419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Char char="o"/>
            </a:pPr>
            <a:r>
              <a:rPr lang="en-US" altLang="en-US" b="1">
                <a:latin typeface="Garamond" panose="02020404030301010803" pitchFamily="18" charset="0"/>
              </a:rPr>
              <a:t>   </a:t>
            </a:r>
            <a:r>
              <a:rPr lang="en-US" altLang="en-US" b="1" i="1">
                <a:latin typeface="Garamond" panose="02020404030301010803" pitchFamily="18" charset="0"/>
              </a:rPr>
              <a:t>Staph. Aureus</a:t>
            </a:r>
          </a:p>
          <a:p>
            <a:pPr>
              <a:buFontTx/>
              <a:buChar char="o"/>
            </a:pPr>
            <a:endParaRPr lang="en-US" altLang="en-US" b="1" i="1">
              <a:latin typeface="Garamond" panose="02020404030301010803" pitchFamily="18" charset="0"/>
            </a:endParaRP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 B.Cereus</a:t>
            </a:r>
          </a:p>
          <a:p>
            <a:r>
              <a:rPr lang="en-US" altLang="en-US" b="1" i="1">
                <a:latin typeface="Garamond" panose="02020404030301010803" pitchFamily="18" charset="0"/>
              </a:rPr>
              <a:t>     (Emetic type)</a:t>
            </a:r>
          </a:p>
          <a:p>
            <a:pPr>
              <a:buFontTx/>
              <a:buChar char="o"/>
            </a:pPr>
            <a:endParaRPr lang="en-US" altLang="en-US" b="1" i="1">
              <a:latin typeface="Garamond" panose="02020404030301010803" pitchFamily="18" charset="0"/>
            </a:endParaRP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  Cl. botulinum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105400" y="2209800"/>
            <a:ext cx="2667000" cy="4495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Bacillus cereus</a:t>
            </a:r>
          </a:p>
          <a:p>
            <a:r>
              <a:rPr lang="en-US" altLang="en-US" b="1" i="1"/>
              <a:t>    (Diarrhoel)</a:t>
            </a:r>
          </a:p>
          <a:p>
            <a:endParaRPr lang="en-US" altLang="en-US" b="1" i="1"/>
          </a:p>
          <a:p>
            <a:pPr>
              <a:buFontTx/>
              <a:buChar char="o"/>
            </a:pPr>
            <a:r>
              <a:rPr lang="en-US" altLang="en-US" b="1" i="1"/>
              <a:t>  Cl.botulinum</a:t>
            </a:r>
          </a:p>
          <a:p>
            <a:r>
              <a:rPr lang="en-US" altLang="en-US" b="1" i="1"/>
              <a:t>   ( Infant)    </a:t>
            </a:r>
          </a:p>
          <a:p>
            <a:r>
              <a:rPr lang="en-US" altLang="en-US" b="1" i="1">
                <a:latin typeface="Garamond" panose="02020404030301010803" pitchFamily="18" charset="0"/>
              </a:rPr>
              <a:t> </a:t>
            </a: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 Cl . perfringens</a:t>
            </a:r>
          </a:p>
          <a:p>
            <a:endParaRPr lang="en-US" altLang="en-US" b="1" i="1">
              <a:latin typeface="Garamond" panose="02020404030301010803" pitchFamily="18" charset="0"/>
            </a:endParaRP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Vibrio cholarae</a:t>
            </a:r>
          </a:p>
          <a:p>
            <a:pPr>
              <a:buFontTx/>
              <a:buChar char="o"/>
            </a:pPr>
            <a:endParaRPr lang="en-US" altLang="en-US" b="1" i="1">
              <a:latin typeface="Garamond" panose="02020404030301010803" pitchFamily="18" charset="0"/>
            </a:endParaRPr>
          </a:p>
          <a:p>
            <a:pPr>
              <a:buFontTx/>
              <a:buChar char="o"/>
            </a:pPr>
            <a:r>
              <a:rPr lang="en-US" altLang="en-US" b="1" i="1">
                <a:latin typeface="Garamond" panose="02020404030301010803" pitchFamily="18" charset="0"/>
              </a:rPr>
              <a:t>  E. Coli</a:t>
            </a:r>
          </a:p>
          <a:p>
            <a:r>
              <a:rPr lang="en-US" altLang="en-US" b="1" i="1">
                <a:latin typeface="Garamond" panose="02020404030301010803" pitchFamily="18" charset="0"/>
              </a:rPr>
              <a:t>   (Enterotoxigenic)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971800" y="1219200"/>
            <a:ext cx="457200" cy="10668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096001" y="12192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9067800" y="1219200"/>
            <a:ext cx="457200" cy="990600"/>
          </a:xfrm>
          <a:prstGeom prst="down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6E1D7B-5E1E-4B32-9C27-A16D7EC3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1598-F58D-4025-8491-780A61A2E464}" type="datetime1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9B975-874F-4CFF-A512-9DF0EF54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 Lecture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A53B7-52E2-4C56-B601-298DB15D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D58E-A0B1-492B-8E23-8479A385614B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BDA13A-8711-4A83-A824-0B99E6210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8A1913-76E5-4D71-B56A-E9C4E69FA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313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4" name="Picture 6">
            <a:extLst>
              <a:ext uri="{FF2B5EF4-FFF2-40B4-BE49-F238E27FC236}">
                <a16:creationId xmlns:a16="http://schemas.microsoft.com/office/drawing/2014/main" id="{00CA04EC-CE23-4D71-9EEA-2F25A6856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2"/>
          <a:stretch/>
        </p:blipFill>
        <p:spPr bwMode="auto">
          <a:xfrm>
            <a:off x="435204" y="762000"/>
            <a:ext cx="11321592" cy="602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6" name="Rectangle 8">
            <a:extLst>
              <a:ext uri="{FF2B5EF4-FFF2-40B4-BE49-F238E27FC236}">
                <a16:creationId xmlns:a16="http://schemas.microsoft.com/office/drawing/2014/main" id="{742133D2-93AC-4EA8-8AD2-4B17718C9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769" y="0"/>
            <a:ext cx="9706466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990000"/>
                </a:solidFill>
              </a:rPr>
              <a:t>FOOD BORNE BACTERIAL ILLNESS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3DB47-CB0B-4860-A89C-23349E805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5F6E8-6157-4AD1-B25E-A1FFFA34D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C2ECB2A9-7B1C-4102-B601-59846211C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64250B9E-EC8E-4301-B0FD-455BC605B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4628" name="Picture 4">
            <a:extLst>
              <a:ext uri="{FF2B5EF4-FFF2-40B4-BE49-F238E27FC236}">
                <a16:creationId xmlns:a16="http://schemas.microsoft.com/office/drawing/2014/main" id="{C10BB75C-895C-46FC-BCA2-0584FD4B9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/>
          <a:stretch/>
        </p:blipFill>
        <p:spPr bwMode="auto">
          <a:xfrm>
            <a:off x="477624" y="681037"/>
            <a:ext cx="11236751" cy="617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9" name="Rectangle 5">
            <a:extLst>
              <a:ext uri="{FF2B5EF4-FFF2-40B4-BE49-F238E27FC236}">
                <a16:creationId xmlns:a16="http://schemas.microsoft.com/office/drawing/2014/main" id="{6E7DC971-68C5-4DF6-8C6F-792920D6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47637"/>
            <a:ext cx="91440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990000"/>
                </a:solidFill>
              </a:rPr>
              <a:t>FOOD BORNE BACTERIAL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990000"/>
                </a:solidFill>
              </a:rPr>
              <a:t>ILLNESS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94232-A155-4557-9586-2A8F95E29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8A789-AA5A-4F9F-8645-6E2974279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473</Words>
  <Application>Microsoft Office PowerPoint</Application>
  <PresentationFormat>Widescreen</PresentationFormat>
  <Paragraphs>181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Garamond</vt:lpstr>
      <vt:lpstr>Tahoma</vt:lpstr>
      <vt:lpstr>Wingdings</vt:lpstr>
      <vt:lpstr>Office Theme</vt:lpstr>
      <vt:lpstr>Food borne zoonoses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helminthic zoonoses</vt:lpstr>
      <vt:lpstr>Food borne viral zoonoses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borne diseases</dc:title>
  <dc:creator>dranjayvet@gmail.com</dc:creator>
  <cp:lastModifiedBy>dranjayvet@gmail.com</cp:lastModifiedBy>
  <cp:revision>15</cp:revision>
  <dcterms:created xsi:type="dcterms:W3CDTF">2019-11-26T06:03:34Z</dcterms:created>
  <dcterms:modified xsi:type="dcterms:W3CDTF">2020-05-09T16:59:56Z</dcterms:modified>
</cp:coreProperties>
</file>