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6" r:id="rId2"/>
    <p:sldId id="257" r:id="rId3"/>
    <p:sldId id="260" r:id="rId4"/>
    <p:sldId id="274" r:id="rId5"/>
    <p:sldId id="278" r:id="rId6"/>
    <p:sldId id="275" r:id="rId7"/>
    <p:sldId id="270" r:id="rId8"/>
    <p:sldId id="258" r:id="rId9"/>
    <p:sldId id="272" r:id="rId10"/>
    <p:sldId id="259" r:id="rId11"/>
    <p:sldId id="261" r:id="rId12"/>
    <p:sldId id="262" r:id="rId13"/>
    <p:sldId id="269" r:id="rId14"/>
    <p:sldId id="263" r:id="rId15"/>
    <p:sldId id="277" r:id="rId16"/>
    <p:sldId id="264" r:id="rId17"/>
    <p:sldId id="265" r:id="rId18"/>
    <p:sldId id="266" r:id="rId19"/>
    <p:sldId id="279" r:id="rId20"/>
    <p:sldId id="267"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73901-B8B8-404C-B267-4C68CCE417A9}" type="datetimeFigureOut">
              <a:rPr lang="en-IN" smtClean="0"/>
              <a:pPr/>
              <a:t>28-07-2024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C8570-381E-4C64-8733-20158EBA1631}" type="slidenum">
              <a:rPr lang="en-IN" smtClean="0"/>
              <a:pPr/>
              <a:t>‹#›</a:t>
            </a:fld>
            <a:endParaRPr lang="en-IN"/>
          </a:p>
        </p:txBody>
      </p:sp>
    </p:spTree>
    <p:extLst>
      <p:ext uri="{BB962C8B-B14F-4D97-AF65-F5344CB8AC3E}">
        <p14:creationId xmlns:p14="http://schemas.microsoft.com/office/powerpoint/2010/main" val="4268385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84C8570-381E-4C64-8733-20158EBA1631}" type="slidenum">
              <a:rPr lang="en-IN" smtClean="0"/>
              <a:pPr/>
              <a:t>3</a:t>
            </a:fld>
            <a:endParaRPr lang="en-IN"/>
          </a:p>
        </p:txBody>
      </p:sp>
    </p:spTree>
    <p:extLst>
      <p:ext uri="{BB962C8B-B14F-4D97-AF65-F5344CB8AC3E}">
        <p14:creationId xmlns:p14="http://schemas.microsoft.com/office/powerpoint/2010/main" val="3442354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84C8570-381E-4C64-8733-20158EBA1631}" type="slidenum">
              <a:rPr lang="en-IN" smtClean="0"/>
              <a:pPr/>
              <a:t>10</a:t>
            </a:fld>
            <a:endParaRPr lang="en-IN"/>
          </a:p>
        </p:txBody>
      </p:sp>
    </p:spTree>
    <p:extLst>
      <p:ext uri="{BB962C8B-B14F-4D97-AF65-F5344CB8AC3E}">
        <p14:creationId xmlns:p14="http://schemas.microsoft.com/office/powerpoint/2010/main" val="418332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CBCC2D3-A80B-4AD0-BCBC-9F5831791597}" type="datetimeFigureOut">
              <a:rPr lang="en-IN" smtClean="0"/>
              <a:pPr/>
              <a:t>28-07-2024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BD5AA3-7DE7-446F-B101-51826213FA47}" type="slidenum">
              <a:rPr lang="en-IN" smtClean="0"/>
              <a:pPr/>
              <a:t>‹#›</a:t>
            </a:fld>
            <a:endParaRPr lang="en-IN"/>
          </a:p>
        </p:txBody>
      </p:sp>
    </p:spTree>
    <p:extLst>
      <p:ext uri="{BB962C8B-B14F-4D97-AF65-F5344CB8AC3E}">
        <p14:creationId xmlns:p14="http://schemas.microsoft.com/office/powerpoint/2010/main" val="1117659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CBCC2D3-A80B-4AD0-BCBC-9F5831791597}" type="datetimeFigureOut">
              <a:rPr lang="en-IN" smtClean="0"/>
              <a:pPr/>
              <a:t>28-07-2024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BD5AA3-7DE7-446F-B101-51826213FA47}" type="slidenum">
              <a:rPr lang="en-IN" smtClean="0"/>
              <a:pPr/>
              <a:t>‹#›</a:t>
            </a:fld>
            <a:endParaRPr lang="en-IN"/>
          </a:p>
        </p:txBody>
      </p:sp>
    </p:spTree>
    <p:extLst>
      <p:ext uri="{BB962C8B-B14F-4D97-AF65-F5344CB8AC3E}">
        <p14:creationId xmlns:p14="http://schemas.microsoft.com/office/powerpoint/2010/main" val="189617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CBCC2D3-A80B-4AD0-BCBC-9F5831791597}" type="datetimeFigureOut">
              <a:rPr lang="en-IN" smtClean="0"/>
              <a:pPr/>
              <a:t>28-07-2024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BD5AA3-7DE7-446F-B101-51826213FA47}" type="slidenum">
              <a:rPr lang="en-IN" smtClean="0"/>
              <a:pPr/>
              <a:t>‹#›</a:t>
            </a:fld>
            <a:endParaRPr lang="en-IN"/>
          </a:p>
        </p:txBody>
      </p:sp>
    </p:spTree>
    <p:extLst>
      <p:ext uri="{BB962C8B-B14F-4D97-AF65-F5344CB8AC3E}">
        <p14:creationId xmlns:p14="http://schemas.microsoft.com/office/powerpoint/2010/main" val="17221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CBCC2D3-A80B-4AD0-BCBC-9F5831791597}" type="datetimeFigureOut">
              <a:rPr lang="en-IN" smtClean="0"/>
              <a:pPr/>
              <a:t>28-07-2024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BD5AA3-7DE7-446F-B101-51826213FA47}" type="slidenum">
              <a:rPr lang="en-IN" smtClean="0"/>
              <a:pPr/>
              <a:t>‹#›</a:t>
            </a:fld>
            <a:endParaRPr lang="en-IN"/>
          </a:p>
        </p:txBody>
      </p:sp>
    </p:spTree>
    <p:extLst>
      <p:ext uri="{BB962C8B-B14F-4D97-AF65-F5344CB8AC3E}">
        <p14:creationId xmlns:p14="http://schemas.microsoft.com/office/powerpoint/2010/main" val="213186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BCC2D3-A80B-4AD0-BCBC-9F5831791597}" type="datetimeFigureOut">
              <a:rPr lang="en-IN" smtClean="0"/>
              <a:pPr/>
              <a:t>28-07-2024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1BD5AA3-7DE7-446F-B101-51826213FA47}" type="slidenum">
              <a:rPr lang="en-IN" smtClean="0"/>
              <a:pPr/>
              <a:t>‹#›</a:t>
            </a:fld>
            <a:endParaRPr lang="en-IN"/>
          </a:p>
        </p:txBody>
      </p:sp>
    </p:spTree>
    <p:extLst>
      <p:ext uri="{BB962C8B-B14F-4D97-AF65-F5344CB8AC3E}">
        <p14:creationId xmlns:p14="http://schemas.microsoft.com/office/powerpoint/2010/main" val="90822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CBCC2D3-A80B-4AD0-BCBC-9F5831791597}" type="datetimeFigureOut">
              <a:rPr lang="en-IN" smtClean="0"/>
              <a:pPr/>
              <a:t>28-07-2024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1BD5AA3-7DE7-446F-B101-51826213FA47}" type="slidenum">
              <a:rPr lang="en-IN" smtClean="0"/>
              <a:pPr/>
              <a:t>‹#›</a:t>
            </a:fld>
            <a:endParaRPr lang="en-IN"/>
          </a:p>
        </p:txBody>
      </p:sp>
    </p:spTree>
    <p:extLst>
      <p:ext uri="{BB962C8B-B14F-4D97-AF65-F5344CB8AC3E}">
        <p14:creationId xmlns:p14="http://schemas.microsoft.com/office/powerpoint/2010/main" val="115340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CBCC2D3-A80B-4AD0-BCBC-9F5831791597}" type="datetimeFigureOut">
              <a:rPr lang="en-IN" smtClean="0"/>
              <a:pPr/>
              <a:t>28-07-2024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1BD5AA3-7DE7-446F-B101-51826213FA47}" type="slidenum">
              <a:rPr lang="en-IN" smtClean="0"/>
              <a:pPr/>
              <a:t>‹#›</a:t>
            </a:fld>
            <a:endParaRPr lang="en-IN"/>
          </a:p>
        </p:txBody>
      </p:sp>
    </p:spTree>
    <p:extLst>
      <p:ext uri="{BB962C8B-B14F-4D97-AF65-F5344CB8AC3E}">
        <p14:creationId xmlns:p14="http://schemas.microsoft.com/office/powerpoint/2010/main" val="3674058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CBCC2D3-A80B-4AD0-BCBC-9F5831791597}" type="datetimeFigureOut">
              <a:rPr lang="en-IN" smtClean="0"/>
              <a:pPr/>
              <a:t>28-07-2024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1BD5AA3-7DE7-446F-B101-51826213FA47}" type="slidenum">
              <a:rPr lang="en-IN" smtClean="0"/>
              <a:pPr/>
              <a:t>‹#›</a:t>
            </a:fld>
            <a:endParaRPr lang="en-IN"/>
          </a:p>
        </p:txBody>
      </p:sp>
    </p:spTree>
    <p:extLst>
      <p:ext uri="{BB962C8B-B14F-4D97-AF65-F5344CB8AC3E}">
        <p14:creationId xmlns:p14="http://schemas.microsoft.com/office/powerpoint/2010/main" val="151930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CC2D3-A80B-4AD0-BCBC-9F5831791597}" type="datetimeFigureOut">
              <a:rPr lang="en-IN" smtClean="0"/>
              <a:pPr/>
              <a:t>28-07-2024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1BD5AA3-7DE7-446F-B101-51826213FA47}" type="slidenum">
              <a:rPr lang="en-IN" smtClean="0"/>
              <a:pPr/>
              <a:t>‹#›</a:t>
            </a:fld>
            <a:endParaRPr lang="en-IN"/>
          </a:p>
        </p:txBody>
      </p:sp>
    </p:spTree>
    <p:extLst>
      <p:ext uri="{BB962C8B-B14F-4D97-AF65-F5344CB8AC3E}">
        <p14:creationId xmlns:p14="http://schemas.microsoft.com/office/powerpoint/2010/main" val="370654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BCC2D3-A80B-4AD0-BCBC-9F5831791597}" type="datetimeFigureOut">
              <a:rPr lang="en-IN" smtClean="0"/>
              <a:pPr/>
              <a:t>28-07-2024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1BD5AA3-7DE7-446F-B101-51826213FA47}" type="slidenum">
              <a:rPr lang="en-IN" smtClean="0"/>
              <a:pPr/>
              <a:t>‹#›</a:t>
            </a:fld>
            <a:endParaRPr lang="en-IN"/>
          </a:p>
        </p:txBody>
      </p:sp>
    </p:spTree>
    <p:extLst>
      <p:ext uri="{BB962C8B-B14F-4D97-AF65-F5344CB8AC3E}">
        <p14:creationId xmlns:p14="http://schemas.microsoft.com/office/powerpoint/2010/main" val="339587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BCC2D3-A80B-4AD0-BCBC-9F5831791597}" type="datetimeFigureOut">
              <a:rPr lang="en-IN" smtClean="0"/>
              <a:pPr/>
              <a:t>28-07-2024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1BD5AA3-7DE7-446F-B101-51826213FA47}" type="slidenum">
              <a:rPr lang="en-IN" smtClean="0"/>
              <a:pPr/>
              <a:t>‹#›</a:t>
            </a:fld>
            <a:endParaRPr lang="en-IN"/>
          </a:p>
        </p:txBody>
      </p:sp>
    </p:spTree>
    <p:extLst>
      <p:ext uri="{BB962C8B-B14F-4D97-AF65-F5344CB8AC3E}">
        <p14:creationId xmlns:p14="http://schemas.microsoft.com/office/powerpoint/2010/main" val="19577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CC2D3-A80B-4AD0-BCBC-9F5831791597}" type="datetimeFigureOut">
              <a:rPr lang="en-IN" smtClean="0"/>
              <a:pPr/>
              <a:t>28-07-2024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D5AA3-7DE7-446F-B101-51826213FA47}" type="slidenum">
              <a:rPr lang="en-IN" smtClean="0"/>
              <a:pPr/>
              <a:t>‹#›</a:t>
            </a:fld>
            <a:endParaRPr lang="en-IN"/>
          </a:p>
        </p:txBody>
      </p:sp>
    </p:spTree>
    <p:extLst>
      <p:ext uri="{BB962C8B-B14F-4D97-AF65-F5344CB8AC3E}">
        <p14:creationId xmlns:p14="http://schemas.microsoft.com/office/powerpoint/2010/main" val="342092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2453489"/>
            <a:ext cx="8229600" cy="3256431"/>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algn="ctr">
              <a:buNone/>
            </a:pPr>
            <a:endParaRPr lang="en-US" sz="7200" dirty="0">
              <a:latin typeface="Times New Roman" pitchFamily="18" charset="0"/>
              <a:cs typeface="Times New Roman" pitchFamily="18" charset="0"/>
            </a:endParaRPr>
          </a:p>
          <a:p>
            <a:pPr algn="ctr">
              <a:buNone/>
            </a:pPr>
            <a:r>
              <a:rPr lang="en-US" sz="7200" dirty="0">
                <a:latin typeface="Times New Roman" pitchFamily="18" charset="0"/>
                <a:cs typeface="Times New Roman" pitchFamily="18" charset="0"/>
              </a:rPr>
              <a:t>‘Veterinary Epidemiology &amp; </a:t>
            </a:r>
            <a:r>
              <a:rPr lang="en-US" sz="7200" dirty="0" err="1">
                <a:latin typeface="Times New Roman" pitchFamily="18" charset="0"/>
                <a:cs typeface="Times New Roman" pitchFamily="18" charset="0"/>
              </a:rPr>
              <a:t>Zoonoses</a:t>
            </a:r>
            <a:r>
              <a:rPr lang="en-US" sz="7200" dirty="0">
                <a:latin typeface="Times New Roman" pitchFamily="18" charset="0"/>
                <a:cs typeface="Times New Roman" pitchFamily="18" charset="0"/>
              </a:rPr>
              <a:t>’</a:t>
            </a:r>
          </a:p>
          <a:p>
            <a:pPr algn="ctr">
              <a:buNone/>
            </a:pPr>
            <a:r>
              <a:rPr lang="en-US" sz="7200" dirty="0">
                <a:latin typeface="Times New Roman" pitchFamily="18" charset="0"/>
                <a:cs typeface="Times New Roman" pitchFamily="18" charset="0"/>
              </a:rPr>
              <a:t>VPH-321</a:t>
            </a:r>
            <a:endParaRPr lang="en-US" sz="6000" dirty="0">
              <a:latin typeface="Times New Roman" pitchFamily="18" charset="0"/>
              <a:cs typeface="Times New Roman" pitchFamily="18" charset="0"/>
            </a:endParaRPr>
          </a:p>
          <a:p>
            <a:pPr algn="ctr">
              <a:buNone/>
            </a:pPr>
            <a:r>
              <a:rPr lang="en-US" sz="6000" dirty="0">
                <a:latin typeface="Times New Roman" pitchFamily="18" charset="0"/>
                <a:cs typeface="Times New Roman" pitchFamily="18" charset="0"/>
              </a:rPr>
              <a:t>(Credit Hours-2+1)</a:t>
            </a:r>
          </a:p>
        </p:txBody>
      </p:sp>
      <p:pic>
        <p:nvPicPr>
          <p:cNvPr id="4" name="Picture 14" descr="Our Clients | Jivesna Tech"/>
          <p:cNvPicPr>
            <a:picLocks noChangeAspect="1" noChangeArrowheads="1"/>
          </p:cNvPicPr>
          <p:nvPr/>
        </p:nvPicPr>
        <p:blipFill>
          <a:blip r:embed="rId2" cstate="print"/>
          <a:srcRect/>
          <a:stretch>
            <a:fillRect/>
          </a:stretch>
        </p:blipFill>
        <p:spPr bwMode="auto">
          <a:xfrm>
            <a:off x="1734494" y="198381"/>
            <a:ext cx="1828801" cy="1843176"/>
          </a:xfrm>
          <a:prstGeom prst="rect">
            <a:avLst/>
          </a:prstGeom>
          <a:noFill/>
          <a:ln w="9525">
            <a:noFill/>
            <a:miter lim="800000"/>
            <a:headEnd/>
            <a:tailEnd/>
          </a:ln>
        </p:spPr>
      </p:pic>
      <p:pic>
        <p:nvPicPr>
          <p:cNvPr id="5" name="Picture 16" descr="Bihar Veterinary College - Wikipedia"/>
          <p:cNvPicPr>
            <a:picLocks noChangeAspect="1" noChangeArrowheads="1"/>
          </p:cNvPicPr>
          <p:nvPr/>
        </p:nvPicPr>
        <p:blipFill>
          <a:blip r:embed="rId3" cstate="print"/>
          <a:srcRect/>
          <a:stretch>
            <a:fillRect/>
          </a:stretch>
        </p:blipFill>
        <p:spPr bwMode="auto">
          <a:xfrm>
            <a:off x="8769692" y="365157"/>
            <a:ext cx="1517308" cy="1676400"/>
          </a:xfrm>
          <a:prstGeom prst="rect">
            <a:avLst/>
          </a:prstGeom>
          <a:noFill/>
          <a:ln w="9525">
            <a:noFill/>
            <a:miter lim="800000"/>
            <a:headEnd/>
            <a:tailEnd/>
          </a:ln>
        </p:spPr>
      </p:pic>
    </p:spTree>
    <p:extLst>
      <p:ext uri="{BB962C8B-B14F-4D97-AF65-F5344CB8AC3E}">
        <p14:creationId xmlns:p14="http://schemas.microsoft.com/office/powerpoint/2010/main" val="269566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793166" cy="51582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3600" dirty="0">
                <a:latin typeface="Times New Roman" panose="02020603050405020304" pitchFamily="18" charset="0"/>
                <a:cs typeface="Times New Roman" panose="02020603050405020304" pitchFamily="18" charset="0"/>
              </a:rPr>
              <a:t>Sign and Symptoms </a:t>
            </a:r>
            <a:r>
              <a:rPr lang="en-US" sz="3600" baseline="-25000" dirty="0">
                <a:latin typeface="Times New Roman" panose="02020603050405020304" pitchFamily="18" charset="0"/>
                <a:cs typeface="Times New Roman" panose="02020603050405020304" pitchFamily="18" charset="0"/>
              </a:rPr>
              <a:t>In Animals</a:t>
            </a:r>
            <a:endParaRPr lang="en-IN" sz="3600" baseline="-25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03610"/>
            <a:ext cx="10915185" cy="5741222"/>
          </a:xfrm>
          <a:ln>
            <a:solidFill>
              <a:schemeClr val="accent2">
                <a:lumMod val="75000"/>
              </a:schemeClr>
            </a:solidFill>
          </a:ln>
        </p:spPr>
        <p:txBody>
          <a:bodyPr>
            <a:normAutofit/>
          </a:bodyPr>
          <a:lstStyle/>
          <a:p>
            <a:pPr algn="just"/>
            <a:r>
              <a:rPr lang="en-US" sz="2400" dirty="0">
                <a:solidFill>
                  <a:schemeClr val="accent2">
                    <a:lumMod val="75000"/>
                  </a:schemeClr>
                </a:solidFill>
                <a:latin typeface="Times New Roman" panose="02020603050405020304" pitchFamily="18" charset="0"/>
                <a:cs typeface="Times New Roman" panose="02020603050405020304" pitchFamily="18" charset="0"/>
              </a:rPr>
              <a:t>Nasal form (Nasal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glanders</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p>
          <a:p>
            <a:pPr lvl="1"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Ulceration of mucosa</a:t>
            </a:r>
            <a:r>
              <a:rPr lang="en-US" sz="2000" dirty="0">
                <a:latin typeface="Times New Roman" panose="02020603050405020304" pitchFamily="18" charset="0"/>
                <a:cs typeface="Times New Roman" panose="02020603050405020304" pitchFamily="18" charset="0"/>
              </a:rPr>
              <a:t>: one or both the nostril, larynx &amp; trachea</a:t>
            </a:r>
          </a:p>
          <a:p>
            <a:pPr lvl="1"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Ulcers have</a:t>
            </a:r>
            <a:r>
              <a:rPr lang="en-US" sz="2000" dirty="0">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Grayish center with thick, jagged borders </a:t>
            </a: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star shaped)</a:t>
            </a:r>
            <a:endParaRPr lang="en-US" sz="2000"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 highly infectious, viscous, yellowish-green, mucopurulent discharge is present and this may crust around the nares</a:t>
            </a:r>
          </a:p>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 purulent ocular discharge </a:t>
            </a:r>
          </a:p>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Regional lymph nodes (e.g. </a:t>
            </a:r>
            <a:r>
              <a:rPr lang="en-US" sz="2000" b="1" dirty="0">
                <a:latin typeface="Times New Roman" panose="02020603050405020304" pitchFamily="18" charset="0"/>
                <a:cs typeface="Times New Roman" panose="02020603050405020304" pitchFamily="18" charset="0"/>
              </a:rPr>
              <a:t>submaxillary</a:t>
            </a:r>
            <a:r>
              <a:rPr lang="en-US" sz="2000" dirty="0">
                <a:latin typeface="Times New Roman" panose="02020603050405020304" pitchFamily="18" charset="0"/>
                <a:cs typeface="Times New Roman" panose="02020603050405020304" pitchFamily="18" charset="0"/>
              </a:rPr>
              <a:t>) are enlarged and indurated and may rupture and suppurate; these often will adhere within deeper tissues</a:t>
            </a:r>
          </a:p>
        </p:txBody>
      </p:sp>
      <p:pic>
        <p:nvPicPr>
          <p:cNvPr id="1026" name="Picture 2" descr="Image result for glanders pulmonary form&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698" y="3979165"/>
            <a:ext cx="2788347" cy="2171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landers pulmonary form&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9543" y="3929717"/>
            <a:ext cx="2754893"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landers pulmonary form&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8572" y="3918073"/>
            <a:ext cx="2315737"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41528" y="6282277"/>
            <a:ext cx="2084160" cy="307777"/>
          </a:xfrm>
          <a:prstGeom prst="rect">
            <a:avLst/>
          </a:prstGeom>
          <a:ln>
            <a:solidFill>
              <a:srgbClr val="FF0000"/>
            </a:solidFill>
          </a:ln>
        </p:spPr>
        <p:txBody>
          <a:bodyPr wrap="none">
            <a:spAutoFit/>
          </a:bodyPr>
          <a:lstStyle/>
          <a:p>
            <a:r>
              <a:rPr lang="en-US" sz="1400" dirty="0">
                <a:latin typeface="Times New Roman" panose="02020603050405020304" pitchFamily="18" charset="0"/>
                <a:cs typeface="Times New Roman" panose="02020603050405020304" pitchFamily="18" charset="0"/>
              </a:rPr>
              <a:t>Nasal discharge in donkey</a:t>
            </a:r>
            <a:endParaRPr lang="en-IN" sz="1400" dirty="0">
              <a:latin typeface="Times New Roman" panose="02020603050405020304" pitchFamily="18" charset="0"/>
              <a:cs typeface="Times New Roman" panose="02020603050405020304" pitchFamily="18" charset="0"/>
            </a:endParaRPr>
          </a:p>
        </p:txBody>
      </p:sp>
      <p:sp>
        <p:nvSpPr>
          <p:cNvPr id="5" name="Rectangle 4"/>
          <p:cNvSpPr/>
          <p:nvPr/>
        </p:nvSpPr>
        <p:spPr>
          <a:xfrm>
            <a:off x="4922121" y="6282277"/>
            <a:ext cx="2967415" cy="307777"/>
          </a:xfrm>
          <a:prstGeom prst="rect">
            <a:avLst/>
          </a:prstGeom>
          <a:ln>
            <a:solidFill>
              <a:srgbClr val="FF0000"/>
            </a:solidFill>
          </a:ln>
        </p:spPr>
        <p:txBody>
          <a:bodyPr wrap="none">
            <a:spAutoFit/>
          </a:bodyPr>
          <a:lstStyle/>
          <a:p>
            <a:r>
              <a:rPr lang="en-US" sz="1400" dirty="0">
                <a:latin typeface="Times New Roman" panose="02020603050405020304" pitchFamily="18" charset="0"/>
                <a:cs typeface="Times New Roman" panose="02020603050405020304" pitchFamily="18" charset="0"/>
              </a:rPr>
              <a:t>Mucopurulent nasal discharge in horse</a:t>
            </a:r>
            <a:endParaRPr lang="en-IN" sz="1400" dirty="0">
              <a:latin typeface="Times New Roman" panose="02020603050405020304" pitchFamily="18" charset="0"/>
              <a:cs typeface="Times New Roman" panose="02020603050405020304" pitchFamily="18" charset="0"/>
            </a:endParaRPr>
          </a:p>
        </p:txBody>
      </p:sp>
      <p:sp>
        <p:nvSpPr>
          <p:cNvPr id="6" name="Rectangle 5"/>
          <p:cNvSpPr/>
          <p:nvPr/>
        </p:nvSpPr>
        <p:spPr>
          <a:xfrm>
            <a:off x="8342968" y="6122530"/>
            <a:ext cx="3166946" cy="523220"/>
          </a:xfrm>
          <a:prstGeom prst="rect">
            <a:avLst/>
          </a:prstGeom>
          <a:ln>
            <a:solidFill>
              <a:srgbClr val="FF0000"/>
            </a:solidFill>
          </a:ln>
        </p:spPr>
        <p:txBody>
          <a:bodyPr wrap="square">
            <a:spAutoFit/>
          </a:bodyPr>
          <a:lstStyle/>
          <a:p>
            <a:r>
              <a:rPr lang="en-US" sz="1400" dirty="0">
                <a:latin typeface="Times New Roman" panose="02020603050405020304" pitchFamily="18" charset="0"/>
                <a:cs typeface="Times New Roman" panose="02020603050405020304" pitchFamily="18" charset="0"/>
              </a:rPr>
              <a:t>Nodules and ulcers in the nasal conchae in a horse with </a:t>
            </a:r>
            <a:r>
              <a:rPr lang="en-US" sz="1400" dirty="0" err="1">
                <a:latin typeface="Times New Roman" panose="02020603050405020304" pitchFamily="18" charset="0"/>
                <a:cs typeface="Times New Roman" panose="02020603050405020304" pitchFamily="18" charset="0"/>
              </a:rPr>
              <a:t>glanders</a:t>
            </a:r>
            <a:r>
              <a:rPr lang="en-US" sz="1400" dirty="0">
                <a:latin typeface="Times New Roman" panose="02020603050405020304" pitchFamily="18" charset="0"/>
                <a:cs typeface="Times New Roman" panose="02020603050405020304" pitchFamily="18" charset="0"/>
              </a:rPr>
              <a:t> at PM</a:t>
            </a:r>
            <a:endParaRPr lang="en-IN"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1930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4760"/>
            <a:ext cx="10515600" cy="5748179"/>
          </a:xfrm>
          <a:ln>
            <a:solidFill>
              <a:srgbClr val="FF0000"/>
            </a:solidFill>
          </a:ln>
        </p:spPr>
        <p:txBody>
          <a:bodyPr/>
          <a:lstStyle/>
          <a:p>
            <a:pPr algn="just"/>
            <a:r>
              <a:rPr lang="en-US" sz="2400" dirty="0">
                <a:solidFill>
                  <a:srgbClr val="FF0000"/>
                </a:solidFill>
                <a:latin typeface="Times New Roman" panose="02020603050405020304" pitchFamily="18" charset="0"/>
                <a:cs typeface="Times New Roman" panose="02020603050405020304" pitchFamily="18" charset="0"/>
              </a:rPr>
              <a:t>Pulmonary form (Pulmonary </a:t>
            </a:r>
            <a:r>
              <a:rPr lang="en-US" sz="2400" dirty="0" err="1">
                <a:solidFill>
                  <a:srgbClr val="FF0000"/>
                </a:solidFill>
                <a:latin typeface="Times New Roman" panose="02020603050405020304" pitchFamily="18" charset="0"/>
                <a:cs typeface="Times New Roman" panose="02020603050405020304" pitchFamily="18" charset="0"/>
              </a:rPr>
              <a:t>glanders</a:t>
            </a:r>
            <a:r>
              <a:rPr lang="en-US" sz="2400" dirty="0">
                <a:solidFill>
                  <a:srgbClr val="FF0000"/>
                </a:solidFill>
                <a:latin typeface="Times New Roman" panose="02020603050405020304" pitchFamily="18" charset="0"/>
                <a:cs typeface="Times New Roman" panose="02020603050405020304" pitchFamily="18" charset="0"/>
              </a:rPr>
              <a:t>)  </a:t>
            </a:r>
          </a:p>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Usually requires several months to develop; </a:t>
            </a:r>
          </a:p>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first manifestation: Intermittent fever, </a:t>
            </a:r>
            <a:r>
              <a:rPr lang="en-US" sz="2000" dirty="0" err="1">
                <a:latin typeface="Times New Roman" panose="02020603050405020304" pitchFamily="18" charset="0"/>
                <a:cs typeface="Times New Roman" panose="02020603050405020304" pitchFamily="18" charset="0"/>
              </a:rPr>
              <a:t>dyspnoea</a:t>
            </a:r>
            <a:r>
              <a:rPr lang="en-US" sz="2000" dirty="0">
                <a:latin typeface="Times New Roman" panose="02020603050405020304" pitchFamily="18" charset="0"/>
                <a:cs typeface="Times New Roman" panose="02020603050405020304" pitchFamily="18" charset="0"/>
              </a:rPr>
              <a:t>, paroxysmal coughing or a persistent dry cough accompanied by </a:t>
            </a:r>
            <a:r>
              <a:rPr lang="en-US" sz="2000" dirty="0" err="1">
                <a:latin typeface="Times New Roman" panose="02020603050405020304" pitchFamily="18" charset="0"/>
                <a:cs typeface="Times New Roman" panose="02020603050405020304" pitchFamily="18" charset="0"/>
              </a:rPr>
              <a:t>laboured</a:t>
            </a:r>
            <a:r>
              <a:rPr lang="en-US" sz="2000" dirty="0">
                <a:latin typeface="Times New Roman" panose="02020603050405020304" pitchFamily="18" charset="0"/>
                <a:cs typeface="Times New Roman" panose="02020603050405020304" pitchFamily="18" charset="0"/>
              </a:rPr>
              <a:t> breathing </a:t>
            </a:r>
          </a:p>
          <a:p>
            <a:pPr lvl="1" algn="just">
              <a:buFont typeface="Wingdings" panose="05000000000000000000" pitchFamily="2" charset="2"/>
              <a:buChar char="Ø"/>
            </a:pPr>
            <a:r>
              <a:rPr lang="en-US" sz="2000" dirty="0" err="1">
                <a:latin typeface="Times New Roman" panose="02020603050405020304" pitchFamily="18" charset="0"/>
                <a:cs typeface="Times New Roman" panose="02020603050405020304" pitchFamily="18" charset="0"/>
              </a:rPr>
              <a:t>Diarrhoea</a:t>
            </a:r>
            <a:r>
              <a:rPr lang="en-US" sz="2000" dirty="0">
                <a:latin typeface="Times New Roman" panose="02020603050405020304" pitchFamily="18" charset="0"/>
                <a:cs typeface="Times New Roman" panose="02020603050405020304" pitchFamily="18" charset="0"/>
              </a:rPr>
              <a:t> and polyuria: </a:t>
            </a:r>
            <a:r>
              <a:rPr lang="en-US" sz="2000" b="1" dirty="0">
                <a:latin typeface="Times New Roman" panose="02020603050405020304" pitchFamily="18" charset="0"/>
                <a:cs typeface="Times New Roman" panose="02020603050405020304" pitchFamily="18" charset="0"/>
              </a:rPr>
              <a:t>Progressive loss of condition  </a:t>
            </a:r>
          </a:p>
          <a:p>
            <a:pPr lvl="1"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Nodules:</a:t>
            </a:r>
            <a:r>
              <a:rPr lang="en-US" sz="2000" dirty="0">
                <a:latin typeface="Times New Roman" panose="02020603050405020304" pitchFamily="18" charset="0"/>
                <a:cs typeface="Times New Roman" panose="02020603050405020304" pitchFamily="18" charset="0"/>
              </a:rPr>
              <a:t> Grayish white with red border, </a:t>
            </a:r>
          </a:p>
          <a:p>
            <a:pPr lvl="2"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Later become calcified &amp; discharge their contents spreading the disease to the upper respiratory tract</a:t>
            </a:r>
          </a:p>
          <a:p>
            <a:pPr lvl="2"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Surrounded by: grayish, granulated or white fibers</a:t>
            </a:r>
          </a:p>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Occasionally, lesions observed in the liver, spleen &amp; kidneys</a:t>
            </a:r>
          </a:p>
          <a:p>
            <a:pPr marL="457200" lvl="1" indent="0" algn="just">
              <a:buNone/>
            </a:pPr>
            <a:endParaRPr lang="en-US" sz="2000" dirty="0">
              <a:latin typeface="Times New Roman" panose="02020603050405020304" pitchFamily="18" charset="0"/>
              <a:cs typeface="Times New Roman" panose="02020603050405020304" pitchFamily="18" charset="0"/>
            </a:endParaRPr>
          </a:p>
          <a:p>
            <a:pPr marL="457200" lvl="1" indent="0" algn="just">
              <a:buNone/>
            </a:pPr>
            <a:endParaRPr lang="en-US" sz="2000" dirty="0">
              <a:latin typeface="Times New Roman" panose="02020603050405020304" pitchFamily="18" charset="0"/>
              <a:cs typeface="Times New Roman" panose="02020603050405020304" pitchFamily="18" charset="0"/>
            </a:endParaRPr>
          </a:p>
          <a:p>
            <a:pPr marL="457200" lvl="1" indent="0" algn="just">
              <a:buNone/>
            </a:pPr>
            <a:endParaRPr lang="en-US" sz="20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838200" y="365126"/>
            <a:ext cx="4793166" cy="51582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3600" dirty="0">
                <a:latin typeface="Times New Roman" panose="02020603050405020304" pitchFamily="18" charset="0"/>
                <a:cs typeface="Times New Roman" panose="02020603050405020304" pitchFamily="18" charset="0"/>
              </a:rPr>
              <a:t>Sign and Symptoms </a:t>
            </a:r>
            <a:r>
              <a:rPr lang="en-US" sz="3600" baseline="-25000" dirty="0">
                <a:latin typeface="Times New Roman" panose="02020603050405020304" pitchFamily="18" charset="0"/>
                <a:cs typeface="Times New Roman" panose="02020603050405020304" pitchFamily="18" charset="0"/>
              </a:rPr>
              <a:t>In Animals</a:t>
            </a:r>
            <a:endParaRPr lang="en-IN" sz="3600" baseline="-25000" dirty="0">
              <a:latin typeface="Times New Roman" panose="02020603050405020304" pitchFamily="18" charset="0"/>
              <a:cs typeface="Times New Roman" panose="02020603050405020304" pitchFamily="18" charset="0"/>
            </a:endParaRPr>
          </a:p>
        </p:txBody>
      </p:sp>
      <p:pic>
        <p:nvPicPr>
          <p:cNvPr id="2050" name="Picture 2" descr="Image result for glanders pulmonary form&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5863" y="4393414"/>
            <a:ext cx="3181118" cy="17793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23288" y="6239719"/>
            <a:ext cx="3486267" cy="523220"/>
          </a:xfrm>
          <a:prstGeom prst="rect">
            <a:avLst/>
          </a:prstGeom>
          <a:ln>
            <a:solidFill>
              <a:srgbClr val="FF0000"/>
            </a:solidFill>
          </a:ln>
        </p:spPr>
        <p:txBody>
          <a:bodyPr wrap="square">
            <a:spAutoFit/>
          </a:bodyPr>
          <a:lstStyle/>
          <a:p>
            <a:pPr algn="just"/>
            <a:r>
              <a:rPr lang="en-US" sz="1400" dirty="0">
                <a:latin typeface="Times New Roman" panose="02020603050405020304" pitchFamily="18" charset="0"/>
                <a:cs typeface="Times New Roman" panose="02020603050405020304" pitchFamily="18" charset="0"/>
              </a:rPr>
              <a:t>Black </a:t>
            </a:r>
            <a:r>
              <a:rPr lang="en-US" sz="1400" dirty="0" err="1">
                <a:latin typeface="Times New Roman" panose="02020603050405020304" pitchFamily="18" charset="0"/>
                <a:cs typeface="Times New Roman" panose="02020603050405020304" pitchFamily="18" charset="0"/>
              </a:rPr>
              <a:t>miliary</a:t>
            </a:r>
            <a:r>
              <a:rPr lang="en-US" sz="1400" dirty="0">
                <a:latin typeface="Times New Roman" panose="02020603050405020304" pitchFamily="18" charset="0"/>
                <a:cs typeface="Times New Roman" panose="02020603050405020304" pitchFamily="18" charset="0"/>
              </a:rPr>
              <a:t> granulomas (nodules) found in the lung postmortem in a horse with </a:t>
            </a:r>
            <a:r>
              <a:rPr lang="en-US" sz="1400" dirty="0" err="1">
                <a:latin typeface="Times New Roman" panose="02020603050405020304" pitchFamily="18" charset="0"/>
                <a:cs typeface="Times New Roman" panose="02020603050405020304" pitchFamily="18" charset="0"/>
              </a:rPr>
              <a:t>glanders</a:t>
            </a:r>
            <a:endParaRPr lang="en-IN"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570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34250"/>
            <a:ext cx="10515600" cy="5501940"/>
          </a:xfrm>
          <a:ln>
            <a:solidFill>
              <a:srgbClr val="C00000"/>
            </a:solidFill>
          </a:ln>
        </p:spPr>
        <p:txBody>
          <a:bodyPr/>
          <a:lstStyle/>
          <a:p>
            <a:pPr algn="just"/>
            <a:r>
              <a:rPr lang="en-US" sz="2400" b="1" dirty="0">
                <a:latin typeface="Times New Roman" panose="02020603050405020304" pitchFamily="18" charset="0"/>
                <a:cs typeface="Times New Roman" panose="02020603050405020304" pitchFamily="18" charset="0"/>
              </a:rPr>
              <a:t>Cutaneous form (Cutaneous </a:t>
            </a:r>
            <a:r>
              <a:rPr lang="en-US" sz="2400" b="1" dirty="0" err="1">
                <a:latin typeface="Times New Roman" panose="02020603050405020304" pitchFamily="18" charset="0"/>
                <a:cs typeface="Times New Roman" panose="02020603050405020304" pitchFamily="18" charset="0"/>
              </a:rPr>
              <a:t>glanders</a:t>
            </a:r>
            <a:r>
              <a:rPr lang="en-US" sz="2400" b="1" dirty="0">
                <a:latin typeface="Times New Roman" panose="02020603050405020304" pitchFamily="18" charset="0"/>
                <a:cs typeface="Times New Roman" panose="02020603050405020304" pitchFamily="18" charset="0"/>
              </a:rPr>
              <a:t>)  </a:t>
            </a:r>
          </a:p>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This form is also referred to as ‘</a:t>
            </a:r>
            <a:r>
              <a:rPr lang="en-US" sz="2000" b="1" dirty="0">
                <a:latin typeface="Times New Roman" panose="02020603050405020304" pitchFamily="18" charset="0"/>
                <a:cs typeface="Times New Roman" panose="02020603050405020304" pitchFamily="18" charset="0"/>
              </a:rPr>
              <a:t>farcy</a:t>
            </a:r>
            <a:r>
              <a:rPr lang="en-US" sz="2000" dirty="0">
                <a:latin typeface="Times New Roman" panose="02020603050405020304" pitchFamily="18" charset="0"/>
                <a:cs typeface="Times New Roman" panose="02020603050405020304" pitchFamily="18" charset="0"/>
              </a:rPr>
              <a:t>’. </a:t>
            </a:r>
          </a:p>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Develops insidiously over an extended period; begins with </a:t>
            </a:r>
            <a:r>
              <a:rPr lang="en-US" sz="2000" dirty="0"/>
              <a:t>fever, </a:t>
            </a:r>
            <a:r>
              <a:rPr lang="en-US" sz="2000" dirty="0">
                <a:latin typeface="Times New Roman" panose="02020603050405020304" pitchFamily="18" charset="0"/>
                <a:cs typeface="Times New Roman" panose="02020603050405020304" pitchFamily="18" charset="0"/>
              </a:rPr>
              <a:t>coughing, enlargement of the lymph nodes, </a:t>
            </a:r>
            <a:r>
              <a:rPr lang="en-US" sz="2000" dirty="0" err="1">
                <a:latin typeface="Times New Roman" panose="02020603050405020304" pitchFamily="18" charset="0"/>
                <a:cs typeface="Times New Roman" panose="02020603050405020304" pitchFamily="18" charset="0"/>
              </a:rPr>
              <a:t>dyspnoea</a:t>
            </a:r>
            <a:r>
              <a:rPr lang="en-US" sz="2000" dirty="0">
                <a:latin typeface="Times New Roman" panose="02020603050405020304" pitchFamily="18" charset="0"/>
                <a:cs typeface="Times New Roman" panose="02020603050405020304" pitchFamily="18" charset="0"/>
              </a:rPr>
              <a:t> usually associated with periods of exacerbation leading to progressive debilitation </a:t>
            </a:r>
          </a:p>
          <a:p>
            <a:pPr lvl="1"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Nodules: </a:t>
            </a:r>
            <a:r>
              <a:rPr lang="en-US" sz="2000" dirty="0">
                <a:solidFill>
                  <a:srgbClr val="0070C0"/>
                </a:solidFill>
                <a:latin typeface="Times New Roman" panose="02020603050405020304" pitchFamily="18" charset="0"/>
                <a:cs typeface="Times New Roman" panose="02020603050405020304" pitchFamily="18" charset="0"/>
              </a:rPr>
              <a:t>Gray center &amp; excrete a thick, oily liquid that encrust the hair</a:t>
            </a:r>
          </a:p>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Nodules appear under the skin along the course of </a:t>
            </a:r>
            <a:r>
              <a:rPr lang="en-US" sz="2000" b="1" dirty="0">
                <a:latin typeface="Times New Roman" panose="02020603050405020304" pitchFamily="18" charset="0"/>
                <a:cs typeface="Times New Roman" panose="02020603050405020304" pitchFamily="18" charset="0"/>
              </a:rPr>
              <a:t>lymphatics of the legs</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ribs</a:t>
            </a:r>
            <a:r>
              <a:rPr lang="en-US" sz="2000" dirty="0">
                <a:latin typeface="Times New Roman" panose="02020603050405020304" pitchFamily="18" charset="0"/>
                <a:cs typeface="Times New Roman" panose="02020603050405020304" pitchFamily="18" charset="0"/>
              </a:rPr>
              <a:t> &amp; </a:t>
            </a:r>
            <a:r>
              <a:rPr lang="en-US" sz="2000" b="1" dirty="0">
                <a:latin typeface="Times New Roman" panose="02020603050405020304" pitchFamily="18" charset="0"/>
                <a:cs typeface="Times New Roman" panose="02020603050405020304" pitchFamily="18" charset="0"/>
              </a:rPr>
              <a:t>belly</a:t>
            </a:r>
          </a:p>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Leads to persistent ulcers connected along tortuous, thickened lymphatic vessels</a:t>
            </a:r>
          </a:p>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Upon rupturing: excrete an infectious, purulent discharge</a:t>
            </a:r>
          </a:p>
          <a:p>
            <a:pPr lvl="1" algn="just">
              <a:buFont typeface="Wingdings" panose="05000000000000000000" pitchFamily="2" charset="2"/>
              <a:buChar char="Ø"/>
            </a:pPr>
            <a:endParaRPr lang="en-IN" sz="2000" dirty="0">
              <a:latin typeface="Times New Roman" panose="02020603050405020304" pitchFamily="18" charset="0"/>
              <a:cs typeface="Times New Roman" panose="02020603050405020304" pitchFamily="18" charset="0"/>
            </a:endParaRPr>
          </a:p>
          <a:p>
            <a:pPr marL="0" indent="0">
              <a:buNone/>
            </a:pPr>
            <a:endParaRPr lang="en-IN" dirty="0"/>
          </a:p>
        </p:txBody>
      </p:sp>
      <p:sp>
        <p:nvSpPr>
          <p:cNvPr id="4" name="Title 1"/>
          <p:cNvSpPr>
            <a:spLocks noGrp="1"/>
          </p:cNvSpPr>
          <p:nvPr>
            <p:ph type="title"/>
          </p:nvPr>
        </p:nvSpPr>
        <p:spPr>
          <a:xfrm>
            <a:off x="838200" y="365126"/>
            <a:ext cx="4793166" cy="51582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3600" dirty="0">
                <a:latin typeface="Times New Roman" panose="02020603050405020304" pitchFamily="18" charset="0"/>
                <a:cs typeface="Times New Roman" panose="02020603050405020304" pitchFamily="18" charset="0"/>
              </a:rPr>
              <a:t>Sign and Symptoms </a:t>
            </a:r>
            <a:r>
              <a:rPr lang="en-US" sz="3600" baseline="-25000" dirty="0">
                <a:latin typeface="Times New Roman" panose="02020603050405020304" pitchFamily="18" charset="0"/>
                <a:cs typeface="Times New Roman" panose="02020603050405020304" pitchFamily="18" charset="0"/>
              </a:rPr>
              <a:t>In Animals</a:t>
            </a:r>
            <a:endParaRPr lang="en-IN" sz="3600" baseline="-25000" dirty="0">
              <a:latin typeface="Times New Roman" panose="02020603050405020304" pitchFamily="18" charset="0"/>
              <a:cs typeface="Times New Roman" panose="02020603050405020304" pitchFamily="18" charset="0"/>
            </a:endParaRPr>
          </a:p>
        </p:txBody>
      </p:sp>
      <p:pic>
        <p:nvPicPr>
          <p:cNvPr id="1026" name="Picture 2" descr="Image result for glanders pulmonary form&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260" b="3211"/>
          <a:stretch/>
        </p:blipFill>
        <p:spPr bwMode="auto">
          <a:xfrm>
            <a:off x="4871344" y="4562946"/>
            <a:ext cx="2449311" cy="2002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13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3954" y="1091381"/>
            <a:ext cx="10857271" cy="5043948"/>
          </a:xfrm>
          <a:ln>
            <a:solidFill>
              <a:srgbClr val="FF0000"/>
            </a:solidFill>
          </a:ln>
        </p:spPr>
        <p:txBody>
          <a:bodyPr>
            <a:normAutofit/>
          </a:bodyPr>
          <a:lstStyle/>
          <a:p>
            <a:pPr algn="just">
              <a:buNone/>
            </a:pPr>
            <a:r>
              <a:rPr lang="en-US" sz="2400" b="1" dirty="0">
                <a:latin typeface="Times New Roman" pitchFamily="18" charset="0"/>
                <a:cs typeface="Times New Roman" pitchFamily="18" charset="0"/>
              </a:rPr>
              <a:t>Incubation period-1-14 days to month</a:t>
            </a:r>
          </a:p>
          <a:p>
            <a:pPr algn="just">
              <a:buNone/>
            </a:pPr>
            <a:r>
              <a:rPr lang="en-US" sz="2400" b="1" dirty="0">
                <a:latin typeface="Times New Roman" pitchFamily="18" charset="0"/>
                <a:cs typeface="Times New Roman" pitchFamily="18" charset="0"/>
              </a:rPr>
              <a:t>Acute &amp; Chronic form</a:t>
            </a:r>
          </a:p>
          <a:p>
            <a:pPr algn="just"/>
            <a:r>
              <a:rPr lang="en-US" sz="2400" dirty="0">
                <a:latin typeface="Times New Roman" pitchFamily="18" charset="0"/>
                <a:cs typeface="Times New Roman" pitchFamily="18" charset="0"/>
              </a:rPr>
              <a:t>The disease causes fever, malaise, fatigue, jaundice, nausea, rheumatic pain in legs and </a:t>
            </a:r>
            <a:r>
              <a:rPr lang="en-US" sz="2400" dirty="0" err="1">
                <a:latin typeface="Times New Roman" pitchFamily="18" charset="0"/>
                <a:cs typeface="Times New Roman" pitchFamily="18" charset="0"/>
              </a:rPr>
              <a:t>headach</a:t>
            </a:r>
            <a:endParaRPr lang="en-US" sz="2400"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Erysepelous swelling </a:t>
            </a:r>
            <a:r>
              <a:rPr lang="en-US" sz="2400" dirty="0">
                <a:latin typeface="Times New Roman" pitchFamily="18" charset="0"/>
                <a:cs typeface="Times New Roman" pitchFamily="18" charset="0"/>
              </a:rPr>
              <a:t>on face and limbs or painful nodules &amp; phlegemonous inflammation</a:t>
            </a:r>
          </a:p>
          <a:p>
            <a:pPr algn="just"/>
            <a:r>
              <a:rPr lang="en-US" sz="2400" dirty="0">
                <a:latin typeface="Times New Roman" pitchFamily="18" charset="0"/>
                <a:cs typeface="Times New Roman" pitchFamily="18" charset="0"/>
              </a:rPr>
              <a:t>The </a:t>
            </a:r>
            <a:r>
              <a:rPr lang="en-US" sz="2400" b="1" dirty="0">
                <a:solidFill>
                  <a:srgbClr val="00B0F0"/>
                </a:solidFill>
                <a:latin typeface="Times New Roman" pitchFamily="18" charset="0"/>
                <a:cs typeface="Times New Roman" pitchFamily="18" charset="0"/>
              </a:rPr>
              <a:t>nodular eruption </a:t>
            </a:r>
            <a:r>
              <a:rPr lang="en-US" sz="2400" dirty="0">
                <a:latin typeface="Times New Roman" pitchFamily="18" charset="0"/>
                <a:cs typeface="Times New Roman" pitchFamily="18" charset="0"/>
              </a:rPr>
              <a:t>is followed by </a:t>
            </a:r>
            <a:r>
              <a:rPr lang="en-US" sz="2400" b="1" dirty="0">
                <a:solidFill>
                  <a:srgbClr val="0070C0"/>
                </a:solidFill>
                <a:latin typeface="Times New Roman" pitchFamily="18" charset="0"/>
                <a:cs typeface="Times New Roman" pitchFamily="18" charset="0"/>
              </a:rPr>
              <a:t>pustular eruptions </a:t>
            </a:r>
            <a:r>
              <a:rPr lang="en-US" sz="2400" dirty="0">
                <a:latin typeface="Times New Roman" pitchFamily="18" charset="0"/>
                <a:cs typeface="Times New Roman" pitchFamily="18" charset="0"/>
              </a:rPr>
              <a:t>on the skin of face, legs, arms &amp; other body parts</a:t>
            </a:r>
          </a:p>
          <a:p>
            <a:pPr algn="just"/>
            <a:r>
              <a:rPr lang="en-US" sz="2400" dirty="0">
                <a:latin typeface="Times New Roman" pitchFamily="18" charset="0"/>
                <a:cs typeface="Times New Roman" pitchFamily="18" charset="0"/>
              </a:rPr>
              <a:t>The nasal mucosa becomes congested &amp; swollen, &amp; conditions like severe pyaemia, metastatic pneumonia, muscular abscessation &amp; </a:t>
            </a:r>
            <a:r>
              <a:rPr lang="en-US" sz="2400" dirty="0" err="1">
                <a:latin typeface="Times New Roman" pitchFamily="18" charset="0"/>
                <a:cs typeface="Times New Roman" pitchFamily="18" charset="0"/>
              </a:rPr>
              <a:t>diarrhoea</a:t>
            </a:r>
            <a:r>
              <a:rPr lang="en-US" sz="2400" dirty="0">
                <a:latin typeface="Times New Roman" pitchFamily="18" charset="0"/>
                <a:cs typeface="Times New Roman" pitchFamily="18" charset="0"/>
              </a:rPr>
              <a:t> set in leading to emaciation and collapse. </a:t>
            </a:r>
          </a:p>
          <a:p>
            <a:pPr algn="just"/>
            <a:r>
              <a:rPr lang="en-US" sz="2400" b="1" dirty="0">
                <a:latin typeface="Times New Roman" pitchFamily="18" charset="0"/>
                <a:cs typeface="Times New Roman" pitchFamily="18" charset="0"/>
              </a:rPr>
              <a:t>In chronic cases</a:t>
            </a:r>
            <a:r>
              <a:rPr lang="en-US" sz="2400" dirty="0">
                <a:latin typeface="Times New Roman" pitchFamily="18" charset="0"/>
                <a:cs typeface="Times New Roman" pitchFamily="18" charset="0"/>
              </a:rPr>
              <a:t>, these symptoms last for several days to months </a:t>
            </a:r>
          </a:p>
        </p:txBody>
      </p:sp>
      <p:sp>
        <p:nvSpPr>
          <p:cNvPr id="4" name="Title 1"/>
          <p:cNvSpPr>
            <a:spLocks noGrp="1"/>
          </p:cNvSpPr>
          <p:nvPr>
            <p:ph type="title"/>
          </p:nvPr>
        </p:nvSpPr>
        <p:spPr>
          <a:xfrm>
            <a:off x="838200" y="365126"/>
            <a:ext cx="4793166" cy="51582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3600" dirty="0">
                <a:latin typeface="Times New Roman" panose="02020603050405020304" pitchFamily="18" charset="0"/>
                <a:cs typeface="Times New Roman" panose="02020603050405020304" pitchFamily="18" charset="0"/>
              </a:rPr>
              <a:t>Sign and Symptoms </a:t>
            </a:r>
            <a:r>
              <a:rPr lang="en-US" sz="3600" baseline="-25000" dirty="0">
                <a:latin typeface="Times New Roman" panose="02020603050405020304" pitchFamily="18" charset="0"/>
                <a:cs typeface="Times New Roman" panose="02020603050405020304" pitchFamily="18" charset="0"/>
              </a:rPr>
              <a:t>In Human</a:t>
            </a:r>
            <a:endParaRPr lang="en-IN" sz="3600" baseline="-25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50" y="287066"/>
            <a:ext cx="1957937" cy="582729"/>
          </a:xfrm>
          <a:solidFill>
            <a:schemeClr val="accent4">
              <a:lumMod val="40000"/>
              <a:lumOff val="60000"/>
            </a:schemeClr>
          </a:solidFill>
        </p:spPr>
        <p:txBody>
          <a:bodyPr>
            <a:normAutofit/>
          </a:bodyPr>
          <a:lstStyle/>
          <a:p>
            <a:r>
              <a:rPr lang="en-US" sz="3200" dirty="0">
                <a:latin typeface="Times New Roman" panose="02020603050405020304" pitchFamily="18" charset="0"/>
                <a:cs typeface="Times New Roman" panose="02020603050405020304" pitchFamily="18" charset="0"/>
              </a:rPr>
              <a:t>Diagnosis</a:t>
            </a:r>
            <a:endParaRPr lang="en-IN"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6050" y="947854"/>
            <a:ext cx="9322418" cy="5452946"/>
          </a:xfrm>
          <a:ln>
            <a:solidFill>
              <a:srgbClr val="FF0000"/>
            </a:solidFill>
          </a:ln>
        </p:spPr>
        <p:txBody>
          <a:bodyPr>
            <a:normAutofit fontScale="92500" lnSpcReduction="10000"/>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In animals-</a:t>
            </a:r>
          </a:p>
          <a:p>
            <a:pPr>
              <a:buNone/>
            </a:pPr>
            <a:r>
              <a:rPr lang="en-US" sz="240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.Physical examination of animals</a:t>
            </a:r>
            <a:r>
              <a:rPr lang="en-US"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Cardinal sign and symptoms of disease</a:t>
            </a:r>
          </a:p>
          <a:p>
            <a:pPr algn="just">
              <a:buNone/>
            </a:pPr>
            <a:r>
              <a:rPr lang="en-US" sz="2400" dirty="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Mallein test</a:t>
            </a:r>
            <a:r>
              <a:rPr lang="en-US" sz="24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0.2 ml of mallein (autoclaved whole culture of </a:t>
            </a:r>
            <a:r>
              <a:rPr lang="en-US" sz="2000" i="1" dirty="0">
                <a:latin typeface="Times New Roman" panose="02020603050405020304" pitchFamily="18" charset="0"/>
                <a:cs typeface="Times New Roman" panose="02020603050405020304" pitchFamily="18" charset="0"/>
              </a:rPr>
              <a:t>B. mallei</a:t>
            </a:r>
            <a:r>
              <a:rPr lang="en-US" sz="2000" dirty="0">
                <a:latin typeface="Times New Roman" panose="02020603050405020304" pitchFamily="18" charset="0"/>
                <a:cs typeface="Times New Roman" panose="02020603050405020304" pitchFamily="18" charset="0"/>
              </a:rPr>
              <a:t>) is injected by intradermal route in the lower eyelid its edge</a:t>
            </a:r>
          </a:p>
          <a:p>
            <a:pPr algn="just">
              <a:buNone/>
            </a:pPr>
            <a:r>
              <a:rPr lang="en-US" sz="2000" dirty="0">
                <a:latin typeface="Times New Roman" panose="02020603050405020304" pitchFamily="18" charset="0"/>
                <a:cs typeface="Times New Roman" panose="02020603050405020304" pitchFamily="18" charset="0"/>
              </a:rPr>
              <a:t>    After 24-36 </a:t>
            </a:r>
            <a:r>
              <a:rPr lang="en-US" sz="2000" dirty="0" err="1">
                <a:latin typeface="Times New Roman" panose="02020603050405020304" pitchFamily="18" charset="0"/>
                <a:cs typeface="Times New Roman" panose="02020603050405020304" pitchFamily="18" charset="0"/>
              </a:rPr>
              <a:t>hrs</a:t>
            </a:r>
            <a:r>
              <a:rPr lang="en-US" sz="2000" dirty="0">
                <a:latin typeface="Times New Roman" panose="02020603050405020304" pitchFamily="18" charset="0"/>
                <a:cs typeface="Times New Roman" panose="02020603050405020304" pitchFamily="18" charset="0"/>
              </a:rPr>
              <a:t> P.I. development of an </a:t>
            </a:r>
            <a:r>
              <a:rPr lang="en-US" sz="2000" dirty="0">
                <a:solidFill>
                  <a:srgbClr val="0070C0"/>
                </a:solidFill>
                <a:latin typeface="Times New Roman" panose="02020603050405020304" pitchFamily="18" charset="0"/>
                <a:cs typeface="Times New Roman" panose="02020603050405020304" pitchFamily="18" charset="0"/>
              </a:rPr>
              <a:t>edema of eyelid, acute conjunctivitis, photophobia with mucous discharge</a:t>
            </a:r>
          </a:p>
          <a:p>
            <a:pPr marL="228600" lvl="1" algn="just">
              <a:spcBef>
                <a:spcPts val="1000"/>
              </a:spcBef>
              <a:buNone/>
            </a:pPr>
            <a:r>
              <a:rPr lang="en-US" dirty="0">
                <a:latin typeface="Times New Roman" panose="02020603050405020304" pitchFamily="18" charset="0"/>
                <a:cs typeface="Times New Roman" panose="02020603050405020304" pitchFamily="18" charset="0"/>
              </a:rPr>
              <a:t>3. </a:t>
            </a:r>
            <a:r>
              <a:rPr lang="en-US" b="1" dirty="0">
                <a:latin typeface="Times New Roman" panose="02020603050405020304" pitchFamily="18" charset="0"/>
                <a:cs typeface="Times New Roman" panose="02020603050405020304" pitchFamily="18" charset="0"/>
              </a:rPr>
              <a:t>Serological tests</a:t>
            </a:r>
          </a:p>
          <a:p>
            <a:pPr marL="685800" lvl="2" algn="just">
              <a:spcBef>
                <a:spcPts val="1000"/>
              </a:spcBef>
            </a:pPr>
            <a:r>
              <a:rPr lang="en-US" dirty="0">
                <a:latin typeface="Times New Roman" panose="02020603050405020304" pitchFamily="18" charset="0"/>
                <a:cs typeface="Times New Roman" panose="02020603050405020304" pitchFamily="18" charset="0"/>
              </a:rPr>
              <a:t>Indirect </a:t>
            </a:r>
            <a:r>
              <a:rPr lang="en-US" dirty="0" err="1">
                <a:latin typeface="Times New Roman" panose="02020603050405020304" pitchFamily="18" charset="0"/>
                <a:cs typeface="Times New Roman" panose="02020603050405020304" pitchFamily="18" charset="0"/>
              </a:rPr>
              <a:t>Haemmaglutination</a:t>
            </a:r>
            <a:r>
              <a:rPr lang="en-US" dirty="0">
                <a:latin typeface="Times New Roman" panose="02020603050405020304" pitchFamily="18" charset="0"/>
                <a:cs typeface="Times New Roman" panose="02020603050405020304" pitchFamily="18" charset="0"/>
              </a:rPr>
              <a:t> test (IHA)</a:t>
            </a:r>
          </a:p>
          <a:p>
            <a:pPr marL="685800" lvl="2" algn="just">
              <a:spcBef>
                <a:spcPts val="1000"/>
              </a:spcBef>
            </a:pPr>
            <a:r>
              <a:rPr lang="en-US" dirty="0">
                <a:latin typeface="Times New Roman" panose="02020603050405020304" pitchFamily="18" charset="0"/>
                <a:cs typeface="Times New Roman" panose="02020603050405020304" pitchFamily="18" charset="0"/>
              </a:rPr>
              <a:t>Complement fixation test (CFT): </a:t>
            </a:r>
            <a:r>
              <a:rPr lang="en-US" b="1" dirty="0">
                <a:solidFill>
                  <a:schemeClr val="accent2">
                    <a:lumMod val="50000"/>
                  </a:schemeClr>
                </a:solidFill>
                <a:latin typeface="Times New Roman" panose="02020603050405020304" pitchFamily="18" charset="0"/>
                <a:cs typeface="Times New Roman" panose="02020603050405020304" pitchFamily="18" charset="0"/>
              </a:rPr>
              <a:t>85-95%</a:t>
            </a:r>
            <a:r>
              <a:rPr lang="en-US" dirty="0">
                <a:latin typeface="Times New Roman" panose="02020603050405020304" pitchFamily="18" charset="0"/>
                <a:cs typeface="Times New Roman" panose="02020603050405020304" pitchFamily="18" charset="0"/>
              </a:rPr>
              <a:t> in accuracy </a:t>
            </a:r>
          </a:p>
          <a:p>
            <a:pPr marL="685800" lvl="2" algn="just">
              <a:spcBef>
                <a:spcPts val="1000"/>
              </a:spcBef>
            </a:pPr>
            <a:r>
              <a:rPr lang="en-US" dirty="0">
                <a:latin typeface="Times New Roman" panose="02020603050405020304" pitchFamily="18" charset="0"/>
                <a:cs typeface="Times New Roman" panose="02020603050405020304" pitchFamily="18" charset="0"/>
              </a:rPr>
              <a:t>dot ELISA</a:t>
            </a:r>
          </a:p>
          <a:p>
            <a:pPr marL="228600" lvl="1" algn="just">
              <a:spcBef>
                <a:spcPts val="1000"/>
              </a:spcBef>
              <a:buNone/>
            </a:pPr>
            <a:r>
              <a:rPr lang="en-US" dirty="0">
                <a:latin typeface="Times New Roman" panose="02020603050405020304" pitchFamily="18" charset="0"/>
                <a:cs typeface="Times New Roman" panose="02020603050405020304" pitchFamily="18" charset="0"/>
              </a:rPr>
              <a:t>4. </a:t>
            </a:r>
            <a:r>
              <a:rPr lang="en-US" b="1" dirty="0">
                <a:latin typeface="Times New Roman" panose="02020603050405020304" pitchFamily="18" charset="0"/>
                <a:cs typeface="Times New Roman" panose="02020603050405020304" pitchFamily="18" charset="0"/>
              </a:rPr>
              <a:t>Isolation of the pathogens</a:t>
            </a:r>
          </a:p>
          <a:p>
            <a:pPr marL="685800" lvl="2" algn="just">
              <a:spcBef>
                <a:spcPts val="1000"/>
              </a:spcBef>
            </a:pPr>
            <a:r>
              <a:rPr lang="en-US" dirty="0">
                <a:latin typeface="Times New Roman" panose="02020603050405020304" pitchFamily="18" charset="0"/>
                <a:cs typeface="Times New Roman" panose="02020603050405020304" pitchFamily="18" charset="0"/>
              </a:rPr>
              <a:t>Isolation from unopened uncontaminated lesions </a:t>
            </a:r>
          </a:p>
          <a:p>
            <a:pPr marL="685800" lvl="2" algn="just">
              <a:spcBef>
                <a:spcPts val="1000"/>
              </a:spcBef>
            </a:pPr>
            <a:r>
              <a:rPr lang="en-US" dirty="0">
                <a:latin typeface="Times New Roman" panose="02020603050405020304" pitchFamily="18" charset="0"/>
                <a:cs typeface="Times New Roman" panose="02020603050405020304" pitchFamily="18" charset="0"/>
              </a:rPr>
              <a:t>Require pus samples from lung or nasal mucosa </a:t>
            </a:r>
          </a:p>
          <a:p>
            <a:pPr marL="685800" lvl="2" algn="just">
              <a:spcBef>
                <a:spcPts val="1000"/>
              </a:spcBef>
            </a:pPr>
            <a:r>
              <a:rPr lang="en-US" dirty="0">
                <a:latin typeface="Times New Roman" panose="02020603050405020304" pitchFamily="18" charset="0"/>
                <a:cs typeface="Times New Roman" panose="02020603050405020304" pitchFamily="18" charset="0"/>
              </a:rPr>
              <a:t>Bacteria grow aerobically, media contains glycerol</a:t>
            </a:r>
          </a:p>
          <a:p>
            <a:pPr marL="685800" lvl="2" algn="just">
              <a:spcBef>
                <a:spcPts val="1000"/>
              </a:spcBef>
            </a:pPr>
            <a:r>
              <a:rPr lang="en-US" dirty="0">
                <a:latin typeface="Times New Roman" panose="02020603050405020304" pitchFamily="18" charset="0"/>
                <a:cs typeface="Times New Roman" panose="02020603050405020304" pitchFamily="18" charset="0"/>
              </a:rPr>
              <a:t>Strict bio-security measures required </a:t>
            </a:r>
          </a:p>
          <a:p>
            <a:pPr marL="228600" lvl="1" algn="just">
              <a:spcBef>
                <a:spcPts val="1000"/>
              </a:spcBef>
            </a:pPr>
            <a:endParaRPr lang="en-US" dirty="0">
              <a:latin typeface="Times New Roman" panose="02020603050405020304" pitchFamily="18" charset="0"/>
              <a:cs typeface="Times New Roman" panose="02020603050405020304" pitchFamily="18" charset="0"/>
            </a:endParaRPr>
          </a:p>
          <a:p>
            <a:pPr marL="228600" lvl="1" algn="just">
              <a:spcBef>
                <a:spcPts val="1000"/>
              </a:spcBef>
            </a:pPr>
            <a:endParaRPr lang="en-US" dirty="0">
              <a:latin typeface="Times New Roman" panose="02020603050405020304" pitchFamily="18" charset="0"/>
              <a:cs typeface="Times New Roman" panose="02020603050405020304" pitchFamily="18" charset="0"/>
            </a:endParaRPr>
          </a:p>
          <a:p>
            <a:pPr marL="228600" lvl="1" algn="just">
              <a:spcBef>
                <a:spcPts val="1000"/>
              </a:spcBef>
            </a:pPr>
            <a:endParaRPr lang="en-US" dirty="0">
              <a:latin typeface="Times New Roman" panose="02020603050405020304" pitchFamily="18" charset="0"/>
              <a:cs typeface="Times New Roman" panose="02020603050405020304" pitchFamily="18" charset="0"/>
            </a:endParaRPr>
          </a:p>
          <a:p>
            <a:pPr algn="just"/>
            <a:endParaRPr lang="en-US" sz="2000" dirty="0">
              <a:solidFill>
                <a:srgbClr val="0070C0"/>
              </a:solidFill>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lvl="1"/>
            <a:endParaRPr lang="en-IN" dirty="0">
              <a:latin typeface="Times New Roman" panose="02020603050405020304" pitchFamily="18" charset="0"/>
              <a:cs typeface="Times New Roman" panose="02020603050405020304" pitchFamily="18" charset="0"/>
            </a:endParaRPr>
          </a:p>
        </p:txBody>
      </p:sp>
      <p:pic>
        <p:nvPicPr>
          <p:cNvPr id="5" name="Picture 2" descr="Image result for mallein tes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3346" y="3401123"/>
            <a:ext cx="2154827" cy="30291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allein tes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3346" y="947854"/>
            <a:ext cx="2154828" cy="2355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21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CA3C4-133D-80B7-8015-8C517DA57FF6}"/>
              </a:ext>
            </a:extLst>
          </p:cNvPr>
          <p:cNvSpPr>
            <a:spLocks noGrp="1"/>
          </p:cNvSpPr>
          <p:nvPr>
            <p:ph type="title"/>
          </p:nvPr>
        </p:nvSpPr>
        <p:spPr/>
        <p:txBody>
          <a:bodyPr/>
          <a:lstStyle/>
          <a:p>
            <a:endParaRPr lang="en-IN"/>
          </a:p>
        </p:txBody>
      </p:sp>
      <p:pic>
        <p:nvPicPr>
          <p:cNvPr id="1026" name="Picture 2" descr="Colony morphology displayed by Gram-negative Burkholderia mallei bacteria, which was grown on a medium of chocolate agar, for a 72 hour time period, at a temperature of 37°C.">
            <a:extLst>
              <a:ext uri="{FF2B5EF4-FFF2-40B4-BE49-F238E27FC236}">
                <a16:creationId xmlns:a16="http://schemas.microsoft.com/office/drawing/2014/main" id="{FFC5272B-35E2-E371-6356-A3E49DDD39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9478" y="2115796"/>
            <a:ext cx="3313043" cy="28094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175D07-1B40-49E1-5B1A-A0060DD59D26}"/>
              </a:ext>
            </a:extLst>
          </p:cNvPr>
          <p:cNvSpPr txBox="1"/>
          <p:nvPr/>
        </p:nvSpPr>
        <p:spPr>
          <a:xfrm>
            <a:off x="3452568" y="5187893"/>
            <a:ext cx="6094428" cy="923330"/>
          </a:xfrm>
          <a:prstGeom prst="rect">
            <a:avLst/>
          </a:prstGeom>
          <a:noFill/>
        </p:spPr>
        <p:txBody>
          <a:bodyPr wrap="square">
            <a:spAutoFit/>
          </a:bodyPr>
          <a:lstStyle/>
          <a:p>
            <a:pPr algn="just"/>
            <a:r>
              <a:rPr lang="en-US" b="0" i="0" dirty="0">
                <a:solidFill>
                  <a:srgbClr val="000000"/>
                </a:solidFill>
                <a:effectLst/>
                <a:latin typeface="Times New Roman" panose="02020603050405020304" pitchFamily="18" charset="0"/>
                <a:cs typeface="Times New Roman" panose="02020603050405020304" pitchFamily="18" charset="0"/>
              </a:rPr>
              <a:t>Colony morphology displayed by Gram-negative </a:t>
            </a:r>
            <a:r>
              <a:rPr lang="en-US" b="0" i="1" dirty="0" err="1">
                <a:solidFill>
                  <a:srgbClr val="000000"/>
                </a:solidFill>
                <a:effectLst/>
                <a:latin typeface="Times New Roman" panose="02020603050405020304" pitchFamily="18" charset="0"/>
                <a:cs typeface="Times New Roman" panose="02020603050405020304" pitchFamily="18" charset="0"/>
              </a:rPr>
              <a:t>Burkholderia</a:t>
            </a:r>
            <a:r>
              <a:rPr lang="en-US" b="0" i="1" dirty="0">
                <a:solidFill>
                  <a:srgbClr val="000000"/>
                </a:solidFill>
                <a:effectLst/>
                <a:latin typeface="Times New Roman" panose="02020603050405020304" pitchFamily="18" charset="0"/>
                <a:cs typeface="Times New Roman" panose="02020603050405020304" pitchFamily="18" charset="0"/>
              </a:rPr>
              <a:t> mallei</a:t>
            </a:r>
            <a:r>
              <a:rPr lang="en-US" b="0" i="0" dirty="0">
                <a:solidFill>
                  <a:srgbClr val="000000"/>
                </a:solidFill>
                <a:effectLst/>
                <a:latin typeface="Times New Roman" panose="02020603050405020304" pitchFamily="18" charset="0"/>
                <a:cs typeface="Times New Roman" panose="02020603050405020304" pitchFamily="18" charset="0"/>
              </a:rPr>
              <a:t> bacteria, which was grown on a medium of chocolate agar, for a 72 hour time period, at a temperature of 37°C.</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8899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guinea pig&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0624" y="790030"/>
            <a:ext cx="1917823" cy="13518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9489" y="992459"/>
            <a:ext cx="10168773" cy="5664819"/>
          </a:xfrm>
          <a:ln>
            <a:solidFill>
              <a:srgbClr val="FF0000"/>
            </a:solidFill>
          </a:ln>
        </p:spPr>
        <p:txBody>
          <a:bodyPr/>
          <a:lstStyle/>
          <a:p>
            <a:pPr>
              <a:buNone/>
            </a:pPr>
            <a:r>
              <a:rPr lang="en-US" dirty="0">
                <a:latin typeface="Times New Roman" panose="02020603050405020304" pitchFamily="18" charset="0"/>
                <a:cs typeface="Times New Roman" panose="02020603050405020304" pitchFamily="18" charset="0"/>
              </a:rPr>
              <a:t>5. </a:t>
            </a:r>
            <a:r>
              <a:rPr lang="en-US" b="1" dirty="0">
                <a:latin typeface="Times New Roman" panose="02020603050405020304" pitchFamily="18" charset="0"/>
                <a:cs typeface="Times New Roman" panose="02020603050405020304" pitchFamily="18" charset="0"/>
              </a:rPr>
              <a:t>Strauss test:</a:t>
            </a:r>
          </a:p>
          <a:p>
            <a:pPr>
              <a:buNone/>
            </a:pPr>
            <a:endParaRPr lang="en-US" dirty="0">
              <a:latin typeface="Times New Roman" panose="02020603050405020304" pitchFamily="18" charset="0"/>
              <a:cs typeface="Times New Roman" panose="02020603050405020304" pitchFamily="18" charset="0"/>
            </a:endParaRPr>
          </a:p>
          <a:p>
            <a:pPr>
              <a:buNone/>
            </a:pPr>
            <a:r>
              <a:rPr lang="en-US" dirty="0">
                <a:latin typeface="Times New Roman" panose="02020603050405020304" pitchFamily="18" charset="0"/>
                <a:cs typeface="Times New Roman" panose="02020603050405020304" pitchFamily="18" charset="0"/>
              </a:rPr>
              <a:t>                                  </a:t>
            </a:r>
          </a:p>
          <a:p>
            <a:pPr>
              <a:buNone/>
            </a:pPr>
            <a:r>
              <a:rPr lang="en-US" dirty="0">
                <a:latin typeface="Times New Roman" panose="02020603050405020304" pitchFamily="18" charset="0"/>
                <a:cs typeface="Times New Roman" panose="02020603050405020304" pitchFamily="18" charset="0"/>
              </a:rPr>
              <a:t> </a:t>
            </a:r>
          </a:p>
          <a:p>
            <a:endParaRPr lang="en-IN" dirty="0"/>
          </a:p>
        </p:txBody>
      </p:sp>
      <p:sp>
        <p:nvSpPr>
          <p:cNvPr id="4" name="Title 1"/>
          <p:cNvSpPr>
            <a:spLocks noGrp="1"/>
          </p:cNvSpPr>
          <p:nvPr>
            <p:ph type="title"/>
          </p:nvPr>
        </p:nvSpPr>
        <p:spPr>
          <a:xfrm>
            <a:off x="446050" y="287066"/>
            <a:ext cx="1928440" cy="582729"/>
          </a:xfrm>
          <a:solidFill>
            <a:schemeClr val="accent4">
              <a:lumMod val="40000"/>
              <a:lumOff val="60000"/>
            </a:schemeClr>
          </a:solidFill>
        </p:spPr>
        <p:txBody>
          <a:bodyPr>
            <a:normAutofit/>
          </a:bodyPr>
          <a:lstStyle/>
          <a:p>
            <a:r>
              <a:rPr lang="en-US" sz="3200" dirty="0">
                <a:latin typeface="Times New Roman" panose="02020603050405020304" pitchFamily="18" charset="0"/>
                <a:cs typeface="Times New Roman" panose="02020603050405020304" pitchFamily="18" charset="0"/>
              </a:rPr>
              <a:t>Diagnosis</a:t>
            </a:r>
            <a:endParaRPr lang="en-IN" sz="3200" dirty="0">
              <a:latin typeface="Times New Roman" panose="02020603050405020304" pitchFamily="18" charset="0"/>
              <a:cs typeface="Times New Roman" panose="02020603050405020304" pitchFamily="18" charset="0"/>
            </a:endParaRPr>
          </a:p>
        </p:txBody>
      </p:sp>
      <p:sp>
        <p:nvSpPr>
          <p:cNvPr id="5" name="Down Arrow 4"/>
          <p:cNvSpPr/>
          <p:nvPr/>
        </p:nvSpPr>
        <p:spPr>
          <a:xfrm>
            <a:off x="4758813" y="2394556"/>
            <a:ext cx="250723" cy="634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06711" y="2469543"/>
            <a:ext cx="2610465" cy="442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a:p>
            <a:pPr algn="ctr"/>
            <a:r>
              <a:rPr lang="en-US" dirty="0">
                <a:solidFill>
                  <a:schemeClr val="tx1"/>
                </a:solidFill>
                <a:latin typeface="Times New Roman" panose="02020603050405020304" pitchFamily="18" charset="0"/>
                <a:cs typeface="Times New Roman" panose="02020603050405020304" pitchFamily="18" charset="0"/>
              </a:rPr>
              <a:t>Clinical material</a:t>
            </a:r>
          </a:p>
          <a:p>
            <a:pPr algn="ctr"/>
            <a:r>
              <a:rPr lang="en-US" dirty="0">
                <a:solidFill>
                  <a:schemeClr val="tx1"/>
                </a:solidFill>
                <a:latin typeface="Times New Roman" panose="02020603050405020304" pitchFamily="18" charset="0"/>
                <a:cs typeface="Times New Roman" panose="02020603050405020304" pitchFamily="18" charset="0"/>
              </a:rPr>
              <a:t>I/P </a:t>
            </a:r>
          </a:p>
          <a:p>
            <a:pPr algn="ctr"/>
            <a:endParaRPr lang="en-US" dirty="0">
              <a:solidFill>
                <a:schemeClr val="tx1"/>
              </a:solidFill>
            </a:endParaRPr>
          </a:p>
        </p:txBody>
      </p:sp>
      <p:sp>
        <p:nvSpPr>
          <p:cNvPr id="7" name="Rectangle 6"/>
          <p:cNvSpPr/>
          <p:nvPr/>
        </p:nvSpPr>
        <p:spPr>
          <a:xfrm>
            <a:off x="3465658" y="2986983"/>
            <a:ext cx="2930013" cy="570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a:p>
            <a:pPr algn="ctr"/>
            <a:r>
              <a:rPr lang="en-US" dirty="0">
                <a:solidFill>
                  <a:schemeClr val="tx1"/>
                </a:solidFill>
                <a:latin typeface="Times New Roman" panose="02020603050405020304" pitchFamily="18" charset="0"/>
                <a:cs typeface="Times New Roman" panose="02020603050405020304" pitchFamily="18" charset="0"/>
              </a:rPr>
              <a:t>Pain full swelling of the scrotal sac</a:t>
            </a:r>
          </a:p>
          <a:p>
            <a:pPr algn="ctr"/>
            <a:endParaRPr lang="en-US" dirty="0">
              <a:solidFill>
                <a:schemeClr val="tx1"/>
              </a:solidFill>
            </a:endParaRPr>
          </a:p>
        </p:txBody>
      </p:sp>
      <p:sp>
        <p:nvSpPr>
          <p:cNvPr id="8" name="Rectangle 7"/>
          <p:cNvSpPr/>
          <p:nvPr/>
        </p:nvSpPr>
        <p:spPr>
          <a:xfrm>
            <a:off x="3532240" y="3991632"/>
            <a:ext cx="2930013" cy="462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a:p>
            <a:pPr algn="ctr"/>
            <a:r>
              <a:rPr lang="en-US" dirty="0">
                <a:solidFill>
                  <a:schemeClr val="tx1"/>
                </a:solidFill>
                <a:latin typeface="Times New Roman" panose="02020603050405020304" pitchFamily="18" charset="0"/>
                <a:cs typeface="Times New Roman" panose="02020603050405020304" pitchFamily="18" charset="0"/>
              </a:rPr>
              <a:t>Painfully enlarged</a:t>
            </a:r>
          </a:p>
          <a:p>
            <a:pPr algn="ctr"/>
            <a:endParaRPr lang="en-US" dirty="0">
              <a:solidFill>
                <a:schemeClr val="tx1"/>
              </a:solidFill>
            </a:endParaRPr>
          </a:p>
        </p:txBody>
      </p:sp>
      <p:sp>
        <p:nvSpPr>
          <p:cNvPr id="9" name="Down Arrow 8"/>
          <p:cNvSpPr/>
          <p:nvPr/>
        </p:nvSpPr>
        <p:spPr>
          <a:xfrm>
            <a:off x="4780937" y="3575386"/>
            <a:ext cx="216309" cy="5260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771103" y="4499109"/>
            <a:ext cx="226144" cy="5358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65090" y="5158741"/>
            <a:ext cx="2930013" cy="462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a:p>
            <a:pPr algn="ctr"/>
            <a:r>
              <a:rPr lang="en-US" dirty="0" err="1">
                <a:solidFill>
                  <a:schemeClr val="tx1"/>
                </a:solidFill>
                <a:latin typeface="Times New Roman" panose="02020603050405020304" pitchFamily="18" charset="0"/>
                <a:cs typeface="Times New Roman" panose="02020603050405020304" pitchFamily="18" charset="0"/>
              </a:rPr>
              <a:t>Caseous</a:t>
            </a:r>
            <a:r>
              <a:rPr lang="en-US" dirty="0">
                <a:solidFill>
                  <a:schemeClr val="tx1"/>
                </a:solidFill>
                <a:latin typeface="Times New Roman" panose="02020603050405020304" pitchFamily="18" charset="0"/>
                <a:cs typeface="Times New Roman" panose="02020603050405020304" pitchFamily="18" charset="0"/>
              </a:rPr>
              <a:t> mass breaks through skin in 7-10 day</a:t>
            </a:r>
          </a:p>
          <a:p>
            <a:pPr algn="ctr"/>
            <a:endParaRPr lang="en-US" dirty="0">
              <a:solidFill>
                <a:schemeClr val="tx1"/>
              </a:solidFill>
            </a:endParaRPr>
          </a:p>
        </p:txBody>
      </p:sp>
      <p:sp>
        <p:nvSpPr>
          <p:cNvPr id="12" name="Rectangle 11"/>
          <p:cNvSpPr/>
          <p:nvPr/>
        </p:nvSpPr>
        <p:spPr>
          <a:xfrm>
            <a:off x="4104968" y="1940625"/>
            <a:ext cx="1784555" cy="427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Guinea pig  </a:t>
            </a:r>
            <a:endParaRPr lang="en-US" sz="2000" dirty="0">
              <a:solidFill>
                <a:schemeClr val="tx1"/>
              </a:solidFill>
            </a:endParaRPr>
          </a:p>
        </p:txBody>
      </p:sp>
      <p:sp>
        <p:nvSpPr>
          <p:cNvPr id="2" name="Rectangle 1"/>
          <p:cNvSpPr/>
          <p:nvPr/>
        </p:nvSpPr>
        <p:spPr>
          <a:xfrm>
            <a:off x="559417" y="5904970"/>
            <a:ext cx="9988916" cy="646331"/>
          </a:xfrm>
          <a:prstGeom prst="rect">
            <a:avLst/>
          </a:prstGeom>
          <a:solidFill>
            <a:schemeClr val="accent4">
              <a:lumMod val="20000"/>
              <a:lumOff val="80000"/>
            </a:schemeClr>
          </a:solidFill>
        </p:spPr>
        <p:txBody>
          <a:bodyPr wrap="square">
            <a:spAutoFit/>
          </a:bodyPr>
          <a:lstStyle/>
          <a:p>
            <a:pPr marL="285750" indent="-285750" algn="just">
              <a:buFont typeface="Wingdings" panose="05000000000000000000" pitchFamily="2" charset="2"/>
              <a:buChar char="v"/>
            </a:pPr>
            <a:r>
              <a:rPr lang="en-US" dirty="0">
                <a:solidFill>
                  <a:srgbClr val="7030A0"/>
                </a:solidFill>
                <a:latin typeface="Times New Roman" panose="02020603050405020304" pitchFamily="18" charset="0"/>
                <a:cs typeface="Times New Roman" panose="02020603050405020304" pitchFamily="18" charset="0"/>
              </a:rPr>
              <a:t>The Strauss reaction is </a:t>
            </a:r>
            <a:r>
              <a:rPr lang="en-US" b="1" dirty="0">
                <a:solidFill>
                  <a:srgbClr val="7030A0"/>
                </a:solidFill>
                <a:latin typeface="Times New Roman" panose="02020603050405020304" pitchFamily="18" charset="0"/>
                <a:cs typeface="Times New Roman" panose="02020603050405020304" pitchFamily="18" charset="0"/>
              </a:rPr>
              <a:t>not</a:t>
            </a:r>
            <a:r>
              <a:rPr lang="en-US" dirty="0">
                <a:solidFill>
                  <a:srgbClr val="7030A0"/>
                </a:solidFill>
                <a:latin typeface="Times New Roman" panose="02020603050405020304" pitchFamily="18" charset="0"/>
                <a:cs typeface="Times New Roman" panose="02020603050405020304" pitchFamily="18" charset="0"/>
              </a:rPr>
              <a:t> specific for </a:t>
            </a:r>
            <a:r>
              <a:rPr lang="en-US" dirty="0" err="1">
                <a:solidFill>
                  <a:srgbClr val="7030A0"/>
                </a:solidFill>
                <a:latin typeface="Times New Roman" panose="02020603050405020304" pitchFamily="18" charset="0"/>
                <a:cs typeface="Times New Roman" panose="02020603050405020304" pitchFamily="18" charset="0"/>
              </a:rPr>
              <a:t>glanders</a:t>
            </a:r>
            <a:r>
              <a:rPr lang="en-US" dirty="0">
                <a:solidFill>
                  <a:srgbClr val="7030A0"/>
                </a:solidFill>
                <a:latin typeface="Times New Roman" panose="02020603050405020304" pitchFamily="18" charset="0"/>
                <a:cs typeface="Times New Roman" panose="02020603050405020304" pitchFamily="18" charset="0"/>
              </a:rPr>
              <a:t> and can be provoked by other organisms, therefore </a:t>
            </a:r>
            <a:r>
              <a:rPr lang="en-US" i="1" dirty="0">
                <a:solidFill>
                  <a:srgbClr val="7030A0"/>
                </a:solidFill>
                <a:latin typeface="Times New Roman" panose="02020603050405020304" pitchFamily="18" charset="0"/>
                <a:cs typeface="Times New Roman" panose="02020603050405020304" pitchFamily="18" charset="0"/>
              </a:rPr>
              <a:t>B. mallei </a:t>
            </a:r>
            <a:r>
              <a:rPr lang="en-US" dirty="0">
                <a:solidFill>
                  <a:srgbClr val="7030A0"/>
                </a:solidFill>
                <a:latin typeface="Times New Roman" panose="02020603050405020304" pitchFamily="18" charset="0"/>
                <a:cs typeface="Times New Roman" panose="02020603050405020304" pitchFamily="18" charset="0"/>
              </a:rPr>
              <a:t>must be cultured from the infected testes </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615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50" y="1299658"/>
            <a:ext cx="11206974" cy="3629182"/>
          </a:xfrm>
          <a:ln>
            <a:solidFill>
              <a:srgbClr val="FF0000"/>
            </a:solidFill>
          </a:ln>
        </p:spPr>
        <p:txBody>
          <a:bodyPr/>
          <a:lstStyle/>
          <a:p>
            <a:pPr>
              <a:buNone/>
            </a:pPr>
            <a:r>
              <a:rPr lang="en-US" dirty="0">
                <a:solidFill>
                  <a:srgbClr val="FF0000"/>
                </a:solidFill>
                <a:latin typeface="Times New Roman" pitchFamily="18" charset="0"/>
                <a:cs typeface="Times New Roman" pitchFamily="18" charset="0"/>
              </a:rPr>
              <a:t>In Human-</a:t>
            </a:r>
          </a:p>
          <a:p>
            <a:pPr marL="971550" lvl="1" indent="-514350">
              <a:buAutoNum type="arabicPeriod"/>
            </a:pPr>
            <a:r>
              <a:rPr lang="en-US" dirty="0">
                <a:latin typeface="Times New Roman" pitchFamily="18" charset="0"/>
                <a:cs typeface="Times New Roman" pitchFamily="18" charset="0"/>
              </a:rPr>
              <a:t>History-Contact with suspected material/animal</a:t>
            </a:r>
          </a:p>
          <a:p>
            <a:pPr marL="971550" lvl="1" indent="-514350">
              <a:buAutoNum type="arabicPeriod"/>
            </a:pPr>
            <a:r>
              <a:rPr lang="en-US" dirty="0">
                <a:latin typeface="Times New Roman" pitchFamily="18" charset="0"/>
                <a:cs typeface="Times New Roman" pitchFamily="18" charset="0"/>
              </a:rPr>
              <a:t>Isolation of organism</a:t>
            </a:r>
          </a:p>
          <a:p>
            <a:pPr marL="971550" lvl="1" indent="-514350">
              <a:buAutoNum type="arabicPeriod"/>
            </a:pPr>
            <a:r>
              <a:rPr lang="en-US" dirty="0">
                <a:latin typeface="Times New Roman" pitchFamily="18" charset="0"/>
                <a:cs typeface="Times New Roman" pitchFamily="18" charset="0"/>
              </a:rPr>
              <a:t>Strauss test</a:t>
            </a:r>
          </a:p>
          <a:p>
            <a:pPr marL="971550" lvl="1" indent="-514350">
              <a:buAutoNum type="arabicPeriod"/>
            </a:pPr>
            <a:r>
              <a:rPr lang="en-US" dirty="0">
                <a:latin typeface="Times New Roman" pitchFamily="18" charset="0"/>
                <a:cs typeface="Times New Roman" pitchFamily="18" charset="0"/>
              </a:rPr>
              <a:t>Agglutination test</a:t>
            </a:r>
          </a:p>
          <a:p>
            <a:pPr marL="971550" lvl="1" indent="-514350">
              <a:buAutoNum type="arabicPeriod"/>
            </a:pPr>
            <a:r>
              <a:rPr lang="en-US" dirty="0">
                <a:latin typeface="Times New Roman" pitchFamily="18" charset="0"/>
                <a:cs typeface="Times New Roman" pitchFamily="18" charset="0"/>
              </a:rPr>
              <a:t>CFT</a:t>
            </a:r>
          </a:p>
          <a:p>
            <a:pPr marL="971550" lvl="1" indent="-514350">
              <a:buAutoNum type="arabicPeriod"/>
            </a:pPr>
            <a:r>
              <a:rPr lang="en-US" dirty="0">
                <a:latin typeface="Times New Roman" pitchFamily="18" charset="0"/>
                <a:cs typeface="Times New Roman" pitchFamily="18" charset="0"/>
              </a:rPr>
              <a:t>Mallein test</a:t>
            </a:r>
          </a:p>
        </p:txBody>
      </p:sp>
      <p:sp>
        <p:nvSpPr>
          <p:cNvPr id="4" name="Title 1"/>
          <p:cNvSpPr>
            <a:spLocks noGrp="1"/>
          </p:cNvSpPr>
          <p:nvPr>
            <p:ph type="title"/>
          </p:nvPr>
        </p:nvSpPr>
        <p:spPr>
          <a:xfrm>
            <a:off x="446050" y="287066"/>
            <a:ext cx="1957937" cy="582729"/>
          </a:xfrm>
          <a:solidFill>
            <a:schemeClr val="accent4">
              <a:lumMod val="40000"/>
              <a:lumOff val="60000"/>
            </a:schemeClr>
          </a:solidFill>
        </p:spPr>
        <p:txBody>
          <a:bodyPr>
            <a:normAutofit/>
          </a:bodyPr>
          <a:lstStyle/>
          <a:p>
            <a:r>
              <a:rPr lang="en-US" sz="3200" dirty="0">
                <a:latin typeface="Times New Roman" panose="02020603050405020304" pitchFamily="18" charset="0"/>
                <a:cs typeface="Times New Roman" panose="02020603050405020304" pitchFamily="18" charset="0"/>
              </a:rPr>
              <a:t>Diagnosis</a:t>
            </a:r>
            <a:endParaRPr lang="en-IN"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252" y="291384"/>
            <a:ext cx="4117258" cy="667261"/>
          </a:xfrm>
          <a:solidFill>
            <a:schemeClr val="accent4">
              <a:lumMod val="40000"/>
              <a:lumOff val="60000"/>
            </a:schemeClr>
          </a:solidFill>
        </p:spPr>
        <p:txBody>
          <a:bodyPr>
            <a:normAutofit/>
          </a:bodyPr>
          <a:lstStyle/>
          <a:p>
            <a:r>
              <a:rPr lang="en-US" sz="3200" dirty="0">
                <a:latin typeface="Times New Roman" pitchFamily="18" charset="0"/>
                <a:cs typeface="Times New Roman" pitchFamily="18" charset="0"/>
              </a:rPr>
              <a:t>Prevention and Control</a:t>
            </a:r>
          </a:p>
        </p:txBody>
      </p:sp>
      <p:sp>
        <p:nvSpPr>
          <p:cNvPr id="3" name="Content Placeholder 2"/>
          <p:cNvSpPr>
            <a:spLocks noGrp="1"/>
          </p:cNvSpPr>
          <p:nvPr>
            <p:ph idx="1"/>
          </p:nvPr>
        </p:nvSpPr>
        <p:spPr>
          <a:xfrm>
            <a:off x="412955" y="1194619"/>
            <a:ext cx="10940845" cy="5309420"/>
          </a:xfrm>
          <a:ln>
            <a:solidFill>
              <a:srgbClr val="FF0000"/>
            </a:solidFill>
          </a:ln>
        </p:spPr>
        <p:txBody>
          <a:bodyPr>
            <a:normAutofit lnSpcReduction="10000"/>
          </a:bodyPr>
          <a:lstStyle/>
          <a:p>
            <a:pPr marL="0" indent="0">
              <a:buNone/>
            </a:pPr>
            <a:r>
              <a:rPr lang="en-US" dirty="0">
                <a:solidFill>
                  <a:srgbClr val="FF0000"/>
                </a:solidFill>
                <a:latin typeface="Times New Roman" pitchFamily="18" charset="0"/>
                <a:cs typeface="Times New Roman" pitchFamily="18" charset="0"/>
              </a:rPr>
              <a:t>In animals</a:t>
            </a:r>
          </a:p>
          <a:p>
            <a:pPr>
              <a:buNone/>
            </a:pPr>
            <a:r>
              <a:rPr lang="en-US" sz="2400" dirty="0">
                <a:latin typeface="Times New Roman" pitchFamily="18" charset="0"/>
                <a:cs typeface="Times New Roman" pitchFamily="18" charset="0"/>
              </a:rPr>
              <a:t>1. Immunization-</a:t>
            </a:r>
            <a:r>
              <a:rPr lang="en-US" sz="2000" dirty="0">
                <a:latin typeface="Times New Roman" pitchFamily="18" charset="0"/>
                <a:cs typeface="Times New Roman" pitchFamily="18" charset="0"/>
              </a:rPr>
              <a:t>No vaccines are available </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2. Identification and elimination of the foci of infection</a:t>
            </a:r>
          </a:p>
          <a:p>
            <a:pPr>
              <a:buNone/>
            </a:pPr>
            <a:r>
              <a:rPr lang="en-US" sz="2400" dirty="0">
                <a:latin typeface="Times New Roman" pitchFamily="18" charset="0"/>
                <a:cs typeface="Times New Roman" pitchFamily="18" charset="0"/>
              </a:rPr>
              <a:t>3. Surveillance and monitoring of the infected herd</a:t>
            </a:r>
          </a:p>
          <a:p>
            <a:pPr marL="914400" lvl="1" indent="-457200">
              <a:buFont typeface="+mj-lt"/>
              <a:buAutoNum type="alphaLcPeriod"/>
            </a:pPr>
            <a:r>
              <a:rPr lang="en-US" sz="2000" dirty="0">
                <a:latin typeface="Times New Roman" pitchFamily="18" charset="0"/>
                <a:cs typeface="Times New Roman" pitchFamily="18" charset="0"/>
              </a:rPr>
              <a:t>To identify the clinical and subclinical cases</a:t>
            </a:r>
          </a:p>
          <a:p>
            <a:pPr marL="914400" lvl="1" indent="-457200">
              <a:buFont typeface="+mj-lt"/>
              <a:buAutoNum type="alphaLcPeriod"/>
            </a:pPr>
            <a:r>
              <a:rPr lang="en-US" sz="2000" dirty="0">
                <a:latin typeface="Times New Roman" pitchFamily="18" charset="0"/>
                <a:cs typeface="Times New Roman" pitchFamily="18" charset="0"/>
              </a:rPr>
              <a:t>To assess the prevalence and incidence of </a:t>
            </a:r>
            <a:r>
              <a:rPr lang="en-US" sz="2000" dirty="0" err="1">
                <a:latin typeface="Times New Roman" pitchFamily="18" charset="0"/>
                <a:cs typeface="Times New Roman" pitchFamily="18" charset="0"/>
              </a:rPr>
              <a:t>glanders</a:t>
            </a:r>
            <a:endParaRPr lang="en-US" sz="20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5. Positive animals should be slaughtered-According to the provision of The </a:t>
            </a:r>
            <a:r>
              <a:rPr lang="en-US" sz="2400" b="1" dirty="0">
                <a:latin typeface="Times New Roman" pitchFamily="18" charset="0"/>
                <a:cs typeface="Times New Roman" pitchFamily="18" charset="0"/>
              </a:rPr>
              <a:t>Glanders </a:t>
            </a:r>
            <a:r>
              <a:rPr lang="en-US" sz="2400" dirty="0">
                <a:latin typeface="Times New Roman" pitchFamily="18" charset="0"/>
                <a:cs typeface="Times New Roman" pitchFamily="18" charset="0"/>
              </a:rPr>
              <a:t>and </a:t>
            </a:r>
            <a:r>
              <a:rPr lang="en-US" sz="2400" b="1" dirty="0">
                <a:latin typeface="Times New Roman" pitchFamily="18" charset="0"/>
                <a:cs typeface="Times New Roman" pitchFamily="18" charset="0"/>
              </a:rPr>
              <a:t>Farcy Act XIII, 1899</a:t>
            </a:r>
          </a:p>
          <a:p>
            <a:pPr>
              <a:buNone/>
            </a:pPr>
            <a:r>
              <a:rPr lang="en-US" sz="2400" dirty="0">
                <a:latin typeface="Times New Roman" pitchFamily="18" charset="0"/>
                <a:cs typeface="Times New Roman" pitchFamily="18" charset="0"/>
              </a:rPr>
              <a:t>6. </a:t>
            </a:r>
            <a:r>
              <a:rPr lang="en-US" sz="2400" b="1" dirty="0">
                <a:latin typeface="Times New Roman" pitchFamily="18" charset="0"/>
                <a:cs typeface="Times New Roman" pitchFamily="18" charset="0"/>
              </a:rPr>
              <a:t>Carcass disposal</a:t>
            </a:r>
            <a:r>
              <a:rPr lang="en-US" sz="2400" dirty="0">
                <a:latin typeface="Times New Roman" pitchFamily="18" charset="0"/>
                <a:cs typeface="Times New Roman" pitchFamily="18" charset="0"/>
              </a:rPr>
              <a:t>-by Incineration, deep burial and disinfection of premises</a:t>
            </a:r>
          </a:p>
          <a:p>
            <a:pPr>
              <a:buNone/>
            </a:pPr>
            <a:r>
              <a:rPr lang="en-US" sz="2400" dirty="0">
                <a:latin typeface="Times New Roman" pitchFamily="18" charset="0"/>
                <a:cs typeface="Times New Roman" pitchFamily="18" charset="0"/>
              </a:rPr>
              <a:t>7. In contact and exposed animals segregated and rechecked </a:t>
            </a:r>
          </a:p>
          <a:p>
            <a:pPr>
              <a:buNone/>
            </a:pPr>
            <a:r>
              <a:rPr lang="en-US" sz="2400" dirty="0">
                <a:latin typeface="Times New Roman" pitchFamily="18" charset="0"/>
                <a:cs typeface="Times New Roman" pitchFamily="18" charset="0"/>
              </a:rPr>
              <a:t>8. </a:t>
            </a:r>
            <a:r>
              <a:rPr lang="en-US" sz="2400" b="1" dirty="0">
                <a:latin typeface="Times New Roman" pitchFamily="18" charset="0"/>
                <a:cs typeface="Times New Roman" pitchFamily="18" charset="0"/>
              </a:rPr>
              <a:t>Quarantine</a:t>
            </a:r>
          </a:p>
          <a:p>
            <a:pPr>
              <a:buNone/>
            </a:pPr>
            <a:r>
              <a:rPr lang="en-US" sz="2400" dirty="0">
                <a:latin typeface="Times New Roman" pitchFamily="18" charset="0"/>
                <a:cs typeface="Times New Roman" pitchFamily="18" charset="0"/>
              </a:rPr>
              <a:t>9. </a:t>
            </a:r>
            <a:r>
              <a:rPr lang="en-US" sz="2400" b="1" dirty="0">
                <a:latin typeface="Times New Roman" pitchFamily="18" charset="0"/>
                <a:cs typeface="Times New Roman" pitchFamily="18" charset="0"/>
              </a:rPr>
              <a:t>Public Education</a:t>
            </a:r>
          </a:p>
          <a:p>
            <a:pPr>
              <a:buNone/>
            </a:pPr>
            <a:r>
              <a:rPr lang="en-US" sz="2400" dirty="0">
                <a:latin typeface="Times New Roman" pitchFamily="18" charset="0"/>
                <a:cs typeface="Times New Roman" pitchFamily="18" charset="0"/>
              </a:rPr>
              <a:t>10. </a:t>
            </a:r>
            <a:r>
              <a:rPr lang="en-US" sz="2400" b="1" dirty="0">
                <a:latin typeface="Times New Roman" pitchFamily="18" charset="0"/>
                <a:cs typeface="Times New Roman" pitchFamily="18" charset="0"/>
              </a:rPr>
              <a:t>Disease notification</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DDD96-0620-1D0B-2CD9-196C92BAE897}"/>
              </a:ext>
            </a:extLst>
          </p:cNvPr>
          <p:cNvSpPr>
            <a:spLocks noGrp="1"/>
          </p:cNvSpPr>
          <p:nvPr>
            <p:ph type="title"/>
          </p:nvPr>
        </p:nvSpPr>
        <p:spPr/>
        <p:txBody>
          <a:bodyPr/>
          <a:lstStyle/>
          <a:p>
            <a:r>
              <a:rPr lang="en-US" sz="4400" b="1" dirty="0">
                <a:latin typeface="Times New Roman" pitchFamily="18" charset="0"/>
                <a:cs typeface="Times New Roman" pitchFamily="18" charset="0"/>
              </a:rPr>
              <a:t>Glanders </a:t>
            </a:r>
            <a:r>
              <a:rPr lang="en-US" sz="4400" dirty="0">
                <a:latin typeface="Times New Roman" pitchFamily="18" charset="0"/>
                <a:cs typeface="Times New Roman" pitchFamily="18" charset="0"/>
              </a:rPr>
              <a:t>and </a:t>
            </a:r>
            <a:r>
              <a:rPr lang="en-US" sz="4400" b="1" dirty="0">
                <a:latin typeface="Times New Roman" pitchFamily="18" charset="0"/>
                <a:cs typeface="Times New Roman" pitchFamily="18" charset="0"/>
              </a:rPr>
              <a:t>Farcy Act XIII, 1899</a:t>
            </a:r>
            <a:br>
              <a:rPr lang="en-US" sz="4400" b="1" dirty="0">
                <a:latin typeface="Times New Roman" pitchFamily="18" charset="0"/>
                <a:cs typeface="Times New Roman" pitchFamily="18" charset="0"/>
              </a:rPr>
            </a:br>
            <a:endParaRPr lang="en-IN" dirty="0"/>
          </a:p>
        </p:txBody>
      </p:sp>
      <p:sp>
        <p:nvSpPr>
          <p:cNvPr id="3" name="Content Placeholder 2">
            <a:extLst>
              <a:ext uri="{FF2B5EF4-FFF2-40B4-BE49-F238E27FC236}">
                <a16:creationId xmlns:a16="http://schemas.microsoft.com/office/drawing/2014/main" id="{DEBD5410-6364-0252-6D60-4BBFB679F1C7}"/>
              </a:ext>
            </a:extLst>
          </p:cNvPr>
          <p:cNvSpPr>
            <a:spLocks noGrp="1"/>
          </p:cNvSpPr>
          <p:nvPr>
            <p:ph idx="1"/>
          </p:nvPr>
        </p:nvSpPr>
        <p:spPr/>
        <p:txBody>
          <a:bodyPr>
            <a:normAutofit/>
          </a:bodyPr>
          <a:lstStyle/>
          <a:p>
            <a:pPr algn="just"/>
            <a:r>
              <a:rPr lang="en-US" sz="2400" b="0" i="0" dirty="0">
                <a:solidFill>
                  <a:srgbClr val="666666"/>
                </a:solidFill>
                <a:effectLst/>
                <a:latin typeface="Times New Roman" panose="02020603050405020304" pitchFamily="18" charset="0"/>
                <a:cs typeface="Times New Roman" panose="02020603050405020304" pitchFamily="18" charset="0"/>
              </a:rPr>
              <a:t>This Act deals with Glanders, a highly contagious disease primarily of equids. Under the Act, the local government has the power to appoint inspectors who shall be responsible for searching and seizing horses that are believed to be diseased and taking them to veterinary practitioners. The Act states that if a horse if found to be diseased by the veterinary practitioner, they are required to immediately destroy the horse. If the owners of the horse fail to comply with the provisions of this Act, they may be imprisoned, fined or both.</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023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049" y="3189249"/>
            <a:ext cx="10515600" cy="2062976"/>
          </a:xfrm>
          <a:ln>
            <a:solidFill>
              <a:srgbClr val="C00000"/>
            </a:solidFill>
          </a:ln>
        </p:spPr>
        <p:txBody>
          <a:bodyPr>
            <a:normAutofit/>
          </a:bodyPr>
          <a:lstStyle/>
          <a:p>
            <a:pPr algn="just">
              <a:buNone/>
            </a:pPr>
            <a:r>
              <a:rPr lang="en-US" dirty="0">
                <a:latin typeface="Times New Roman" pitchFamily="18" charset="0"/>
                <a:cs typeface="Times New Roman" pitchFamily="18" charset="0"/>
              </a:rPr>
              <a:t>Glanders is a contagious bacterial disease affecting primarily </a:t>
            </a:r>
            <a:r>
              <a:rPr lang="en-US" dirty="0" err="1">
                <a:latin typeface="Times New Roman" pitchFamily="18" charset="0"/>
                <a:cs typeface="Times New Roman" pitchFamily="18" charset="0"/>
              </a:rPr>
              <a:t>equidae</a:t>
            </a:r>
            <a:r>
              <a:rPr lang="en-US" dirty="0">
                <a:latin typeface="Times New Roman" pitchFamily="18" charset="0"/>
                <a:cs typeface="Times New Roman" pitchFamily="18" charset="0"/>
              </a:rPr>
              <a:t> (horses, mules and donkeys) and is caused by the bacterium </a:t>
            </a:r>
            <a:r>
              <a:rPr lang="en-US" i="1" dirty="0" err="1">
                <a:latin typeface="Times New Roman" pitchFamily="18" charset="0"/>
                <a:cs typeface="Times New Roman" pitchFamily="18" charset="0"/>
              </a:rPr>
              <a:t>Burkholderia</a:t>
            </a:r>
            <a:r>
              <a:rPr lang="en-US" i="1" dirty="0">
                <a:latin typeface="Times New Roman" pitchFamily="18" charset="0"/>
                <a:cs typeface="Times New Roman" pitchFamily="18" charset="0"/>
              </a:rPr>
              <a:t> mallei. </a:t>
            </a:r>
            <a:r>
              <a:rPr lang="en-US" dirty="0">
                <a:latin typeface="Times New Roman" pitchFamily="18" charset="0"/>
                <a:cs typeface="Times New Roman" pitchFamily="18" charset="0"/>
              </a:rPr>
              <a:t>Cat, dog, goats, camel and bears can also be affected and most importantly, humans can become infected by contact with infected animals</a:t>
            </a:r>
            <a:endParaRPr lang="en-IN" dirty="0">
              <a:latin typeface="Times New Roman" pitchFamily="18" charset="0"/>
              <a:cs typeface="Times New Roman" pitchFamily="18" charset="0"/>
            </a:endParaRPr>
          </a:p>
        </p:txBody>
      </p:sp>
      <p:pic>
        <p:nvPicPr>
          <p:cNvPr id="1026" name="Picture 2" descr="Image result for glanders&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6389" y="82918"/>
            <a:ext cx="6228287" cy="2782945"/>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Left Arrow 3"/>
          <p:cNvSpPr/>
          <p:nvPr/>
        </p:nvSpPr>
        <p:spPr>
          <a:xfrm>
            <a:off x="9314676" y="2017700"/>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 name="Curved Right Arrow 4"/>
          <p:cNvSpPr/>
          <p:nvPr/>
        </p:nvSpPr>
        <p:spPr>
          <a:xfrm>
            <a:off x="2252546" y="1995398"/>
            <a:ext cx="747131" cy="11823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 name="Rectangle 5"/>
          <p:cNvSpPr/>
          <p:nvPr/>
        </p:nvSpPr>
        <p:spPr>
          <a:xfrm>
            <a:off x="827049" y="5575611"/>
            <a:ext cx="10515601" cy="1107996"/>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a:solidFill>
                  <a:schemeClr val="accent5">
                    <a:lumMod val="50000"/>
                  </a:schemeClr>
                </a:solidFill>
                <a:latin typeface="Times New Roman" panose="02020603050405020304" pitchFamily="18" charset="0"/>
                <a:cs typeface="Times New Roman" panose="02020603050405020304" pitchFamily="18" charset="0"/>
              </a:rPr>
              <a:t>Also K/as</a:t>
            </a:r>
            <a:r>
              <a:rPr lang="en-US" sz="2800" dirty="0">
                <a:latin typeface="Times New Roman" panose="02020603050405020304" pitchFamily="18" charset="0"/>
                <a:cs typeface="Times New Roman" panose="02020603050405020304" pitchFamily="18" charset="0"/>
              </a:rPr>
              <a:t>: Farcy, </a:t>
            </a:r>
            <a:r>
              <a:rPr lang="en-US" sz="28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Malleus, </a:t>
            </a:r>
            <a:r>
              <a:rPr lang="en-US" sz="2000" dirty="0" err="1">
                <a:latin typeface="Times New Roman" panose="02020603050405020304" pitchFamily="18" charset="0"/>
                <a:cs typeface="Times New Roman" panose="02020603050405020304" pitchFamily="18" charset="0"/>
              </a:rPr>
              <a:t>Morve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Muermo</a:t>
            </a:r>
            <a:r>
              <a:rPr lang="en-US" sz="2000" dirty="0">
                <a:latin typeface="Times New Roman" panose="02020603050405020304" pitchFamily="18" charset="0"/>
                <a:cs typeface="Times New Roman" panose="02020603050405020304" pitchFamily="18" charset="0"/>
              </a:rPr>
              <a:t>, cutaneous </a:t>
            </a:r>
            <a:r>
              <a:rPr lang="en-US" sz="2000" dirty="0" err="1">
                <a:latin typeface="Times New Roman" panose="02020603050405020304" pitchFamily="18" charset="0"/>
                <a:cs typeface="Times New Roman" panose="02020603050405020304" pitchFamily="18" charset="0"/>
              </a:rPr>
              <a:t>glanders</a:t>
            </a:r>
            <a:r>
              <a:rPr lang="en-US" sz="2000" dirty="0">
                <a:latin typeface="Times New Roman" panose="02020603050405020304" pitchFamily="18" charset="0"/>
                <a:cs typeface="Times New Roman" panose="02020603050405020304" pitchFamily="18" charset="0"/>
              </a:rPr>
              <a:t>, equine </a:t>
            </a:r>
            <a:r>
              <a:rPr lang="en-US" sz="2000" dirty="0" err="1">
                <a:latin typeface="Times New Roman" panose="02020603050405020304" pitchFamily="18" charset="0"/>
                <a:cs typeface="Times New Roman" panose="02020603050405020304" pitchFamily="18" charset="0"/>
              </a:rPr>
              <a:t>nasel</a:t>
            </a:r>
            <a:r>
              <a:rPr lang="en-US" sz="2000" dirty="0">
                <a:latin typeface="Times New Roman" panose="02020603050405020304" pitchFamily="18" charset="0"/>
                <a:cs typeface="Times New Roman" panose="02020603050405020304" pitchFamily="18" charset="0"/>
              </a:rPr>
              <a:t> phthisis,  </a:t>
            </a:r>
            <a:r>
              <a:rPr lang="en-US" sz="2000" dirty="0" err="1">
                <a:latin typeface="Times New Roman" panose="02020603050405020304" pitchFamily="18" charset="0"/>
                <a:cs typeface="Times New Roman" panose="02020603050405020304" pitchFamily="18" charset="0"/>
              </a:rPr>
              <a:t>maliasmus</a:t>
            </a:r>
            <a:r>
              <a:rPr lang="en-IN" sz="2000" dirty="0">
                <a:effectLst/>
                <a:latin typeface="Times New Roman" panose="02020603050405020304" pitchFamily="18" charset="0"/>
                <a:cs typeface="Times New Roman" panose="02020603050405020304" pitchFamily="18" charset="0"/>
              </a:rPr>
              <a:t> </a:t>
            </a:r>
            <a:endParaRPr lang="en-IN" sz="2800" dirty="0">
              <a:effectLst/>
              <a:latin typeface="Times New Roman" panose="02020603050405020304" pitchFamily="18" charset="0"/>
              <a:cs typeface="Times New Roman" panose="02020603050405020304" pitchFamily="18" charset="0"/>
            </a:endParaRPr>
          </a:p>
          <a:p>
            <a:pPr algn="just"/>
            <a:r>
              <a:rPr lang="en-US" baseline="30000" dirty="0"/>
              <a:t>*</a:t>
            </a:r>
            <a:r>
              <a:rPr lang="en-US" dirty="0"/>
              <a:t>Malleus Gr. </a:t>
            </a:r>
            <a:r>
              <a:rPr lang="en-US" i="1" dirty="0"/>
              <a:t>malleus</a:t>
            </a:r>
            <a:r>
              <a:rPr lang="en-US" dirty="0"/>
              <a:t>, malignant disease</a:t>
            </a:r>
            <a:endParaRPr lang="en-IN" dirty="0"/>
          </a:p>
        </p:txBody>
      </p:sp>
    </p:spTree>
    <p:extLst>
      <p:ext uri="{BB962C8B-B14F-4D97-AF65-F5344CB8AC3E}">
        <p14:creationId xmlns:p14="http://schemas.microsoft.com/office/powerpoint/2010/main" val="1109658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503" y="1091381"/>
            <a:ext cx="10515600" cy="4510395"/>
          </a:xfrm>
          <a:ln>
            <a:solidFill>
              <a:srgbClr val="FF0000"/>
            </a:solidFill>
          </a:ln>
        </p:spPr>
        <p:txBody>
          <a:bodyPr/>
          <a:lstStyle/>
          <a:p>
            <a:r>
              <a:rPr lang="en-US" dirty="0">
                <a:solidFill>
                  <a:srgbClr val="FF0000"/>
                </a:solidFill>
                <a:latin typeface="Times New Roman" pitchFamily="18" charset="0"/>
                <a:cs typeface="Times New Roman" pitchFamily="18" charset="0"/>
              </a:rPr>
              <a:t>In man</a:t>
            </a:r>
          </a:p>
          <a:p>
            <a:pPr marL="514350" indent="-514350">
              <a:buAutoNum type="arabicPeriod"/>
            </a:pPr>
            <a:r>
              <a:rPr lang="en-US" sz="2400" dirty="0">
                <a:latin typeface="Times New Roman" pitchFamily="18" charset="0"/>
                <a:cs typeface="Times New Roman" pitchFamily="18" charset="0"/>
              </a:rPr>
              <a:t>Care should be taken during handling, feeding, dressing, grooming,  and autopsying , especially equines</a:t>
            </a:r>
          </a:p>
          <a:p>
            <a:pPr marL="514350" indent="-514350">
              <a:buAutoNum type="arabicPeriod"/>
            </a:pPr>
            <a:r>
              <a:rPr lang="en-US" sz="2400" dirty="0">
                <a:latin typeface="Times New Roman" pitchFamily="18" charset="0"/>
                <a:cs typeface="Times New Roman" pitchFamily="18" charset="0"/>
              </a:rPr>
              <a:t>Medical care-Human </a:t>
            </a:r>
            <a:r>
              <a:rPr lang="en-US" sz="2400" dirty="0" err="1">
                <a:latin typeface="Times New Roman" pitchFamily="18" charset="0"/>
                <a:cs typeface="Times New Roman" pitchFamily="18" charset="0"/>
              </a:rPr>
              <a:t>glanders</a:t>
            </a:r>
            <a:r>
              <a:rPr lang="en-US" sz="2400" dirty="0">
                <a:latin typeface="Times New Roman" pitchFamily="18" charset="0"/>
                <a:cs typeface="Times New Roman" pitchFamily="18" charset="0"/>
              </a:rPr>
              <a:t> cases should be treated promptly and carefully</a:t>
            </a:r>
          </a:p>
          <a:p>
            <a:pPr marL="514350" indent="-514350">
              <a:buAutoNum type="arabicPeriod"/>
            </a:pPr>
            <a:r>
              <a:rPr lang="en-US" sz="2400" dirty="0">
                <a:latin typeface="Times New Roman" pitchFamily="18" charset="0"/>
                <a:cs typeface="Times New Roman" pitchFamily="18" charset="0"/>
              </a:rPr>
              <a:t>Disease notification</a:t>
            </a:r>
          </a:p>
          <a:p>
            <a:pPr marL="514350" indent="-514350">
              <a:buAutoNum type="arabicPeriod"/>
            </a:pPr>
            <a:r>
              <a:rPr lang="en-US" sz="2400" dirty="0">
                <a:latin typeface="Times New Roman" pitchFamily="18" charset="0"/>
                <a:cs typeface="Times New Roman" pitchFamily="18" charset="0"/>
              </a:rPr>
              <a:t>Public education</a:t>
            </a:r>
          </a:p>
        </p:txBody>
      </p:sp>
      <p:sp>
        <p:nvSpPr>
          <p:cNvPr id="4" name="Title 1"/>
          <p:cNvSpPr>
            <a:spLocks noGrp="1"/>
          </p:cNvSpPr>
          <p:nvPr>
            <p:ph type="title"/>
          </p:nvPr>
        </p:nvSpPr>
        <p:spPr>
          <a:xfrm>
            <a:off x="366252" y="291384"/>
            <a:ext cx="4117258" cy="667261"/>
          </a:xfrm>
          <a:solidFill>
            <a:schemeClr val="accent4">
              <a:lumMod val="40000"/>
              <a:lumOff val="60000"/>
            </a:schemeClr>
          </a:solidFill>
        </p:spPr>
        <p:txBody>
          <a:bodyPr>
            <a:normAutofit/>
          </a:bodyPr>
          <a:lstStyle/>
          <a:p>
            <a:r>
              <a:rPr lang="en-US" sz="3200" dirty="0">
                <a:latin typeface="Times New Roman" pitchFamily="18" charset="0"/>
                <a:cs typeface="Times New Roman" pitchFamily="18" charset="0"/>
              </a:rPr>
              <a:t>Prevention and Control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484" y="320880"/>
            <a:ext cx="2391697" cy="623017"/>
          </a:xfrm>
          <a:solidFill>
            <a:schemeClr val="accent4">
              <a:lumMod val="40000"/>
              <a:lumOff val="60000"/>
            </a:schemeClr>
          </a:solidFill>
        </p:spPr>
        <p:txBody>
          <a:bodyPr>
            <a:normAutofit/>
          </a:bodyPr>
          <a:lstStyle/>
          <a:p>
            <a:r>
              <a:rPr lang="en-US" sz="3200" dirty="0">
                <a:latin typeface="Times New Roman" pitchFamily="18" charset="0"/>
                <a:cs typeface="Times New Roman" pitchFamily="18" charset="0"/>
              </a:rPr>
              <a:t>  Treatment</a:t>
            </a:r>
          </a:p>
        </p:txBody>
      </p:sp>
      <p:sp>
        <p:nvSpPr>
          <p:cNvPr id="3" name="Content Placeholder 2"/>
          <p:cNvSpPr>
            <a:spLocks noGrp="1"/>
          </p:cNvSpPr>
          <p:nvPr>
            <p:ph idx="1"/>
          </p:nvPr>
        </p:nvSpPr>
        <p:spPr>
          <a:xfrm>
            <a:off x="557980" y="1106129"/>
            <a:ext cx="10024527" cy="4938098"/>
          </a:xfrm>
          <a:ln>
            <a:solidFill>
              <a:srgbClr val="FF0000"/>
            </a:solidFill>
          </a:ln>
        </p:spPr>
        <p:txBody>
          <a:bodyPr>
            <a:normAutofit/>
          </a:bodyPr>
          <a:lstStyle/>
          <a:p>
            <a:r>
              <a:rPr lang="en-US" sz="2400" dirty="0">
                <a:solidFill>
                  <a:srgbClr val="FF0000"/>
                </a:solidFill>
                <a:latin typeface="Times New Roman" pitchFamily="18" charset="0"/>
                <a:cs typeface="Times New Roman" pitchFamily="18" charset="0"/>
              </a:rPr>
              <a:t>In animals</a:t>
            </a:r>
          </a:p>
          <a:p>
            <a:pPr lvl="1">
              <a:buNone/>
            </a:pPr>
            <a:r>
              <a:rPr lang="en-US" dirty="0">
                <a:latin typeface="Times New Roman" pitchFamily="18" charset="0"/>
                <a:cs typeface="Times New Roman" pitchFamily="18" charset="0"/>
              </a:rPr>
              <a:t>The treatment of cases of </a:t>
            </a:r>
            <a:r>
              <a:rPr lang="en-US" dirty="0" err="1">
                <a:latin typeface="Times New Roman" pitchFamily="18" charset="0"/>
                <a:cs typeface="Times New Roman" pitchFamily="18" charset="0"/>
              </a:rPr>
              <a:t>glanders</a:t>
            </a:r>
            <a:r>
              <a:rPr lang="en-US" dirty="0">
                <a:latin typeface="Times New Roman" pitchFamily="18" charset="0"/>
                <a:cs typeface="Times New Roman" pitchFamily="18" charset="0"/>
              </a:rPr>
              <a:t> is </a:t>
            </a:r>
            <a:r>
              <a:rPr lang="en-US" b="1" dirty="0">
                <a:latin typeface="Times New Roman" pitchFamily="18" charset="0"/>
                <a:cs typeface="Times New Roman" pitchFamily="18" charset="0"/>
              </a:rPr>
              <a:t>not</a:t>
            </a:r>
            <a:r>
              <a:rPr lang="en-US" dirty="0">
                <a:latin typeface="Times New Roman" pitchFamily="18" charset="0"/>
                <a:cs typeface="Times New Roman" pitchFamily="18" charset="0"/>
              </a:rPr>
              <a:t> advocated </a:t>
            </a:r>
          </a:p>
          <a:p>
            <a:r>
              <a:rPr lang="en-US" sz="2400" dirty="0">
                <a:solidFill>
                  <a:srgbClr val="FF0000"/>
                </a:solidFill>
                <a:latin typeface="Times New Roman" pitchFamily="18" charset="0"/>
                <a:cs typeface="Times New Roman" pitchFamily="18" charset="0"/>
              </a:rPr>
              <a:t>In humans</a:t>
            </a:r>
          </a:p>
          <a:p>
            <a:pPr lvl="1" algn="just">
              <a:buNone/>
            </a:pPr>
            <a:r>
              <a:rPr lang="en-US" dirty="0">
                <a:latin typeface="Times New Roman" pitchFamily="18" charset="0"/>
                <a:cs typeface="Times New Roman" pitchFamily="18" charset="0"/>
              </a:rPr>
              <a:t>Human cases were treated with autogenous vaccine</a:t>
            </a:r>
          </a:p>
          <a:p>
            <a:pPr lvl="1" algn="just">
              <a:buNone/>
            </a:pPr>
            <a:r>
              <a:rPr lang="en-US" dirty="0">
                <a:latin typeface="Times New Roman" pitchFamily="18" charset="0"/>
                <a:cs typeface="Times New Roman" pitchFamily="18" charset="0"/>
              </a:rPr>
              <a:t>Mallein and other product of organism</a:t>
            </a:r>
          </a:p>
          <a:p>
            <a:pPr lvl="1" algn="just">
              <a:buNone/>
            </a:pPr>
            <a:r>
              <a:rPr lang="en-US" dirty="0">
                <a:latin typeface="Times New Roman" pitchFamily="18" charset="0"/>
                <a:cs typeface="Times New Roman" pitchFamily="18" charset="0"/>
              </a:rPr>
              <a:t>Organism is sensitive to Streptomycin, </a:t>
            </a:r>
            <a:r>
              <a:rPr lang="en-US" dirty="0" err="1">
                <a:latin typeface="Times New Roman" pitchFamily="18" charset="0"/>
                <a:cs typeface="Times New Roman" pitchFamily="18" charset="0"/>
              </a:rPr>
              <a:t>chloramphenicol</a:t>
            </a:r>
            <a:r>
              <a:rPr lang="en-US" dirty="0">
                <a:latin typeface="Times New Roman" pitchFamily="18" charset="0"/>
                <a:cs typeface="Times New Roman" pitchFamily="18" charset="0"/>
              </a:rPr>
              <a:t>, and tetracycline</a:t>
            </a:r>
          </a:p>
          <a:p>
            <a:pPr lvl="1" algn="just">
              <a:buNone/>
            </a:pPr>
            <a:r>
              <a:rPr lang="en-US" dirty="0">
                <a:latin typeface="Times New Roman" pitchFamily="18" charset="0"/>
                <a:cs typeface="Times New Roman"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478" y="114222"/>
            <a:ext cx="1659673" cy="638485"/>
          </a:xfrm>
        </p:spPr>
        <p:style>
          <a:lnRef idx="1">
            <a:schemeClr val="accent4"/>
          </a:lnRef>
          <a:fillRef idx="2">
            <a:schemeClr val="accent4"/>
          </a:fillRef>
          <a:effectRef idx="1">
            <a:schemeClr val="accent4"/>
          </a:effectRef>
          <a:fontRef idx="minor">
            <a:schemeClr val="dk1"/>
          </a:fontRef>
        </p:style>
        <p:txBody>
          <a:bodyPr>
            <a:normAutofit/>
          </a:bodyPr>
          <a:lstStyle/>
          <a:p>
            <a:r>
              <a:rPr lang="en-US" sz="3200" dirty="0">
                <a:latin typeface="Times New Roman" panose="02020603050405020304" pitchFamily="18" charset="0"/>
                <a:cs typeface="Times New Roman" panose="02020603050405020304" pitchFamily="18" charset="0"/>
              </a:rPr>
              <a:t>Etiology</a:t>
            </a:r>
            <a:endParaRPr lang="en-IN"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6409" y="836341"/>
            <a:ext cx="7995425" cy="2352910"/>
          </a:xfrm>
          <a:ln>
            <a:solidFill>
              <a:schemeClr val="accent2">
                <a:lumMod val="75000"/>
              </a:schemeClr>
            </a:solidFill>
          </a:ln>
        </p:spPr>
        <p:txBody>
          <a:bodyPr>
            <a:normAutofit/>
          </a:bodyPr>
          <a:lstStyle/>
          <a:p>
            <a:pPr marL="0" indent="0">
              <a:buNone/>
            </a:pPr>
            <a:r>
              <a:rPr lang="en-US" sz="2000" b="1" dirty="0">
                <a:solidFill>
                  <a:srgbClr val="0070C0"/>
                </a:solidFill>
                <a:latin typeface="Times New Roman" panose="02020603050405020304" pitchFamily="18" charset="0"/>
                <a:cs typeface="Times New Roman" panose="02020603050405020304" pitchFamily="18" charset="0"/>
              </a:rPr>
              <a:t>Caused by-</a:t>
            </a:r>
            <a:r>
              <a:rPr lang="en-US" sz="2000" b="1" i="1" dirty="0">
                <a:solidFill>
                  <a:srgbClr val="0070C0"/>
                </a:solidFill>
                <a:latin typeface="Times New Roman" panose="02020603050405020304" pitchFamily="18" charset="0"/>
                <a:cs typeface="Times New Roman" panose="02020603050405020304" pitchFamily="18" charset="0"/>
              </a:rPr>
              <a:t> Burkholderia mallei </a:t>
            </a:r>
            <a:r>
              <a:rPr lang="en-US" sz="2000" b="1" dirty="0">
                <a:solidFill>
                  <a:srgbClr val="0070C0"/>
                </a:solidFill>
                <a:latin typeface="Times New Roman" panose="02020603050405020304" pitchFamily="18" charset="0"/>
                <a:cs typeface="Times New Roman" panose="02020603050405020304" pitchFamily="18" charset="0"/>
              </a:rPr>
              <a:t>(Previously K/as </a:t>
            </a:r>
            <a:r>
              <a:rPr lang="en-IN" sz="2000" b="1" i="1" dirty="0">
                <a:solidFill>
                  <a:srgbClr val="0070C0"/>
                </a:solidFill>
                <a:latin typeface="Times New Roman" panose="02020603050405020304" pitchFamily="18" charset="0"/>
                <a:cs typeface="Times New Roman" panose="02020603050405020304" pitchFamily="18" charset="0"/>
              </a:rPr>
              <a:t>Pseudomonas mallei) </a:t>
            </a:r>
          </a:p>
          <a:p>
            <a:pPr lvl="1">
              <a:buFont typeface="Wingdings" panose="05000000000000000000" pitchFamily="2" charset="2"/>
              <a:buChar char="Ø"/>
            </a:pPr>
            <a:r>
              <a:rPr lang="en-IN" sz="1800" dirty="0">
                <a:latin typeface="Times New Roman" panose="02020603050405020304" pitchFamily="18" charset="0"/>
                <a:cs typeface="Times New Roman" panose="02020603050405020304" pitchFamily="18" charset="0"/>
              </a:rPr>
              <a:t>Family -</a:t>
            </a:r>
            <a:r>
              <a:rPr lang="en-IN" sz="1800" dirty="0" err="1">
                <a:latin typeface="Times New Roman" panose="02020603050405020304" pitchFamily="18" charset="0"/>
                <a:cs typeface="Times New Roman" panose="02020603050405020304" pitchFamily="18" charset="0"/>
              </a:rPr>
              <a:t>Burkholderiaceae</a:t>
            </a:r>
            <a:endParaRPr lang="en-IN" sz="1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IN" sz="1800" dirty="0">
                <a:latin typeface="Times New Roman" panose="02020603050405020304" pitchFamily="18" charset="0"/>
                <a:cs typeface="Times New Roman" panose="02020603050405020304" pitchFamily="18" charset="0"/>
              </a:rPr>
              <a:t>Gram negative, </a:t>
            </a:r>
          </a:p>
          <a:p>
            <a:pPr lvl="1">
              <a:buFont typeface="Wingdings" panose="05000000000000000000" pitchFamily="2" charset="2"/>
              <a:buChar char="Ø"/>
            </a:pPr>
            <a:r>
              <a:rPr lang="en-IN" sz="1800" dirty="0">
                <a:latin typeface="Times New Roman" panose="02020603050405020304" pitchFamily="18" charset="0"/>
                <a:cs typeface="Times New Roman" panose="02020603050405020304" pitchFamily="18" charset="0"/>
              </a:rPr>
              <a:t>Non-motile, </a:t>
            </a:r>
          </a:p>
          <a:p>
            <a:pPr lvl="1">
              <a:buFont typeface="Wingdings" panose="05000000000000000000" pitchFamily="2" charset="2"/>
              <a:buChar char="Ø"/>
            </a:pPr>
            <a:r>
              <a:rPr lang="en-IN" sz="1800" dirty="0">
                <a:latin typeface="Times New Roman" panose="02020603050405020304" pitchFamily="18" charset="0"/>
                <a:cs typeface="Times New Roman" panose="02020603050405020304" pitchFamily="18" charset="0"/>
              </a:rPr>
              <a:t>Non-spore-forming bacillus </a:t>
            </a:r>
          </a:p>
          <a:p>
            <a:pPr lvl="1">
              <a:buFont typeface="Wingdings" panose="05000000000000000000" pitchFamily="2" charset="2"/>
              <a:buChar char="Ø"/>
            </a:pPr>
            <a:r>
              <a:rPr lang="en-IN" sz="1800" dirty="0">
                <a:latin typeface="Times New Roman" panose="02020603050405020304" pitchFamily="18" charset="0"/>
                <a:cs typeface="Times New Roman" panose="02020603050405020304" pitchFamily="18" charset="0"/>
              </a:rPr>
              <a:t>Evolutionarily related to the agent of </a:t>
            </a:r>
            <a:r>
              <a:rPr lang="en-IN" sz="1800" dirty="0" err="1">
                <a:latin typeface="Times New Roman" panose="02020603050405020304" pitchFamily="18" charset="0"/>
                <a:cs typeface="Times New Roman" panose="02020603050405020304" pitchFamily="18" charset="0"/>
              </a:rPr>
              <a:t>melioidosis</a:t>
            </a:r>
            <a:r>
              <a:rPr lang="en-IN" sz="1800" dirty="0">
                <a:latin typeface="Times New Roman" panose="02020603050405020304" pitchFamily="18" charset="0"/>
                <a:cs typeface="Times New Roman" panose="02020603050405020304" pitchFamily="18" charset="0"/>
              </a:rPr>
              <a:t> (</a:t>
            </a:r>
            <a:r>
              <a:rPr lang="en-IN" sz="1800" i="1" dirty="0" err="1">
                <a:latin typeface="Times New Roman" panose="02020603050405020304" pitchFamily="18" charset="0"/>
                <a:cs typeface="Times New Roman" panose="02020603050405020304" pitchFamily="18" charset="0"/>
              </a:rPr>
              <a:t>Burkholderia</a:t>
            </a:r>
            <a:r>
              <a:rPr lang="en-IN" sz="1800" i="1" dirty="0">
                <a:latin typeface="Times New Roman" panose="02020603050405020304" pitchFamily="18" charset="0"/>
                <a:cs typeface="Times New Roman" panose="02020603050405020304" pitchFamily="18" charset="0"/>
              </a:rPr>
              <a:t> </a:t>
            </a:r>
            <a:r>
              <a:rPr lang="en-IN" sz="1800" i="1" dirty="0" err="1">
                <a:latin typeface="Times New Roman" panose="02020603050405020304" pitchFamily="18" charset="0"/>
                <a:cs typeface="Times New Roman" panose="02020603050405020304" pitchFamily="18" charset="0"/>
              </a:rPr>
              <a:t>pseudomallei</a:t>
            </a:r>
            <a:r>
              <a:rPr lang="en-IN" sz="1800" dirty="0">
                <a:latin typeface="Times New Roman" panose="02020603050405020304" pitchFamily="18" charset="0"/>
                <a:cs typeface="Times New Roman" panose="02020603050405020304" pitchFamily="18" charset="0"/>
              </a:rPr>
              <a:t>)</a:t>
            </a:r>
          </a:p>
        </p:txBody>
      </p:sp>
      <p:pic>
        <p:nvPicPr>
          <p:cNvPr id="1026" name="Picture 2" descr="Image result for burkholderia mallei&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9894" y="836341"/>
            <a:ext cx="2932769" cy="2269276"/>
          </a:xfrm>
          <a:prstGeom prst="rect">
            <a:avLst/>
          </a:prstGeom>
          <a:ln w="3175" cap="sq" cmpd="thickThin">
            <a:solidFill>
              <a:schemeClr val="accent2">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46409" y="3189251"/>
            <a:ext cx="11084855" cy="35014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000" dirty="0">
              <a:solidFill>
                <a:srgbClr val="0070C0"/>
              </a:solidFill>
              <a:latin typeface="Times New Roman" panose="02020603050405020304" pitchFamily="18" charset="0"/>
              <a:cs typeface="Times New Roman" panose="02020603050405020304" pitchFamily="18" charset="0"/>
            </a:endParaRPr>
          </a:p>
          <a:p>
            <a:r>
              <a:rPr lang="en-US" sz="2000" dirty="0">
                <a:solidFill>
                  <a:srgbClr val="0070C0"/>
                </a:solidFill>
                <a:latin typeface="Times New Roman" panose="02020603050405020304" pitchFamily="18" charset="0"/>
                <a:cs typeface="Times New Roman" panose="02020603050405020304" pitchFamily="18" charset="0"/>
              </a:rPr>
              <a:t>Can be kill by:</a:t>
            </a:r>
          </a:p>
          <a:p>
            <a:pPr marL="800100" lvl="1"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UV radiation, Heating at 55</a:t>
            </a:r>
            <a:r>
              <a:rPr lang="en-US" sz="2000" baseline="30000" dirty="0">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C/10 min. Sun light for 24 h.</a:t>
            </a:r>
          </a:p>
          <a:p>
            <a:r>
              <a:rPr lang="en-US" sz="2000" dirty="0">
                <a:solidFill>
                  <a:srgbClr val="0070C0"/>
                </a:solidFill>
                <a:latin typeface="Times New Roman" panose="02020603050405020304" pitchFamily="18" charset="0"/>
                <a:cs typeface="Times New Roman" panose="02020603050405020304" pitchFamily="18" charset="0"/>
              </a:rPr>
              <a:t>Susceptible to common disinfectant</a:t>
            </a:r>
            <a:r>
              <a:rPr lang="en-US" sz="2000" dirty="0">
                <a:latin typeface="Times New Roman" panose="02020603050405020304" pitchFamily="18" charset="0"/>
                <a:cs typeface="Times New Roman" panose="02020603050405020304" pitchFamily="18" charset="0"/>
              </a:rPr>
              <a:t>: </a:t>
            </a:r>
          </a:p>
          <a:p>
            <a:pPr marL="800100" lvl="1" indent="-342900" algn="just">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Iodine, mercuric chloride in alcohol, potassium permanganate, </a:t>
            </a:r>
            <a:r>
              <a:rPr lang="en-IN" sz="2000" dirty="0" err="1">
                <a:latin typeface="Times New Roman" panose="02020603050405020304" pitchFamily="18" charset="0"/>
                <a:cs typeface="Times New Roman" panose="02020603050405020304" pitchFamily="18" charset="0"/>
              </a:rPr>
              <a:t>benzalkonium</a:t>
            </a:r>
            <a:r>
              <a:rPr lang="en-IN" sz="2000" dirty="0">
                <a:latin typeface="Times New Roman" panose="02020603050405020304" pitchFamily="18" charset="0"/>
                <a:cs typeface="Times New Roman" panose="02020603050405020304" pitchFamily="18" charset="0"/>
              </a:rPr>
              <a:t> chloride (1/2000), sodium hypochlorite (500 ppm available chlorine), 70% ethanol, 2% glutaraldehyde, </a:t>
            </a:r>
            <a:r>
              <a:rPr lang="en-IN" sz="2000" dirty="0">
                <a:solidFill>
                  <a:schemeClr val="accent2">
                    <a:lumMod val="75000"/>
                  </a:schemeClr>
                </a:solidFill>
                <a:latin typeface="Times New Roman" panose="02020603050405020304" pitchFamily="18" charset="0"/>
                <a:cs typeface="Times New Roman" panose="02020603050405020304" pitchFamily="18" charset="0"/>
              </a:rPr>
              <a:t>less susceptible to phenolic disinfectants</a:t>
            </a:r>
          </a:p>
          <a:p>
            <a:pPr algn="just"/>
            <a:r>
              <a:rPr lang="en-US" sz="2000" dirty="0">
                <a:solidFill>
                  <a:srgbClr val="0070C0"/>
                </a:solidFill>
                <a:latin typeface="Times New Roman" panose="02020603050405020304" pitchFamily="18" charset="0"/>
                <a:cs typeface="Times New Roman" panose="02020603050405020304" pitchFamily="18" charset="0"/>
              </a:rPr>
              <a:t>Survivability:</a:t>
            </a:r>
          </a:p>
          <a:p>
            <a:pPr marL="800100" lvl="1" indent="-342900" algn="just">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Contaminated environment- </a:t>
            </a:r>
            <a:r>
              <a:rPr lang="en-US" sz="2000" b="1" dirty="0">
                <a:solidFill>
                  <a:schemeClr val="tx1"/>
                </a:solidFill>
                <a:latin typeface="Times New Roman" panose="02020603050405020304" pitchFamily="18" charset="0"/>
                <a:cs typeface="Times New Roman" panose="02020603050405020304" pitchFamily="18" charset="0"/>
              </a:rPr>
              <a:t>6 weeks to months</a:t>
            </a:r>
          </a:p>
          <a:p>
            <a:pPr marL="800100" lvl="1" indent="-342900" algn="just">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Viable in tap water for at least </a:t>
            </a:r>
            <a:r>
              <a:rPr lang="en-US" sz="2000" b="1" dirty="0">
                <a:solidFill>
                  <a:schemeClr val="tx1"/>
                </a:solidFill>
                <a:latin typeface="Times New Roman" panose="02020603050405020304" pitchFamily="18" charset="0"/>
                <a:cs typeface="Times New Roman" panose="02020603050405020304" pitchFamily="18" charset="0"/>
              </a:rPr>
              <a:t>1 months</a:t>
            </a:r>
          </a:p>
          <a:p>
            <a:pPr marL="800100" lvl="1" indent="-342900" algn="just">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Polysaccharide capsule of bacterium is considered an important virulence factor and enhances survival</a:t>
            </a:r>
            <a:endParaRPr lang="en-US" sz="2000" dirty="0">
              <a:solidFill>
                <a:schemeClr val="tx1"/>
              </a:solidFill>
              <a:latin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Ø"/>
            </a:pPr>
            <a:endParaRPr lang="en-US" sz="2000" dirty="0">
              <a:solidFill>
                <a:schemeClr val="tx1"/>
              </a:solidFill>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447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2529468" cy="772299"/>
          </a:xfrm>
          <a:solidFill>
            <a:schemeClr val="accent4">
              <a:lumMod val="40000"/>
              <a:lumOff val="60000"/>
            </a:schemeClr>
          </a:solidFill>
        </p:spPr>
        <p:txBody>
          <a:bodyPr>
            <a:normAutofit/>
          </a:bodyPr>
          <a:lstStyle/>
          <a:p>
            <a:r>
              <a:rPr lang="en-US" sz="3200" dirty="0">
                <a:latin typeface="Times New Roman" panose="02020603050405020304" pitchFamily="18" charset="0"/>
                <a:cs typeface="Times New Roman" panose="02020603050405020304" pitchFamily="18" charset="0"/>
              </a:rPr>
              <a:t>Occurrence</a:t>
            </a:r>
            <a:endParaRPr lang="en-IN"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82751"/>
            <a:ext cx="10515600" cy="3869473"/>
          </a:xfrm>
          <a:ln>
            <a:solidFill>
              <a:srgbClr val="FF0000"/>
            </a:solidFill>
          </a:ln>
        </p:spPr>
        <p:txBody>
          <a:bodyPr>
            <a:normAutofit/>
          </a:bodyPr>
          <a:lstStyle/>
          <a:p>
            <a:pPr algn="just"/>
            <a:r>
              <a:rPr lang="en-US" sz="2400" dirty="0">
                <a:latin typeface="Times New Roman" panose="02020603050405020304" pitchFamily="18" charset="0"/>
                <a:cs typeface="Times New Roman" panose="02020603050405020304" pitchFamily="18" charset="0"/>
              </a:rPr>
              <a:t>In post </a:t>
            </a:r>
            <a:r>
              <a:rPr lang="en-US" sz="2400" b="1" dirty="0">
                <a:latin typeface="Times New Roman" panose="02020603050405020304" pitchFamily="18" charset="0"/>
                <a:cs typeface="Times New Roman" panose="02020603050405020304" pitchFamily="18" charset="0"/>
              </a:rPr>
              <a:t>World War I era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glanders</a:t>
            </a:r>
            <a:r>
              <a:rPr lang="en-US" sz="2400" dirty="0">
                <a:latin typeface="Times New Roman" panose="02020603050405020304" pitchFamily="18" charset="0"/>
                <a:cs typeface="Times New Roman" panose="02020603050405020304" pitchFamily="18" charset="0"/>
              </a:rPr>
              <a:t> remained a serious problem in the USSR. </a:t>
            </a:r>
          </a:p>
          <a:p>
            <a:pPr algn="just"/>
            <a:r>
              <a:rPr lang="en-US" sz="2400" dirty="0">
                <a:latin typeface="Times New Roman" panose="02020603050405020304" pitchFamily="18" charset="0"/>
                <a:cs typeface="Times New Roman" panose="02020603050405020304" pitchFamily="18" charset="0"/>
              </a:rPr>
              <a:t>During world war II, it emerged as a </a:t>
            </a:r>
            <a:r>
              <a:rPr lang="en-US" sz="2400" b="1" dirty="0">
                <a:latin typeface="Times New Roman" panose="02020603050405020304" pitchFamily="18" charset="0"/>
                <a:cs typeface="Times New Roman" panose="02020603050405020304" pitchFamily="18" charset="0"/>
              </a:rPr>
              <a:t>military problem </a:t>
            </a:r>
            <a:r>
              <a:rPr lang="en-US" sz="2400" dirty="0">
                <a:latin typeface="Times New Roman" panose="02020603050405020304" pitchFamily="18" charset="0"/>
                <a:cs typeface="Times New Roman" panose="02020603050405020304" pitchFamily="18" charset="0"/>
              </a:rPr>
              <a:t>on the eastern front and in the Balkans, and was reintroduced into central Europe including Germany. </a:t>
            </a:r>
          </a:p>
          <a:p>
            <a:pPr algn="just"/>
            <a:r>
              <a:rPr lang="en-US" sz="2400" dirty="0">
                <a:latin typeface="Times New Roman" panose="02020603050405020304" pitchFamily="18" charset="0"/>
                <a:cs typeface="Times New Roman" panose="02020603050405020304" pitchFamily="18" charset="0"/>
              </a:rPr>
              <a:t>It was endemic in Chinese horses and affected 30% ponies. </a:t>
            </a:r>
          </a:p>
          <a:p>
            <a:pPr algn="just"/>
            <a:r>
              <a:rPr lang="en-US" sz="2400" dirty="0">
                <a:latin typeface="Times New Roman" panose="02020603050405020304" pitchFamily="18" charset="0"/>
                <a:cs typeface="Times New Roman" panose="02020603050405020304" pitchFamily="18" charset="0"/>
              </a:rPr>
              <a:t>At present, </a:t>
            </a:r>
            <a:r>
              <a:rPr lang="en-US" sz="2400" dirty="0" err="1">
                <a:latin typeface="Times New Roman" panose="02020603050405020304" pitchFamily="18" charset="0"/>
                <a:cs typeface="Times New Roman" panose="02020603050405020304" pitchFamily="18" charset="0"/>
              </a:rPr>
              <a:t>glanders</a:t>
            </a:r>
            <a:r>
              <a:rPr lang="en-US" sz="2400" dirty="0">
                <a:latin typeface="Times New Roman" panose="02020603050405020304" pitchFamily="18" charset="0"/>
                <a:cs typeface="Times New Roman" panose="02020603050405020304" pitchFamily="18" charset="0"/>
              </a:rPr>
              <a:t> is prevalent in Mongolian horses. </a:t>
            </a:r>
          </a:p>
          <a:p>
            <a:pPr algn="just"/>
            <a:r>
              <a:rPr lang="en-US" sz="2400" dirty="0">
                <a:latin typeface="Times New Roman" panose="02020603050405020304" pitchFamily="18" charset="0"/>
                <a:cs typeface="Times New Roman" panose="02020603050405020304" pitchFamily="18" charset="0"/>
              </a:rPr>
              <a:t>In Asia,  it is said to cause </a:t>
            </a:r>
            <a:r>
              <a:rPr lang="en-US" sz="2400" b="1" dirty="0">
                <a:latin typeface="Times New Roman" panose="02020603050405020304" pitchFamily="18" charset="0"/>
                <a:cs typeface="Times New Roman" panose="02020603050405020304" pitchFamily="18" charset="0"/>
              </a:rPr>
              <a:t>high morbidity but low mortality </a:t>
            </a:r>
            <a:r>
              <a:rPr lang="en-US" sz="2400" dirty="0">
                <a:latin typeface="Times New Roman" panose="02020603050405020304" pitchFamily="18" charset="0"/>
                <a:cs typeface="Times New Roman" panose="02020603050405020304" pitchFamily="18" charset="0"/>
              </a:rPr>
              <a:t>in endemic areas. </a:t>
            </a:r>
          </a:p>
          <a:p>
            <a:pPr algn="just"/>
            <a:r>
              <a:rPr lang="en-US" sz="2400" dirty="0">
                <a:latin typeface="Times New Roman" panose="02020603050405020304" pitchFamily="18" charset="0"/>
                <a:cs typeface="Times New Roman" panose="02020603050405020304" pitchFamily="18" charset="0"/>
              </a:rPr>
              <a:t>The disease appears to be eradicated from Americas, </a:t>
            </a:r>
            <a:r>
              <a:rPr lang="en-US" sz="2400">
                <a:latin typeface="Times New Roman" panose="02020603050405020304" pitchFamily="18" charset="0"/>
                <a:cs typeface="Times New Roman" panose="02020603050405020304" pitchFamily="18" charset="0"/>
              </a:rPr>
              <a:t>Australia, </a:t>
            </a:r>
            <a:r>
              <a:rPr lang="en-US" sz="2400" dirty="0">
                <a:latin typeface="Times New Roman" panose="02020603050405020304" pitchFamily="18" charset="0"/>
                <a:cs typeface="Times New Roman" panose="02020603050405020304" pitchFamily="18" charset="0"/>
              </a:rPr>
              <a:t>and most of the European countries including USSR. </a:t>
            </a:r>
          </a:p>
          <a:p>
            <a:pPr algn="just"/>
            <a:r>
              <a:rPr lang="en-US" sz="2400" dirty="0">
                <a:latin typeface="Times New Roman" panose="02020603050405020304" pitchFamily="18" charset="0"/>
                <a:cs typeface="Times New Roman" panose="02020603050405020304" pitchFamily="18" charset="0"/>
              </a:rPr>
              <a:t>In India, the earliest traceable record of </a:t>
            </a:r>
            <a:r>
              <a:rPr lang="en-US" sz="2400" dirty="0" err="1">
                <a:latin typeface="Times New Roman" panose="02020603050405020304" pitchFamily="18" charset="0"/>
                <a:cs typeface="Times New Roman" panose="02020603050405020304" pitchFamily="18" charset="0"/>
              </a:rPr>
              <a:t>glanders</a:t>
            </a:r>
            <a:r>
              <a:rPr lang="en-US" sz="2400" dirty="0">
                <a:latin typeface="Times New Roman" panose="02020603050405020304" pitchFamily="18" charset="0"/>
                <a:cs typeface="Times New Roman" panose="02020603050405020304" pitchFamily="18" charset="0"/>
              </a:rPr>
              <a:t> dates back to 1881</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3264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07DD-7C47-C389-0F71-ADC48414233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D25FB79-BD73-9879-FDC5-4974C2E5FCAE}"/>
              </a:ext>
            </a:extLst>
          </p:cNvPr>
          <p:cNvSpPr>
            <a:spLocks noGrp="1"/>
          </p:cNvSpPr>
          <p:nvPr>
            <p:ph idx="1"/>
          </p:nvPr>
        </p:nvSpPr>
        <p:spPr/>
        <p:txBody>
          <a:bodyPr/>
          <a:lstStyle/>
          <a:p>
            <a:r>
              <a:rPr lang="en-US" b="0" i="0" dirty="0">
                <a:solidFill>
                  <a:srgbClr val="212121"/>
                </a:solidFill>
                <a:effectLst/>
                <a:latin typeface="Cambria" panose="02040503050406030204" pitchFamily="18" charset="0"/>
              </a:rPr>
              <a:t>During World War I, the German military used this agent as a biological weapon against horses and mules that were primary forms of transport during the war.</a:t>
            </a:r>
            <a:endParaRPr lang="en-IN" dirty="0"/>
          </a:p>
        </p:txBody>
      </p:sp>
    </p:spTree>
    <p:extLst>
      <p:ext uri="{BB962C8B-B14F-4D97-AF65-F5344CB8AC3E}">
        <p14:creationId xmlns:p14="http://schemas.microsoft.com/office/powerpoint/2010/main" val="1565265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0449"/>
            <a:ext cx="10515600" cy="4816514"/>
          </a:xfrm>
          <a:ln>
            <a:solidFill>
              <a:srgbClr val="FF0000"/>
            </a:solidFill>
          </a:ln>
        </p:spPr>
        <p:txBody>
          <a:body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In man</a:t>
            </a:r>
          </a:p>
          <a:p>
            <a:pPr algn="just"/>
            <a:r>
              <a:rPr lang="en-US" sz="2400" b="1" dirty="0">
                <a:latin typeface="Times New Roman" panose="02020603050405020304" pitchFamily="18" charset="0"/>
                <a:cs typeface="Times New Roman" panose="02020603050405020304" pitchFamily="18" charset="0"/>
              </a:rPr>
              <a:t>Dr. </a:t>
            </a:r>
            <a:r>
              <a:rPr lang="en-US" sz="2400" b="1" dirty="0" err="1">
                <a:latin typeface="Times New Roman" panose="02020603050405020304" pitchFamily="18" charset="0"/>
                <a:cs typeface="Times New Roman" panose="02020603050405020304" pitchFamily="18" charset="0"/>
              </a:rPr>
              <a:t>Sainbel</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first principal of London veterinary College in </a:t>
            </a:r>
            <a:r>
              <a:rPr lang="en-US" sz="2400" b="1" dirty="0">
                <a:latin typeface="Times New Roman" panose="02020603050405020304" pitchFamily="18" charset="0"/>
                <a:cs typeface="Times New Roman" panose="02020603050405020304" pitchFamily="18" charset="0"/>
              </a:rPr>
              <a:t>1723 </a:t>
            </a:r>
            <a:r>
              <a:rPr lang="en-US" sz="2400" dirty="0">
                <a:latin typeface="Times New Roman" panose="02020603050405020304" pitchFamily="18" charset="0"/>
                <a:cs typeface="Times New Roman" panose="02020603050405020304" pitchFamily="18" charset="0"/>
              </a:rPr>
              <a:t>was one of the first reported human cases of </a:t>
            </a:r>
            <a:r>
              <a:rPr lang="en-US" sz="2400" dirty="0" err="1">
                <a:latin typeface="Times New Roman" panose="02020603050405020304" pitchFamily="18" charset="0"/>
                <a:cs typeface="Times New Roman" panose="02020603050405020304" pitchFamily="18" charset="0"/>
              </a:rPr>
              <a:t>glanders</a:t>
            </a:r>
            <a:r>
              <a:rPr lang="en-US" dirty="0"/>
              <a:t>. </a:t>
            </a:r>
          </a:p>
          <a:p>
            <a:pPr algn="just"/>
            <a:r>
              <a:rPr lang="en-US" b="1" i="1" dirty="0"/>
              <a:t> </a:t>
            </a:r>
            <a:r>
              <a:rPr lang="en-US" sz="2400" b="1" dirty="0">
                <a:latin typeface="Times New Roman" panose="02020603050405020304" pitchFamily="18" charset="0"/>
                <a:cs typeface="Times New Roman" panose="02020603050405020304" pitchFamily="18" charset="0"/>
              </a:rPr>
              <a:t>In India</a:t>
            </a:r>
            <a:r>
              <a:rPr lang="en-US" sz="2400" dirty="0">
                <a:latin typeface="Times New Roman" panose="02020603050405020304" pitchFamily="18" charset="0"/>
                <a:cs typeface="Times New Roman" panose="02020603050405020304" pitchFamily="18" charset="0"/>
              </a:rPr>
              <a:t>, information on human </a:t>
            </a:r>
            <a:r>
              <a:rPr lang="en-US" sz="2400" dirty="0" err="1">
                <a:latin typeface="Times New Roman" panose="02020603050405020304" pitchFamily="18" charset="0"/>
                <a:cs typeface="Times New Roman" panose="02020603050405020304" pitchFamily="18" charset="0"/>
              </a:rPr>
              <a:t>glanders</a:t>
            </a:r>
            <a:r>
              <a:rPr lang="en-US" sz="2400" dirty="0">
                <a:latin typeface="Times New Roman" panose="02020603050405020304" pitchFamily="18" charset="0"/>
                <a:cs typeface="Times New Roman" panose="02020603050405020304" pitchFamily="18" charset="0"/>
              </a:rPr>
              <a:t> is scanty despite many reported cases of disease in equines. </a:t>
            </a:r>
          </a:p>
          <a:p>
            <a:pPr marL="457200" lvl="1" indent="0" algn="just">
              <a:buNone/>
            </a:pPr>
            <a:r>
              <a:rPr lang="en-US" sz="2000" b="1" dirty="0">
                <a:latin typeface="Times New Roman" panose="02020603050405020304" pitchFamily="18" charset="0"/>
                <a:cs typeface="Times New Roman" panose="02020603050405020304" pitchFamily="18" charset="0"/>
              </a:rPr>
              <a:t>Dr. S.H. </a:t>
            </a:r>
            <a:r>
              <a:rPr lang="en-US" sz="2000" b="1" dirty="0" err="1">
                <a:latin typeface="Times New Roman" panose="02020603050405020304" pitchFamily="18" charset="0"/>
                <a:cs typeface="Times New Roman" panose="02020603050405020304" pitchFamily="18" charset="0"/>
              </a:rPr>
              <a:t>Gaiger</a:t>
            </a:r>
            <a:r>
              <a:rPr lang="en-US" sz="2000" b="1" dirty="0">
                <a:latin typeface="Times New Roman" panose="02020603050405020304" pitchFamily="18" charset="0"/>
                <a:cs typeface="Times New Roman" panose="02020603050405020304" pitchFamily="18" charset="0"/>
              </a:rPr>
              <a:t> (1913-1916), </a:t>
            </a:r>
            <a:r>
              <a:rPr lang="en-US" sz="2000" dirty="0">
                <a:latin typeface="Times New Roman" panose="02020603050405020304" pitchFamily="18" charset="0"/>
                <a:cs typeface="Times New Roman" panose="02020603050405020304" pitchFamily="18" charset="0"/>
              </a:rPr>
              <a:t>a veterinary pathologist at Punjab Veterinary College, Lahore who contracted the disease while autopsying an infected horse </a:t>
            </a:r>
          </a:p>
        </p:txBody>
      </p:sp>
      <p:sp>
        <p:nvSpPr>
          <p:cNvPr id="4" name="Title 1"/>
          <p:cNvSpPr>
            <a:spLocks noGrp="1"/>
          </p:cNvSpPr>
          <p:nvPr>
            <p:ph type="title"/>
          </p:nvPr>
        </p:nvSpPr>
        <p:spPr>
          <a:xfrm>
            <a:off x="838200" y="365125"/>
            <a:ext cx="3376961" cy="772299"/>
          </a:xfrm>
          <a:solidFill>
            <a:schemeClr val="accent4">
              <a:lumMod val="40000"/>
              <a:lumOff val="60000"/>
            </a:schemeClr>
          </a:solidFill>
        </p:spPr>
        <p:txBody>
          <a:bodyPr>
            <a:normAutofit/>
          </a:bodyPr>
          <a:lstStyle/>
          <a:p>
            <a:r>
              <a:rPr lang="en-US" sz="3200" dirty="0">
                <a:latin typeface="Times New Roman" panose="02020603050405020304" pitchFamily="18" charset="0"/>
                <a:cs typeface="Times New Roman" panose="02020603050405020304" pitchFamily="18" charset="0"/>
              </a:rPr>
              <a:t>Occurrence</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24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2395654" cy="816904"/>
          </a:xfrm>
          <a:solidFill>
            <a:schemeClr val="accent4">
              <a:lumMod val="60000"/>
              <a:lumOff val="40000"/>
            </a:schemeClr>
          </a:solidFill>
        </p:spPr>
        <p:txBody>
          <a:bodyPr>
            <a:normAutofit/>
          </a:bodyPr>
          <a:lstStyle/>
          <a:p>
            <a:r>
              <a:rPr lang="en-US" sz="3200" dirty="0">
                <a:latin typeface="Times New Roman" panose="02020603050405020304" pitchFamily="18" charset="0"/>
                <a:cs typeface="Times New Roman" panose="02020603050405020304" pitchFamily="18" charset="0"/>
              </a:rPr>
              <a:t>Host range</a:t>
            </a:r>
            <a:endParaRPr lang="en-IN"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27356"/>
            <a:ext cx="10515600" cy="4749607"/>
          </a:xfrm>
          <a:ln>
            <a:solidFill>
              <a:srgbClr val="FF0000"/>
            </a:solidFill>
          </a:ln>
        </p:spPr>
        <p:txBody>
          <a:bodyPr>
            <a:normAutofit/>
          </a:bodyPr>
          <a:lstStyle/>
          <a:p>
            <a:pPr marL="0" indent="0" algn="just">
              <a:buNone/>
            </a:pPr>
            <a:r>
              <a:rPr lang="en-US" sz="2400" b="1" dirty="0">
                <a:solidFill>
                  <a:srgbClr val="FF0000"/>
                </a:solidFill>
                <a:latin typeface="Times New Roman" panose="02020603050405020304" pitchFamily="18" charset="0"/>
                <a:cs typeface="Times New Roman" panose="02020603050405020304" pitchFamily="18" charset="0"/>
              </a:rPr>
              <a:t>Animals</a:t>
            </a:r>
          </a:p>
          <a:p>
            <a:pPr algn="just"/>
            <a:r>
              <a:rPr lang="en-US" sz="2400" dirty="0" err="1">
                <a:latin typeface="Times New Roman" panose="02020603050405020304" pitchFamily="18" charset="0"/>
                <a:cs typeface="Times New Roman" panose="02020603050405020304" pitchFamily="18" charset="0"/>
              </a:rPr>
              <a:t>Equidae</a:t>
            </a:r>
            <a:r>
              <a:rPr lang="en-US" sz="2400" dirty="0">
                <a:latin typeface="Times New Roman" panose="02020603050405020304" pitchFamily="18" charset="0"/>
                <a:cs typeface="Times New Roman" panose="02020603050405020304" pitchFamily="18" charset="0"/>
              </a:rPr>
              <a:t> (horses, mules and donkey), occasionally </a:t>
            </a:r>
            <a:r>
              <a:rPr lang="en-US" sz="2400" dirty="0" err="1">
                <a:latin typeface="Times New Roman" panose="02020603050405020304" pitchFamily="18" charset="0"/>
                <a:cs typeface="Times New Roman" panose="02020603050405020304" pitchFamily="18" charset="0"/>
              </a:rPr>
              <a:t>Felidae</a:t>
            </a:r>
            <a:r>
              <a:rPr lang="en-US" sz="2400" dirty="0">
                <a:latin typeface="Times New Roman" panose="02020603050405020304" pitchFamily="18" charset="0"/>
                <a:cs typeface="Times New Roman" panose="02020603050405020304" pitchFamily="18" charset="0"/>
              </a:rPr>
              <a:t>, and other species are susceptible; </a:t>
            </a:r>
          </a:p>
          <a:p>
            <a:pPr algn="just"/>
            <a:r>
              <a:rPr lang="en-US" sz="2400" b="1" dirty="0">
                <a:latin typeface="Times New Roman" panose="02020603050405020304" pitchFamily="18" charset="0"/>
                <a:cs typeface="Times New Roman" panose="02020603050405020304" pitchFamily="18" charset="0"/>
              </a:rPr>
              <a:t>Donkeys are most susceptible</a:t>
            </a:r>
            <a:r>
              <a:rPr lang="en-US" sz="2400" dirty="0">
                <a:latin typeface="Times New Roman" panose="02020603050405020304" pitchFamily="18" charset="0"/>
                <a:cs typeface="Times New Roman" panose="02020603050405020304" pitchFamily="18" charset="0"/>
              </a:rPr>
              <a:t>, mules somewhat less and horses demonstrate some resistance manifested in chronic forms of the disease, especially in endemic areas </a:t>
            </a:r>
          </a:p>
          <a:p>
            <a:pPr algn="just"/>
            <a:r>
              <a:rPr lang="en-US" sz="2400" dirty="0">
                <a:latin typeface="Times New Roman" panose="02020603050405020304" pitchFamily="18" charset="0"/>
                <a:cs typeface="Times New Roman" panose="02020603050405020304" pitchFamily="18" charset="0"/>
              </a:rPr>
              <a:t>Susceptibility also seen in in </a:t>
            </a:r>
            <a:r>
              <a:rPr lang="en-US" sz="2400" b="1" dirty="0">
                <a:latin typeface="Times New Roman" panose="02020603050405020304" pitchFamily="18" charset="0"/>
                <a:cs typeface="Times New Roman" panose="02020603050405020304" pitchFamily="18" charset="0"/>
              </a:rPr>
              <a:t>camels</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bears</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wolves</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dogs</a:t>
            </a:r>
          </a:p>
          <a:p>
            <a:pPr algn="just"/>
            <a:r>
              <a:rPr lang="en-US" sz="2400" dirty="0">
                <a:latin typeface="Times New Roman" panose="02020603050405020304" pitchFamily="18" charset="0"/>
                <a:cs typeface="Times New Roman" panose="02020603050405020304" pitchFamily="18" charset="0"/>
              </a:rPr>
              <a:t>Carnivores may become infected by </a:t>
            </a:r>
            <a:r>
              <a:rPr lang="en-US" sz="2400" b="1" dirty="0">
                <a:latin typeface="Times New Roman" panose="02020603050405020304" pitchFamily="18" charset="0"/>
                <a:cs typeface="Times New Roman" panose="02020603050405020304" pitchFamily="18" charset="0"/>
              </a:rPr>
              <a:t>eating infected meat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Cattle and pigs are </a:t>
            </a:r>
            <a:r>
              <a:rPr lang="en-US" sz="2400" b="1" dirty="0">
                <a:latin typeface="Times New Roman" panose="02020603050405020304" pitchFamily="18" charset="0"/>
                <a:cs typeface="Times New Roman" panose="02020603050405020304" pitchFamily="18" charset="0"/>
              </a:rPr>
              <a:t>resistant</a:t>
            </a:r>
          </a:p>
          <a:p>
            <a:pPr algn="just"/>
            <a:r>
              <a:rPr lang="en-US" sz="2400" dirty="0">
                <a:latin typeface="Times New Roman" panose="02020603050405020304" pitchFamily="18" charset="0"/>
                <a:cs typeface="Times New Roman" panose="02020603050405020304" pitchFamily="18" charset="0"/>
              </a:rPr>
              <a:t>Small ruminants may also be infected if kept in close contact to glanderous horses</a:t>
            </a:r>
          </a:p>
          <a:p>
            <a:pPr marL="0" indent="0" algn="just">
              <a:buNone/>
            </a:pPr>
            <a:r>
              <a:rPr lang="en-US" sz="2400" b="1" dirty="0">
                <a:solidFill>
                  <a:srgbClr val="FF0000"/>
                </a:solidFill>
                <a:latin typeface="Times New Roman" panose="02020603050405020304" pitchFamily="18" charset="0"/>
                <a:cs typeface="Times New Roman" panose="02020603050405020304" pitchFamily="18" charset="0"/>
              </a:rPr>
              <a:t>Human</a:t>
            </a:r>
            <a:r>
              <a:rPr lang="en-US" sz="2400" dirty="0">
                <a:latin typeface="Times New Roman" panose="02020603050405020304" pitchFamily="18" charset="0"/>
                <a:cs typeface="Times New Roman" panose="02020603050405020304" pitchFamily="18" charset="0"/>
              </a:rPr>
              <a:t>: Veterinarians, Butchers, Groom, lab workers, Horse handlers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884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2429107" cy="549274"/>
          </a:xfrm>
        </p:spPr>
        <p:style>
          <a:lnRef idx="1">
            <a:schemeClr val="accent4"/>
          </a:lnRef>
          <a:fillRef idx="2">
            <a:schemeClr val="accent4"/>
          </a:fillRef>
          <a:effectRef idx="1">
            <a:schemeClr val="accent4"/>
          </a:effectRef>
          <a:fontRef idx="minor">
            <a:schemeClr val="dk1"/>
          </a:fontRef>
        </p:style>
        <p:txBody>
          <a:bodyPr>
            <a:normAutofit/>
          </a:bodyPr>
          <a:lstStyle/>
          <a:p>
            <a:r>
              <a:rPr lang="en-US" sz="3200" dirty="0">
                <a:latin typeface="Times New Roman" panose="02020603050405020304" pitchFamily="18" charset="0"/>
                <a:cs typeface="Times New Roman" panose="02020603050405020304" pitchFamily="18" charset="0"/>
              </a:rPr>
              <a:t>Transmission</a:t>
            </a:r>
            <a:endParaRPr lang="en-IN"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89644"/>
            <a:ext cx="10515600" cy="5519385"/>
          </a:xfrm>
          <a:ln>
            <a:solidFill>
              <a:srgbClr val="FF0000"/>
            </a:solidFill>
          </a:ln>
        </p:spPr>
        <p:txBody>
          <a:bodyPr>
            <a:normAutofit/>
          </a:bodyPr>
          <a:lstStyle/>
          <a:p>
            <a:r>
              <a:rPr lang="en-US" dirty="0">
                <a:solidFill>
                  <a:srgbClr val="0070C0"/>
                </a:solidFill>
                <a:latin typeface="Times New Roman" panose="02020603050405020304" pitchFamily="18" charset="0"/>
                <a:cs typeface="Times New Roman" panose="02020603050405020304" pitchFamily="18" charset="0"/>
              </a:rPr>
              <a:t>The bacteria transmitted to humans </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Contact with tissues or body fluids of infected animals</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The bacteria enter the body through cuts or abrasions in the skin                   </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Through mucosal surfaces such as the eyes and nose</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Inhaled via infected aerosols or dust contaminated by infected animals</a:t>
            </a:r>
          </a:p>
          <a:p>
            <a:pPr lvl="1"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Cases of human-to-human transmission have not been reported </a:t>
            </a:r>
          </a:p>
          <a:p>
            <a:pPr algn="just"/>
            <a:r>
              <a:rPr lang="en-US" dirty="0">
                <a:solidFill>
                  <a:srgbClr val="0070C0"/>
                </a:solidFill>
                <a:latin typeface="Times New Roman" panose="02020603050405020304" pitchFamily="18" charset="0"/>
                <a:cs typeface="Times New Roman" panose="02020603050405020304" pitchFamily="18" charset="0"/>
              </a:rPr>
              <a:t>In animals</a:t>
            </a:r>
            <a:endParaRPr lang="en-US" dirty="0">
              <a:solidFill>
                <a:srgbClr val="0070C0"/>
              </a:solidFill>
            </a:endParaRPr>
          </a:p>
          <a:p>
            <a:pPr lvl="1" algn="just">
              <a:buFont typeface="Wingdings" panose="05000000000000000000" pitchFamily="2" charset="2"/>
              <a:buChar char="ü"/>
            </a:pPr>
            <a:r>
              <a:rPr lang="en-US" dirty="0"/>
              <a:t> </a:t>
            </a:r>
            <a:r>
              <a:rPr lang="en-US" dirty="0">
                <a:latin typeface="Times New Roman" pitchFamily="18" charset="0"/>
                <a:cs typeface="Times New Roman" pitchFamily="18" charset="0"/>
              </a:rPr>
              <a:t>Direct horse to horse contact also plays a part in transmission between horses with active skin lesions and discharging lymph nodes</a:t>
            </a:r>
            <a:endParaRPr lang="en-IN" dirty="0">
              <a:latin typeface="Times New Roman" pitchFamily="18" charset="0"/>
              <a:cs typeface="Times New Roman" pitchFamily="18" charset="0"/>
            </a:endParaRPr>
          </a:p>
        </p:txBody>
      </p:sp>
      <p:pic>
        <p:nvPicPr>
          <p:cNvPr id="4" name="Picture 4" descr="Image result for glanders transmiss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307" y="4763586"/>
            <a:ext cx="6140458" cy="184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739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6964" y="1594873"/>
            <a:ext cx="10515600" cy="4351338"/>
          </a:xfrm>
          <a:ln>
            <a:solidFill>
              <a:srgbClr val="FF0000"/>
            </a:solidFill>
          </a:ln>
        </p:spPr>
        <p:txBody>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The course of disease as:  </a:t>
            </a:r>
          </a:p>
          <a:p>
            <a:pPr lvl="1"/>
            <a:r>
              <a:rPr lang="en-US" dirty="0">
                <a:latin typeface="Times New Roman" panose="02020603050405020304" pitchFamily="18" charset="0"/>
                <a:cs typeface="Times New Roman" panose="02020603050405020304" pitchFamily="18" charset="0"/>
              </a:rPr>
              <a:t>Acute (usually associated with donkeys) or assess and mules </a:t>
            </a:r>
          </a:p>
          <a:p>
            <a:pPr lvl="1"/>
            <a:r>
              <a:rPr lang="en-US" dirty="0">
                <a:latin typeface="Times New Roman" panose="02020603050405020304" pitchFamily="18" charset="0"/>
                <a:cs typeface="Times New Roman" panose="02020603050405020304" pitchFamily="18" charset="0"/>
              </a:rPr>
              <a:t>Chronic (associated with horses in endemic areas)</a:t>
            </a:r>
          </a:p>
          <a:p>
            <a:pPr lvl="1">
              <a:buFont typeface="Wingdings" panose="05000000000000000000" pitchFamily="2" charset="2"/>
              <a:buChar char="ü"/>
            </a:pPr>
            <a:r>
              <a:rPr lang="en-US" dirty="0">
                <a:solidFill>
                  <a:srgbClr val="FF0000"/>
                </a:solidFill>
                <a:latin typeface="Times New Roman" panose="02020603050405020304" pitchFamily="18" charset="0"/>
                <a:cs typeface="Times New Roman" panose="02020603050405020304" pitchFamily="18" charset="0"/>
              </a:rPr>
              <a:t>Acute form: </a:t>
            </a:r>
          </a:p>
          <a:p>
            <a:pPr lvl="2">
              <a:buFont typeface="Wingdings" panose="05000000000000000000" pitchFamily="2" charset="2"/>
              <a:buChar char="ü"/>
            </a:pPr>
            <a:r>
              <a:rPr lang="en-US" sz="2200" dirty="0">
                <a:solidFill>
                  <a:schemeClr val="accent1">
                    <a:lumMod val="75000"/>
                  </a:schemeClr>
                </a:solidFill>
                <a:latin typeface="Times New Roman" panose="02020603050405020304" pitchFamily="18" charset="0"/>
                <a:cs typeface="Times New Roman" panose="02020603050405020304" pitchFamily="18" charset="0"/>
              </a:rPr>
              <a:t>High fever, depression, dyspnea, diarrhea &amp; rapid weight loss.</a:t>
            </a:r>
          </a:p>
          <a:p>
            <a:pPr lvl="1">
              <a:buFont typeface="Wingdings" panose="05000000000000000000" pitchFamily="2" charset="2"/>
              <a:buChar char="ü"/>
            </a:pPr>
            <a:r>
              <a:rPr lang="en-US" dirty="0">
                <a:solidFill>
                  <a:srgbClr val="FF0000"/>
                </a:solidFill>
                <a:latin typeface="Times New Roman" panose="02020603050405020304" pitchFamily="18" charset="0"/>
                <a:cs typeface="Times New Roman" panose="02020603050405020304" pitchFamily="18" charset="0"/>
              </a:rPr>
              <a:t>Chronic form:</a:t>
            </a:r>
          </a:p>
          <a:p>
            <a:pPr lvl="2">
              <a:buFont typeface="Wingdings" panose="05000000000000000000" pitchFamily="2" charset="2"/>
              <a:buChar char="ü"/>
            </a:pPr>
            <a:r>
              <a:rPr lang="en-US" sz="2200" dirty="0" err="1">
                <a:solidFill>
                  <a:schemeClr val="accent1">
                    <a:lumMod val="75000"/>
                  </a:schemeClr>
                </a:solidFill>
                <a:latin typeface="Times New Roman" panose="02020603050405020304" pitchFamily="18" charset="0"/>
                <a:cs typeface="Times New Roman" panose="02020603050405020304" pitchFamily="18" charset="0"/>
              </a:rPr>
              <a:t>Nasel</a:t>
            </a:r>
            <a:r>
              <a:rPr lang="en-US" sz="2200" dirty="0">
                <a:solidFill>
                  <a:schemeClr val="accent1">
                    <a:lumMod val="75000"/>
                  </a:schemeClr>
                </a:solidFill>
                <a:latin typeface="Times New Roman" panose="02020603050405020304" pitchFamily="18" charset="0"/>
                <a:cs typeface="Times New Roman" panose="02020603050405020304" pitchFamily="18" charset="0"/>
              </a:rPr>
              <a:t> form</a:t>
            </a:r>
          </a:p>
          <a:p>
            <a:pPr lvl="2">
              <a:buFont typeface="Wingdings" panose="05000000000000000000" pitchFamily="2" charset="2"/>
              <a:buChar char="ü"/>
            </a:pPr>
            <a:r>
              <a:rPr lang="en-US" sz="2200" dirty="0">
                <a:solidFill>
                  <a:schemeClr val="accent1">
                    <a:lumMod val="75000"/>
                  </a:schemeClr>
                </a:solidFill>
                <a:latin typeface="Times New Roman" panose="02020603050405020304" pitchFamily="18" charset="0"/>
                <a:cs typeface="Times New Roman" panose="02020603050405020304" pitchFamily="18" charset="0"/>
              </a:rPr>
              <a:t>Pulmonary form</a:t>
            </a:r>
          </a:p>
          <a:p>
            <a:pPr lvl="2">
              <a:buFont typeface="Wingdings" panose="05000000000000000000" pitchFamily="2" charset="2"/>
              <a:buChar char="ü"/>
            </a:pPr>
            <a:r>
              <a:rPr lang="en-US" sz="2200" dirty="0">
                <a:solidFill>
                  <a:schemeClr val="accent1">
                    <a:lumMod val="75000"/>
                  </a:schemeClr>
                </a:solidFill>
                <a:latin typeface="Times New Roman" panose="02020603050405020304" pitchFamily="18" charset="0"/>
                <a:cs typeface="Times New Roman" panose="02020603050405020304" pitchFamily="18" charset="0"/>
              </a:rPr>
              <a:t>Cutaneous form </a:t>
            </a:r>
          </a:p>
        </p:txBody>
      </p:sp>
      <p:sp>
        <p:nvSpPr>
          <p:cNvPr id="4" name="Title 1"/>
          <p:cNvSpPr>
            <a:spLocks noGrp="1"/>
          </p:cNvSpPr>
          <p:nvPr>
            <p:ph type="title"/>
          </p:nvPr>
        </p:nvSpPr>
        <p:spPr>
          <a:xfrm>
            <a:off x="838200" y="365126"/>
            <a:ext cx="4793166" cy="51582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3600" dirty="0">
                <a:latin typeface="Times New Roman" panose="02020603050405020304" pitchFamily="18" charset="0"/>
                <a:cs typeface="Times New Roman" panose="02020603050405020304" pitchFamily="18" charset="0"/>
              </a:rPr>
              <a:t>Sign and Symptoms </a:t>
            </a:r>
            <a:r>
              <a:rPr lang="en-US" sz="3600" baseline="-25000" dirty="0">
                <a:latin typeface="Times New Roman" panose="02020603050405020304" pitchFamily="18" charset="0"/>
                <a:cs typeface="Times New Roman" panose="02020603050405020304" pitchFamily="18" charset="0"/>
              </a:rPr>
              <a:t>In Animals</a:t>
            </a:r>
            <a:endParaRPr lang="en-IN" sz="3600" baseline="-25000" dirty="0">
              <a:latin typeface="Times New Roman" panose="02020603050405020304" pitchFamily="18" charset="0"/>
              <a:cs typeface="Times New Roman" panose="02020603050405020304" pitchFamily="18" charset="0"/>
            </a:endParaRPr>
          </a:p>
        </p:txBody>
      </p:sp>
      <p:pic>
        <p:nvPicPr>
          <p:cNvPr id="1026" name="Picture 2" descr="Glanders - W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953" y="3770542"/>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193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2052</TotalTime>
  <Words>1614</Words>
  <Application>Microsoft Office PowerPoint</Application>
  <PresentationFormat>Widescreen</PresentationFormat>
  <Paragraphs>176</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Cambria</vt:lpstr>
      <vt:lpstr>Times New Roman</vt:lpstr>
      <vt:lpstr>Wingdings</vt:lpstr>
      <vt:lpstr>Office Theme</vt:lpstr>
      <vt:lpstr>PowerPoint Presentation</vt:lpstr>
      <vt:lpstr>PowerPoint Presentation</vt:lpstr>
      <vt:lpstr>Etiology</vt:lpstr>
      <vt:lpstr>Occurrence</vt:lpstr>
      <vt:lpstr>PowerPoint Presentation</vt:lpstr>
      <vt:lpstr>Occurrence</vt:lpstr>
      <vt:lpstr>Host range</vt:lpstr>
      <vt:lpstr>Transmission</vt:lpstr>
      <vt:lpstr>Sign and Symptoms In Animals</vt:lpstr>
      <vt:lpstr>Sign and Symptoms In Animals</vt:lpstr>
      <vt:lpstr>Sign and Symptoms In Animals</vt:lpstr>
      <vt:lpstr>Sign and Symptoms In Animals</vt:lpstr>
      <vt:lpstr>Sign and Symptoms In Human</vt:lpstr>
      <vt:lpstr>Diagnosis</vt:lpstr>
      <vt:lpstr>PowerPoint Presentation</vt:lpstr>
      <vt:lpstr>Diagnosis</vt:lpstr>
      <vt:lpstr>Diagnosis</vt:lpstr>
      <vt:lpstr>Prevention and Control</vt:lpstr>
      <vt:lpstr>Glanders and Farcy Act XIII, 1899 </vt:lpstr>
      <vt:lpstr>Prevention and Control</vt:lpstr>
      <vt:lpstr>  Treatment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Epidemiology lab 1</dc:creator>
  <cp:lastModifiedBy>919713600025</cp:lastModifiedBy>
  <cp:revision>80</cp:revision>
  <dcterms:created xsi:type="dcterms:W3CDTF">2020-01-15T11:30:31Z</dcterms:created>
  <dcterms:modified xsi:type="dcterms:W3CDTF">2024-07-28T18:42:15Z</dcterms:modified>
</cp:coreProperties>
</file>