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2" r:id="rId3"/>
    <p:sldMasterId id="2147483714" r:id="rId4"/>
  </p:sldMasterIdLst>
  <p:notesMasterIdLst>
    <p:notesMasterId r:id="rId11"/>
  </p:notesMasterIdLst>
  <p:sldIdLst>
    <p:sldId id="279" r:id="rId5"/>
    <p:sldId id="280" r:id="rId6"/>
    <p:sldId id="257" r:id="rId7"/>
    <p:sldId id="277" r:id="rId8"/>
    <p:sldId id="271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201C-7256-444B-9407-3F149232AE74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DF070-742F-41D7-B94B-398BFB5605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8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2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7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5503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822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0690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6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6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01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7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6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4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5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15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9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32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5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68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27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89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31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46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56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95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0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80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70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4492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01670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D79E07-62E9-4879-8216-C5293315669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23-05-2025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B93190-84AD-4544-AE8C-59EE010CF886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/>
          <a:p>
            <a:r>
              <a:rPr lang="en-US" b="1" dirty="0" smtClean="0"/>
              <a:t>Indirect Selection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3" y="907411"/>
            <a:ext cx="6965497" cy="52423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/>
              <a:t>Explanation</a:t>
            </a:r>
            <a:endParaRPr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4656" y="4984490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860096" y="1576882"/>
            <a:ext cx="694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09" indent="-176209" defTabSz="6858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some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character other than the one it is desired to improve.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 shall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refer to the character to which selection is applied as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"secondary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 character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41695" y="2704813"/>
            <a:ext cx="7102959" cy="2953037"/>
            <a:chOff x="1093173" y="2709079"/>
            <a:chExt cx="10673407" cy="4067505"/>
          </a:xfrm>
        </p:grpSpPr>
        <p:grpSp>
          <p:nvGrpSpPr>
            <p:cNvPr id="12" name="Group 11"/>
            <p:cNvGrpSpPr/>
            <p:nvPr/>
          </p:nvGrpSpPr>
          <p:grpSpPr>
            <a:xfrm>
              <a:off x="1093173" y="2709079"/>
              <a:ext cx="8937931" cy="4067505"/>
              <a:chOff x="1093173" y="2709079"/>
              <a:chExt cx="8937931" cy="406750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173" y="5400547"/>
                <a:ext cx="2004871" cy="1376037"/>
              </a:xfrm>
              <a:prstGeom prst="rect">
                <a:avLst/>
              </a:prstGeom>
            </p:spPr>
          </p:pic>
          <p:sp>
            <p:nvSpPr>
              <p:cNvPr id="2" name="Oval 1"/>
              <p:cNvSpPr/>
              <p:nvPr/>
            </p:nvSpPr>
            <p:spPr>
              <a:xfrm>
                <a:off x="1819630" y="3179928"/>
                <a:ext cx="2902495" cy="13238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7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Trait X</a:t>
                </a:r>
                <a:endParaRPr lang="en-IN" sz="2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Cloud Callout 2"/>
              <p:cNvSpPr/>
              <p:nvPr/>
            </p:nvSpPr>
            <p:spPr>
              <a:xfrm>
                <a:off x="2006221" y="4503761"/>
                <a:ext cx="1815152" cy="1146412"/>
              </a:xfrm>
              <a:prstGeom prst="cloudCallou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5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 to Improve</a:t>
                </a:r>
                <a:endParaRPr lang="en-IN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88436" y="4737436"/>
                <a:ext cx="2902495" cy="132383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7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Trait Y</a:t>
                </a:r>
                <a:endParaRPr lang="en-IN" sz="2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rved Down Arrow 9"/>
              <p:cNvSpPr/>
              <p:nvPr/>
            </p:nvSpPr>
            <p:spPr>
              <a:xfrm rot="1910675">
                <a:off x="4773682" y="2785894"/>
                <a:ext cx="2692415" cy="1610436"/>
              </a:xfrm>
              <a:prstGeom prst="curved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IN" sz="13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001301" y="2709079"/>
                <a:ext cx="3029803" cy="1146412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Might go for selection</a:t>
                </a:r>
                <a:endParaRPr lang="en-IN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9335069" y="3855491"/>
              <a:ext cx="423080" cy="64827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8297838" y="4503761"/>
              <a:ext cx="3468742" cy="1487606"/>
            </a:xfrm>
            <a:prstGeom prst="flowChartTermina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Can achieve progress through </a:t>
              </a:r>
              <a:r>
                <a:rPr lang="en-US" b="1" dirty="0">
                  <a:solidFill>
                    <a:srgbClr val="00B050"/>
                  </a:solidFill>
                  <a:latin typeface="Calibri"/>
                </a:rPr>
                <a:t>correlated response </a:t>
              </a: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to X</a:t>
              </a:r>
              <a:endParaRPr lang="en-IN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9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Indirect Selection: Basic Concept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96" y="883741"/>
            <a:ext cx="87083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Indirect selection is the selection applied to some character </a:t>
            </a:r>
            <a:r>
              <a:rPr lang="en-IN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 than the one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to which it is desired to improve.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If we want to improve character </a:t>
            </a:r>
            <a:r>
              <a:rPr lang="en-I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, we might select for another character </a:t>
            </a:r>
            <a:r>
              <a:rPr lang="en-I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and achieve progress through the </a:t>
            </a:r>
            <a:r>
              <a:rPr lang="en-IN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correlated response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of character x.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The character to which selection is applied is called as </a:t>
            </a:r>
            <a:r>
              <a:rPr lang="en-I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secondary character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88640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Suppose,</a:t>
            </a:r>
          </a:p>
          <a:p>
            <a:pPr marL="817563" lvl="1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/>
              <a:t>R</a:t>
            </a:r>
            <a:r>
              <a:rPr lang="en-IN" sz="3200" baseline="-25000" dirty="0"/>
              <a:t>x</a:t>
            </a:r>
            <a:r>
              <a:rPr lang="en-IN" sz="3200" dirty="0"/>
              <a:t> = Direct response to selection in desired character</a:t>
            </a:r>
          </a:p>
          <a:p>
            <a:pPr marL="817563" lvl="1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err="1"/>
              <a:t>CR</a:t>
            </a:r>
            <a:r>
              <a:rPr lang="en-IN" sz="3200" baseline="-25000" dirty="0" err="1"/>
              <a:t>x</a:t>
            </a:r>
            <a:r>
              <a:rPr lang="en-IN" sz="3200" dirty="0"/>
              <a:t> = Correlated response of character x resulting from selection applied to the secondary character Y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So,</a:t>
            </a:r>
          </a:p>
          <a:p>
            <a:pPr marL="817563" lvl="1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86190"/>
            <a:ext cx="4143404" cy="21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01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/>
          <a:lstStyle/>
          <a:p>
            <a:r>
              <a:rPr lang="en-IN" sz="3200" b="1" dirty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Advantages or application of indirect selection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428596" y="1071546"/>
            <a:ext cx="850112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Applicable when the two characters have high genetic correlation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Heritability of character under selection (h</a:t>
            </a:r>
            <a:r>
              <a:rPr lang="en-IN" sz="3200" baseline="30000" dirty="0">
                <a:latin typeface="Times New Roman"/>
                <a:ea typeface="Times New Roman"/>
                <a:cs typeface="Mangal"/>
              </a:rPr>
              <a:t>2</a:t>
            </a:r>
            <a:r>
              <a:rPr lang="en-IN" sz="3200" baseline="-25000" dirty="0">
                <a:latin typeface="Times New Roman"/>
                <a:ea typeface="Times New Roman"/>
                <a:cs typeface="Mangal"/>
              </a:rPr>
              <a:t>x</a:t>
            </a:r>
            <a:r>
              <a:rPr lang="en-IN" sz="3200" dirty="0">
                <a:latin typeface="Times New Roman"/>
                <a:ea typeface="Times New Roman"/>
                <a:cs typeface="Mangal"/>
              </a:rPr>
              <a:t>) is sufficiently high than h</a:t>
            </a:r>
            <a:r>
              <a:rPr lang="en-IN" sz="3200" baseline="30000" dirty="0">
                <a:latin typeface="Times New Roman"/>
                <a:ea typeface="Times New Roman"/>
                <a:cs typeface="Mangal"/>
              </a:rPr>
              <a:t>2</a:t>
            </a:r>
            <a:r>
              <a:rPr lang="en-IN" sz="3200" baseline="-25000" dirty="0">
                <a:latin typeface="Times New Roman"/>
                <a:ea typeface="Times New Roman"/>
                <a:cs typeface="Mangal"/>
              </a:rPr>
              <a:t>y</a:t>
            </a:r>
          </a:p>
          <a:p>
            <a:pPr marL="360363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Difficult to measure character Y than X</a:t>
            </a:r>
          </a:p>
          <a:p>
            <a:pPr marL="360363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Information on character X is early in life</a:t>
            </a:r>
          </a:p>
          <a:p>
            <a:pPr marL="360363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Information on character X is costly to measure</a:t>
            </a:r>
          </a:p>
          <a:p>
            <a:pPr marL="360363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desired character is measurable in only one sex</a:t>
            </a:r>
          </a:p>
          <a:p>
            <a:pPr marL="360363" indent="-360363"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>
                <a:latin typeface="Times New Roman"/>
                <a:ea typeface="Times New Roman"/>
                <a:cs typeface="Mangal"/>
              </a:rPr>
              <a:t>Used for reducing the generation interval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09477"/>
      </p:ext>
    </p:extLst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250</Words>
  <Application>Microsoft Office PowerPoint</Application>
  <PresentationFormat>On-screen Show (4:3)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Mali SemiBold</vt:lpstr>
      <vt:lpstr>Mangal</vt:lpstr>
      <vt:lpstr>Nunito</vt:lpstr>
      <vt:lpstr>Nunito Light</vt:lpstr>
      <vt:lpstr>Rockwell</vt:lpstr>
      <vt:lpstr>Times New Roman</vt:lpstr>
      <vt:lpstr>Wingdings</vt:lpstr>
      <vt:lpstr>Orbit</vt:lpstr>
      <vt:lpstr>Ely template</vt:lpstr>
      <vt:lpstr>Office Theme</vt:lpstr>
      <vt:lpstr>1_Office Theme</vt:lpstr>
      <vt:lpstr>Indirect Selection</vt:lpstr>
      <vt:lpstr>Explanation</vt:lpstr>
      <vt:lpstr>Indirect Selection: Basic Concept</vt:lpstr>
      <vt:lpstr>PowerPoint Presentation</vt:lpstr>
      <vt:lpstr>Advantages or application of indirect selection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44</cp:revision>
  <dcterms:created xsi:type="dcterms:W3CDTF">2017-05-22T04:49:53Z</dcterms:created>
  <dcterms:modified xsi:type="dcterms:W3CDTF">2025-05-23T07:17:35Z</dcterms:modified>
</cp:coreProperties>
</file>