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63" r:id="rId3"/>
    <p:sldId id="277" r:id="rId4"/>
    <p:sldId id="260" r:id="rId5"/>
    <p:sldId id="256" r:id="rId6"/>
    <p:sldId id="274" r:id="rId7"/>
    <p:sldId id="275" r:id="rId8"/>
    <p:sldId id="264" r:id="rId9"/>
    <p:sldId id="262" r:id="rId10"/>
    <p:sldId id="261" r:id="rId11"/>
    <p:sldId id="258" r:id="rId12"/>
    <p:sldId id="259" r:id="rId13"/>
    <p:sldId id="265" r:id="rId14"/>
    <p:sldId id="271" r:id="rId15"/>
    <p:sldId id="272" r:id="rId16"/>
    <p:sldId id="273" r:id="rId17"/>
    <p:sldId id="267" r:id="rId18"/>
    <p:sldId id="276" r:id="rId19"/>
    <p:sldId id="294" r:id="rId20"/>
    <p:sldId id="296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8E38-0ABD-4311-8B81-64BE0AC2165B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6B35-89A3-41FC-B638-75F97E1FE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6B35-89A3-41FC-B638-75F97E1FEE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6B35-89A3-41FC-B638-75F97E1FEE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14600"/>
            <a:ext cx="6172200" cy="22256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‘Veterinary Epidemiology &amp;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Zoonoses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VPH-321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(Credit Hours-2+1)</a:t>
            </a:r>
          </a:p>
        </p:txBody>
      </p:sp>
      <p:pic>
        <p:nvPicPr>
          <p:cNvPr id="3075" name="Picture 14" descr="Our Clients | Jivesna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9925"/>
            <a:ext cx="1371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Bihar Veterinary Colleg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31838"/>
            <a:ext cx="11382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3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4419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b="0" cap="none" dirty="0">
                <a:latin typeface="Times New Roman" pitchFamily="18" charset="0"/>
                <a:cs typeface="Times New Roman" pitchFamily="18" charset="0"/>
              </a:rPr>
              <a:t>Difference Between Antigenic Drift And Antigenic Shift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1" y="1066800"/>
          <a:ext cx="7848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596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S.N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Antigenic 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Antigenic 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061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Minor change within subtype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Major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changes between  two subtypes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847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Point 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Exchange of genetic material (genetic re-assortment)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847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Occurs in A and B subtypes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Occurs in A subtypes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847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May cause epidemic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May cause Pandemic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2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: A/Sydney/05/97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(H3N2) replaced 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/Panama/2007/99 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(H3N2)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Example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: H3N2 replaced H2N2 in year 1968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7772400" cy="594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620000" cy="54864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Age: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Adults over age 65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Children under 5 years old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Young adults &amp; children under age 19: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receiving long-term aspirin (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Bufferin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therapy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People with compromised immune systems: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Pregnant women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People with chronic illnesses:  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Asthma,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disease, 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 mellitus,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Neuromuscular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Swine flu: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5626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Transmission usually occurs from person to person,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Spread through saliva &amp;  mucus particles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People may spread it by: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Sneezing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Coughing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Touching a germ-covered surface and then touching their eyes or nose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Can’t spread swine flu from eating properly cooked pork products</a:t>
            </a:r>
          </a:p>
          <a:p>
            <a:endParaRPr lang="en-US" dirty="0"/>
          </a:p>
        </p:txBody>
      </p:sp>
      <p:pic>
        <p:nvPicPr>
          <p:cNvPr id="3074" name="Picture 2" descr="Avian Flu Diary: Hong Kong Swine Influenza Surveil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05868"/>
            <a:ext cx="3781425" cy="24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3889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humans 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Characterized by high fever &amp; bronchitis, 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Primarily in the upper respiratory tract, which may lead to secondary bacterial infections &amp; pneumonia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 severe than a common respiratory tract infection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7543800" cy="6705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Swine flu: </a:t>
            </a:r>
            <a:r>
              <a:rPr kumimoji="0" lang="en-US" sz="3200" b="0" i="0" u="none" strike="noStrike" kern="1200" cap="none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Clinical manifestations</a:t>
            </a:r>
          </a:p>
        </p:txBody>
      </p:sp>
      <p:pic>
        <p:nvPicPr>
          <p:cNvPr id="4100" name="Picture 4" descr="Swine flu in Pakistan: What are the symptoms, how does it spre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582550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486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Transmitted to humans primarily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contact with live birds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by contact with meat &amp; animal product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patients in Hong Kong were infected by contact with infected birds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by contact with infected person</a:t>
            </a:r>
          </a:p>
          <a:p>
            <a:pPr algn="just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0" cap="none" baseline="30000" dirty="0">
                <a:latin typeface="Times New Roman" pitchFamily="18" charset="0"/>
                <a:cs typeface="Times New Roman" pitchFamily="18" charset="0"/>
              </a:rPr>
              <a:t>Avian flu</a:t>
            </a:r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-Transmission</a:t>
            </a:r>
          </a:p>
        </p:txBody>
      </p:sp>
      <p:pic>
        <p:nvPicPr>
          <p:cNvPr id="2050" name="Picture 2" descr="Avian influenza virus and 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476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3889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3 years-old child infected with avian influenza virus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H5N1 in Hong Kong in 1997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died with sign of  a systemic infection and of Reyes syndrome after the child had been treated with antipyretic drugs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Cough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Respiratory difficulties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Fever (over 100.4°F or 38°C)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Headache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Muscle aches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Malaise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Runny nose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0" cap="none" baseline="30000" dirty="0">
                <a:latin typeface="Times New Roman" pitchFamily="18" charset="0"/>
                <a:cs typeface="Times New Roman" pitchFamily="18" charset="0"/>
              </a:rPr>
              <a:t>Avian flu</a:t>
            </a:r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-Clinical manifestation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81" y="3420856"/>
            <a:ext cx="20638" cy="16288"/>
          </a:xfrm>
          <a:prstGeom prst="rect">
            <a:avLst/>
          </a:prstGeom>
        </p:spPr>
      </p:pic>
      <p:pic>
        <p:nvPicPr>
          <p:cNvPr id="1026" name="Picture 2" descr="Avian flu infographic elements. Bird flu disease. Discussion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1" y="2819400"/>
            <a:ext cx="292264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7620000" cy="591200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solation and Identification-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Embryonating chicken eggs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cell culture</a:t>
            </a:r>
          </a:p>
          <a:p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Serological test: 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Complement fixation test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 test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immunofluorescence assay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ELISA</a:t>
            </a:r>
          </a:p>
          <a:p>
            <a:pPr lvl="1" algn="just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Virus specific IgM can be detected in the children but not in the adults</a:t>
            </a:r>
          </a:p>
          <a:p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Molecular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PCR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RT-PCR</a:t>
            </a:r>
          </a:p>
          <a:p>
            <a:pPr marL="388620" indent="-342900">
              <a:buFont typeface="Wingdings" panose="05000000000000000000" pitchFamily="2" charset="2"/>
              <a:buChar char="v"/>
            </a:pPr>
            <a:r>
              <a:rPr lang="en-I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influenza diagnostic tests (RIDTs) 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pic>
        <p:nvPicPr>
          <p:cNvPr id="1026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3028950" cy="1743075"/>
          </a:xfrm>
          <a:prstGeom prst="rect">
            <a:avLst/>
          </a:prstGeom>
          <a:noFill/>
        </p:spPr>
      </p:pic>
      <p:pic>
        <p:nvPicPr>
          <p:cNvPr id="1027" name="Picture 3" descr="C:\Users\user\Desktop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4419600"/>
            <a:ext cx="3733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391400" cy="52365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AmantadineHCL-5mg/kg body weight/day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Rimantadine-100mg twice a day 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Oseltamivir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(Tamiflu)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Zanamivir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(Relenza) two daily doses of 5 mg per inhalation), has become available; it inhibits the neuraminidase activity of the virus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Corticosteroids in asthma &amp;  other specific conditions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Treatment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4419600"/>
            <a:ext cx="24955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measures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hand washing with proper drying of the hands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respiratory hygiene –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Covering mouth &amp; nose when coughing or sneezing,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tissues &amp; disposing of them correctly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self-isolation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those feeling unwell, feverish and having other symptoms of influenza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 close contact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sick people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 touching one’s eyes, nose or mouth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handling of dead/ live poultry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Anti-influenza drugs: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prophylacticaly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Swine should not be held in close contact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Prevention &amp;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5200"/>
            <a:ext cx="17811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5FFD-CFB8-4D1B-9E65-0543A41C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7772400" cy="41532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best way to prevent swine flu is to get a yearly flu vaccination: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Vaccine: 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Pandemrix   (1 dose) &amp;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Celvapan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 dose)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(first vaccinate the susceptible group)</a:t>
            </a:r>
            <a:endParaRPr lang="en-US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b="1" i="0" dirty="0">
              <a:solidFill>
                <a:srgbClr val="00B05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762FB-E0E6-4DBC-8CFF-BC1C10FD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57600"/>
            <a:ext cx="4038600" cy="1942451"/>
          </a:xfrm>
        </p:spPr>
        <p:txBody>
          <a:bodyPr>
            <a:normAutofit/>
          </a:bodyPr>
          <a:lstStyle/>
          <a:p>
            <a:pPr algn="just"/>
            <a:r>
              <a:rPr lang="en-US" sz="18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H1N1 vaccine is for use in adults &amp; children who are at least 6 months old</a:t>
            </a:r>
            <a:endParaRPr lang="en-I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8D2F3A-D085-4ADD-B8FB-3DEFDD6F2600}"/>
              </a:ext>
            </a:extLst>
          </p:cNvPr>
          <p:cNvSpPr txBox="1">
            <a:spLocks/>
          </p:cNvSpPr>
          <p:nvPr/>
        </p:nvSpPr>
        <p:spPr>
          <a:xfrm>
            <a:off x="2334508" y="646935"/>
            <a:ext cx="3861577" cy="5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34290" tIns="0" rIns="34290" bIns="0" anchor="b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24410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44" y="762000"/>
            <a:ext cx="72390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Zoonotic Influenza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239000" cy="1524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is a contagious, acute respiratory illness caused by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viruses, usually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 or B subtypes</a:t>
            </a:r>
          </a:p>
        </p:txBody>
      </p:sp>
      <p:pic>
        <p:nvPicPr>
          <p:cNvPr id="5122" name="Picture 2" descr="Understanding of Host Switch and Host Adaptation to the Avi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19100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50CCE5-DE6F-4B2E-8C19-820BD9E52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14" t="10093" r="18321" b="20605"/>
          <a:stretch/>
        </p:blipFill>
        <p:spPr>
          <a:xfrm>
            <a:off x="1371600" y="304800"/>
            <a:ext cx="6172200" cy="36077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351D238-EAEA-4D97-A0D4-2C1E4A6122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310" y="2393608"/>
            <a:ext cx="270629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AEEF"/>
                </a:solidFill>
                <a:latin typeface="inherit"/>
              </a:rPr>
              <a:t>INFLUENZA VACCINE</a:t>
            </a:r>
            <a:br>
              <a:rPr lang="en-US" sz="1800" dirty="0">
                <a:solidFill>
                  <a:srgbClr val="00AEEF"/>
                </a:solidFill>
                <a:latin typeface="inherit"/>
              </a:rPr>
            </a:br>
            <a:r>
              <a:rPr lang="en-US" sz="1800" dirty="0">
                <a:solidFill>
                  <a:srgbClr val="00AEEF"/>
                </a:solidFill>
                <a:latin typeface="inherit"/>
              </a:rPr>
              <a:t>(HUMAN, LIVE ATTENUATED), (FREEZE-DRIED) PANDEMIC (H1N1) (INTRANASAL)</a:t>
            </a:r>
          </a:p>
          <a:p>
            <a:pPr algn="ctr"/>
            <a:br>
              <a:rPr lang="en-US" sz="1800" dirty="0"/>
            </a:br>
            <a:endParaRPr lang="en-IN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E79F6-368F-4CF4-8AEE-CDDD3DBFEA2B}"/>
              </a:ext>
            </a:extLst>
          </p:cNvPr>
          <p:cNvSpPr txBox="1"/>
          <p:nvPr/>
        </p:nvSpPr>
        <p:spPr>
          <a:xfrm>
            <a:off x="173759" y="4586269"/>
            <a:ext cx="7848600" cy="223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C4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</a:p>
          <a:p>
            <a:pPr algn="just"/>
            <a:r>
              <a:rPr lang="en-US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Indicated in individuals above 2 years of age</a:t>
            </a:r>
          </a:p>
          <a:p>
            <a:pPr algn="just"/>
            <a:r>
              <a:rPr lang="en-US" b="1" dirty="0">
                <a:solidFill>
                  <a:srgbClr val="0C4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 OF ADMINISTRATION</a:t>
            </a:r>
          </a:p>
          <a:p>
            <a:pPr algn="just"/>
            <a:r>
              <a:rPr lang="en-US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administration by intranasal spray.</a:t>
            </a:r>
          </a:p>
          <a:p>
            <a:pPr algn="just"/>
            <a:r>
              <a:rPr lang="en-US" b="1" dirty="0">
                <a:solidFill>
                  <a:srgbClr val="0C4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</a:t>
            </a:r>
          </a:p>
          <a:p>
            <a:pPr algn="just"/>
            <a:r>
              <a:rPr lang="en-US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intranasal dose of 0.5 ml is administered as 0.25 ml per </a:t>
            </a:r>
            <a:r>
              <a:rPr lang="en-US" dirty="0" err="1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nostril</a:t>
            </a:r>
            <a:r>
              <a:rPr lang="en-US" b="1" cap="all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PRENTATION</a:t>
            </a:r>
            <a:r>
              <a:rPr lang="en-US" sz="135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13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dose vial plus diluent (0.5 ml)</a:t>
            </a:r>
          </a:p>
        </p:txBody>
      </p:sp>
    </p:spTree>
    <p:extLst>
      <p:ext uri="{BB962C8B-B14F-4D97-AF65-F5344CB8AC3E}">
        <p14:creationId xmlns:p14="http://schemas.microsoft.com/office/powerpoint/2010/main" val="393905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A6F0-D46D-45B1-8B1B-DEA8B377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Human vaccine for Avian influenza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99D14-69B0-4447-952C-9DF7A519B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322136"/>
          </a:xfrm>
        </p:spPr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April 17, 2007, FDA licensed the first vaccine in the United States for the prevention of H5N1 influenza, commonly referred to as avian influenza or "bird flu.“</a:t>
            </a:r>
          </a:p>
          <a:p>
            <a:pPr algn="just"/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vaccine is derived from the A/Vietnam/1203/2004 influenza virus. The vaccine is manufactured by Sanofi Pasteur Inc. of Swiftwater, PA and has been purchased by the federal government for inclusion within the Nation's National Stockpile.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543800" cy="5312736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Family-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Orthomyxoviridae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RNA genome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Four types are recognized: </a:t>
            </a:r>
          </a:p>
          <a:p>
            <a:pPr lvl="1" algn="just"/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In human, pig, horse, pig: </a:t>
            </a:r>
            <a:r>
              <a:rPr lang="en-US" sz="1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causes pandemic</a:t>
            </a:r>
          </a:p>
          <a:p>
            <a:pPr lvl="1" algn="just"/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In human</a:t>
            </a:r>
          </a:p>
          <a:p>
            <a:pPr lvl="1" algn="just"/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Mild illness</a:t>
            </a:r>
          </a:p>
          <a:p>
            <a:pPr lvl="1" algn="just"/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Effect cattle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surface antigens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Protein subunit of viral envelope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Haemagglutinin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(H): 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Sixteen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(H1 to H16)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Neuraminidase (N):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Eleven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(N1 to N11) </a:t>
            </a:r>
          </a:p>
          <a:p>
            <a:pPr marL="589788" lvl="1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Immunologic &amp; epidemiologic interest</a:t>
            </a:r>
          </a:p>
          <a:p>
            <a:pPr marL="589788" lvl="1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Occur in a number of different combinations</a:t>
            </a:r>
          </a:p>
          <a:p>
            <a:pPr marL="589788" lvl="1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Each combination: different subtypes of the virus </a:t>
            </a:r>
          </a:p>
          <a:p>
            <a:pPr marL="246888" lvl="1" indent="0" algn="r">
              <a:buNone/>
            </a:pPr>
            <a:r>
              <a:rPr lang="en-US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(CDC, WHO)</a:t>
            </a:r>
          </a:p>
          <a:p>
            <a:pPr marL="589788" lvl="1" indent="-342900" algn="just">
              <a:buFont typeface="Wingdings" panose="05000000000000000000" pitchFamily="2" charset="2"/>
              <a:buChar char="q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lose up diagram for Influenza virus - Download Free Vec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Close up diagram for Influenza virus - Download Free Vector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19240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1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962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Structure of Influenza A Virus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438400"/>
            <a:ext cx="1226874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Rod shape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334000"/>
            <a:ext cx="122687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Mashroom</a:t>
            </a:r>
            <a:r>
              <a:rPr lang="en-US" sz="1600" dirty="0">
                <a:solidFill>
                  <a:srgbClr val="FF0000"/>
                </a:solidFill>
              </a:rPr>
              <a:t> shape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1066800"/>
            <a:ext cx="25635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Eight segment RNA virus</a:t>
            </a:r>
          </a:p>
        </p:txBody>
      </p:sp>
      <p:pic>
        <p:nvPicPr>
          <p:cNvPr id="2050" name="Picture 2" descr="C:\Users\user\Desktop\wii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6705600" cy="502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Nomenclature of the virus</a:t>
            </a:r>
            <a:endParaRPr lang="en-US" sz="3200" b="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543800" cy="53127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Virus type;</a:t>
            </a:r>
          </a:p>
          <a:p>
            <a:pPr lvl="1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Host of origin; </a:t>
            </a:r>
          </a:p>
          <a:p>
            <a:pPr lvl="1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Geographic origin; </a:t>
            </a:r>
          </a:p>
          <a:p>
            <a:pPr lvl="1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Strain number; </a:t>
            </a:r>
          </a:p>
          <a:p>
            <a:pPr lvl="1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Year of isolation and </a:t>
            </a:r>
          </a:p>
          <a:p>
            <a:pPr lvl="1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Antigenic description of subtype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 A/Duck/Ukraine/1/63 (H3N8)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257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H1N1: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Spanish flu (1918) </a:t>
            </a:r>
          </a:p>
          <a:p>
            <a:pPr lvl="1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H2N2: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Asian flu (1957)</a:t>
            </a:r>
          </a:p>
          <a:p>
            <a:pPr lvl="1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H3N2: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Hong Kong flu (1968)</a:t>
            </a:r>
          </a:p>
          <a:p>
            <a:pPr lvl="1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H5N1: 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Bird flu (2004) - highly pathogenic avian influenza virus of type A of subtype H5N1 (HPAI-A H5N1)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67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Known human Pandemic</a:t>
            </a:r>
            <a:endParaRPr lang="en-US" sz="3200" b="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16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410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Swine: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H1N1 (Classical swine influenza)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H3N2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H1N2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Horses: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H7N7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H3N8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Birds: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H5N1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H3N2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H1N2</a:t>
            </a:r>
            <a:endParaRPr lang="en-US" sz="2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Reported influenza subtypes in animals</a:t>
            </a:r>
            <a:endParaRPr lang="en-US" sz="2400" b="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55439"/>
            <a:ext cx="23622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2057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966" y="3143715"/>
            <a:ext cx="2229778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5" name="Line 3"/>
          <p:cNvSpPr>
            <a:spLocks noChangeShapeType="1"/>
          </p:cNvSpPr>
          <p:nvPr/>
        </p:nvSpPr>
        <p:spPr bwMode="auto">
          <a:xfrm>
            <a:off x="3962400" y="36576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1066800" y="5029200"/>
            <a:ext cx="2667000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A(H3N2) A/Sydney/05/97</a:t>
            </a:r>
          </a:p>
        </p:txBody>
      </p:sp>
      <p:sp>
        <p:nvSpPr>
          <p:cNvPr id="832517" name="Text Box 5"/>
          <p:cNvSpPr txBox="1">
            <a:spLocks noChangeArrowheads="1"/>
          </p:cNvSpPr>
          <p:nvPr/>
        </p:nvSpPr>
        <p:spPr bwMode="auto">
          <a:xfrm>
            <a:off x="5334000" y="4953000"/>
            <a:ext cx="2667000" cy="55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A(H3N2) A/Panama/2007/99</a:t>
            </a:r>
          </a:p>
        </p:txBody>
      </p:sp>
      <p:pic>
        <p:nvPicPr>
          <p:cNvPr id="832518" name="Picture 6" descr="Influenza-2 Created by MK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2819400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2519" name="Picture 7" descr="Influenza-2 Created by MK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2685344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2521" name="Picture 9" descr="Logo Transparen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9623" y="6400800"/>
            <a:ext cx="454378" cy="457200"/>
          </a:xfrm>
          <a:prstGeom prst="rect">
            <a:avLst/>
          </a:prstGeom>
          <a:noFill/>
        </p:spPr>
      </p:pic>
      <p:sp>
        <p:nvSpPr>
          <p:cNvPr id="832523" name="Rectangle 11"/>
          <p:cNvSpPr>
            <a:spLocks noChangeArrowheads="1"/>
          </p:cNvSpPr>
          <p:nvPr/>
        </p:nvSpPr>
        <p:spPr bwMode="auto">
          <a:xfrm>
            <a:off x="228600" y="6019800"/>
            <a:ext cx="7855732" cy="3631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</a:pPr>
            <a:r>
              <a:rPr lang="en-US" sz="2200" b="0" dirty="0">
                <a:latin typeface="Times New Roman" pitchFamily="18" charset="0"/>
                <a:cs typeface="Times New Roman" pitchFamily="18" charset="0"/>
              </a:rPr>
              <a:t>Avian strains show less antigenic drift than mammalian strains</a:t>
            </a:r>
            <a:r>
              <a:rPr lang="en-US" sz="22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32525" name="Text Box 13"/>
          <p:cNvSpPr txBox="1">
            <a:spLocks noChangeArrowheads="1"/>
          </p:cNvSpPr>
          <p:nvPr/>
        </p:nvSpPr>
        <p:spPr bwMode="auto">
          <a:xfrm>
            <a:off x="0" y="1143000"/>
            <a:ext cx="8077200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Minor antigenic changes in HA or NA, results in  frequent   epidemics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320040"/>
            <a:ext cx="7543800" cy="594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Antigenic Drift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4419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0" cap="none" dirty="0">
                <a:latin typeface="Times New Roman" pitchFamily="18" charset="0"/>
                <a:cs typeface="Times New Roman" pitchFamily="18" charset="0"/>
              </a:rPr>
              <a:t>Antigenic Shift</a:t>
            </a:r>
          </a:p>
        </p:txBody>
      </p:sp>
      <p:pic>
        <p:nvPicPr>
          <p:cNvPr id="2050" name="Picture 2" descr="C:\Users\user\Desktop\influenza-33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1627" b="6578"/>
          <a:stretch>
            <a:fillRect/>
          </a:stretch>
        </p:blipFill>
        <p:spPr bwMode="auto">
          <a:xfrm>
            <a:off x="228600" y="762000"/>
            <a:ext cx="7772400" cy="541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1974</TotalTime>
  <Words>993</Words>
  <Application>Microsoft Office PowerPoint</Application>
  <PresentationFormat>On-screen Show (4:3)</PresentationFormat>
  <Paragraphs>177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</vt:lpstr>
      <vt:lpstr>inherit</vt:lpstr>
      <vt:lpstr>Times New Roman</vt:lpstr>
      <vt:lpstr>Trebuchet MS</vt:lpstr>
      <vt:lpstr>Wingdings</vt:lpstr>
      <vt:lpstr>Wingdings 2</vt:lpstr>
      <vt:lpstr>Opulent</vt:lpstr>
      <vt:lpstr>PowerPoint Presentation</vt:lpstr>
      <vt:lpstr>Zoonotic Influenza</vt:lpstr>
      <vt:lpstr>Etiology</vt:lpstr>
      <vt:lpstr>Structure of Influenza A Virus</vt:lpstr>
      <vt:lpstr>Nomenclature of the virus</vt:lpstr>
      <vt:lpstr>Known human Pandemic</vt:lpstr>
      <vt:lpstr>Reported influenza subtypes in animals</vt:lpstr>
      <vt:lpstr>PowerPoint Presentation</vt:lpstr>
      <vt:lpstr>Antigenic Shift</vt:lpstr>
      <vt:lpstr>Difference Between Antigenic Drift And Antigenic Shift</vt:lpstr>
      <vt:lpstr>Risk Factors</vt:lpstr>
      <vt:lpstr>Swine flu: Transmission</vt:lpstr>
      <vt:lpstr>PowerPoint Presentation</vt:lpstr>
      <vt:lpstr>Avian flu-Transmission</vt:lpstr>
      <vt:lpstr>Avian flu-Clinical manifestation</vt:lpstr>
      <vt:lpstr>Diagnosis</vt:lpstr>
      <vt:lpstr>Treatment</vt:lpstr>
      <vt:lpstr>Prevention &amp; control</vt:lpstr>
      <vt:lpstr>H1N1 vaccine is for use in adults &amp; children who are at least 6 months old</vt:lpstr>
      <vt:lpstr>INFLUENZA VACCINE (HUMAN, LIVE ATTENUATED), (FREEZE-DRIED) PANDEMIC (H1N1) (INTRANASAL)  </vt:lpstr>
      <vt:lpstr>Human vaccine for Avian influenza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919713600025</cp:lastModifiedBy>
  <cp:revision>50</cp:revision>
  <dcterms:created xsi:type="dcterms:W3CDTF">2006-08-16T00:00:00Z</dcterms:created>
  <dcterms:modified xsi:type="dcterms:W3CDTF">2024-09-20T05:45:22Z</dcterms:modified>
</cp:coreProperties>
</file>