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321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20" r:id="rId14"/>
    <p:sldId id="317" r:id="rId15"/>
    <p:sldId id="318" r:id="rId16"/>
    <p:sldId id="30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57B8C-8218-4AC1-B1ED-63A92CE92E30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CCA8F-B6A1-4714-97C4-37916B0D17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7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7267D-C863-4DC5-9A06-23303C1F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C17E-B6D3-4931-A5FE-0870CC6330BF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5B8FE-115D-441F-97DE-D5717AF1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FABE-9435-4EBA-B3FC-D0EAB5F4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DF66-AB33-4F15-BDFE-0C18FC864F40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99027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9B660-ED8E-4836-9AE6-47157B5C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4F9C-8303-4325-8623-E11581FA56E3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4AC38-71A3-400B-9979-1C37620B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A1AF-D815-49BE-AFD1-61632A2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766B3-D80C-4610-AEE0-F94991BDADB4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01446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3C46-CA12-456D-B4E9-759D5D3A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0A83-BABA-40FF-8236-19D11B2FBBC9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B86C9-9714-428C-9416-C92382CA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6728-400A-4EC0-B31D-F52FBDFE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8A97-F8C9-4B3D-B32F-99EE6534B4E2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8891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7811-B8E7-4377-93E5-8A9F5268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2EF0-B39F-49F1-8D46-E8022AA5311E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3515B-BE58-4ED4-8844-8F15A869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AAA8-6D4B-46C8-9171-D30070C7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6409-4A64-469C-8EB0-503015AED673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88478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A6FEA-A649-4780-AE5E-E1C71C4C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5E04-08AF-4C01-9974-7E76C60D73A5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E0233-6FF8-4505-84B6-691968EE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CDE28-D63D-40EA-896B-E28ABB41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5C99-D19F-4669-B77F-6E0840104823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57323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8C428B-AF6F-4F71-9283-0A85B1E8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819A-3207-42A4-A442-633DAB8DF8BA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910B9-45BA-427D-BE65-09F4A7ED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B19FC2-6F4D-409E-9085-FE782C3C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09DE-13A5-433A-AE05-7A564337E587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8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2D71CA-F199-4302-9964-B25F6453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0D2F-5A8D-40F4-AFCD-2ECDD9CF9C03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856E93-C9D9-4F7C-890D-35EF2695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0EA102-0E7A-4CB7-ADA8-C46923DE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F2AC-17DE-4C03-83B3-624870DA180D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55604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442D24-2FE7-45A8-99A6-55F763A4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E482-168E-4BD1-A398-A34A0935E15B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22EAA3-CDFB-4336-A89E-DD5675C5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B78CE22-AA76-4256-8EB8-8604AF47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0B92-3D44-4C35-A875-B404DF6066CB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28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AB4F90-7E07-4640-8A32-081A0368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4E5F-5958-4ED4-96F8-E6BA94FBF1AB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AC3E47-6E90-4BE7-872B-224BEB6E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6134C4-551F-4AA8-84C4-2630ECFC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F256-8922-45F1-AE6E-DEAB054C6389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8001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063349-8F68-4E08-91F7-A163FA8E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A61E-7F78-4EF0-91F9-4F25C827C9BE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E5A3B0-2957-469B-9347-0AC1C002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184B7A-199F-4094-8293-1FAB1854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E036-22F5-4542-A1D0-E28F25E95855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739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D9EB86-BE76-410B-B6A9-3605E775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956-2719-48EA-BFED-12BDB34A683B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A2786F-9D29-4610-9FA5-1312B207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3B31B3-5C6B-41BA-98AE-362680CD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EF59-096B-4BF5-B0F1-7346782788F1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24089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DBB8DF-0D21-4C80-89E9-F51BBC5CBA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FA2375-5C1C-4135-971F-C5452AEB9D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0A0F4-7AA7-42D7-A000-3322BE0D2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7D2966-0FA3-4C29-83ED-FCC1660819AF}" type="datetimeFigureOut">
              <a:rPr lang="en-IN"/>
              <a:pPr>
                <a:defRPr/>
              </a:pPr>
              <a:t>25-03-2025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2DA1C-48AF-4EF7-997F-B93C80D96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78CFC-6717-46BC-AF04-AF36AE9D1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385848-E796-4D4E-B7ED-7964ED4020A7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731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4255-FB81-4A80-BD92-6DCF62557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500603"/>
            <a:ext cx="12191999" cy="16235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Definitions, components and aims of epidemiology</a:t>
            </a:r>
            <a:endParaRPr lang="en-IN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3B894-49B7-4391-8687-07EF8FA1A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94213"/>
            <a:ext cx="12192000" cy="2265362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 err="1">
                <a:latin typeface="Berlin Sans FB Demi" panose="020E0802020502020306" pitchFamily="34" charset="0"/>
              </a:rPr>
              <a:t>Dr.</a:t>
            </a:r>
            <a:r>
              <a:rPr lang="en-IN" sz="1600" dirty="0">
                <a:latin typeface="Berlin Sans FB Demi" panose="020E0802020502020306" pitchFamily="34" charset="0"/>
              </a:rPr>
              <a:t> </a:t>
            </a:r>
            <a:r>
              <a:rPr lang="en-IN" sz="1600" dirty="0" err="1">
                <a:latin typeface="Berlin Sans FB Demi" panose="020E0802020502020306" pitchFamily="34" charset="0"/>
              </a:rPr>
              <a:t>Anjay</a:t>
            </a:r>
            <a:endParaRPr lang="en-IN" sz="1600" dirty="0">
              <a:latin typeface="Berlin Sans FB Demi" panose="020E0802020502020306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Assistant Professor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Department of Veterinary Public Health &amp; Epidemiology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Bihar Veterinary College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Bihar Animal Sciences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Patna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IN" sz="1600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5F5152-1EF9-4D9C-BB13-0F8EC72E1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763" y="98425"/>
            <a:ext cx="2084841" cy="20031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24BF35-CB92-4F93-938C-733BB6C8FFB4}"/>
              </a:ext>
            </a:extLst>
          </p:cNvPr>
          <p:cNvSpPr txBox="1"/>
          <p:nvPr/>
        </p:nvSpPr>
        <p:spPr>
          <a:xfrm>
            <a:off x="2497394" y="315946"/>
            <a:ext cx="745836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Lecture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prstClr val="black"/>
              </a:solidFill>
              <a:latin typeface="Algerian" panose="04020705040A02060702" pitchFamily="8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Algerian" panose="04020705040A02060702" pitchFamily="82" charset="0"/>
              </a:rPr>
              <a:t>UNIT-2 (VETERINARY EPIDEMIOLOGY)  (Credit Hours 3+1=4)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03D15B-A522-47A3-A05C-12946EB0D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828" y="-78551"/>
            <a:ext cx="2963196" cy="2265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24C9-8650-4024-986D-690B53E2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13" y="1825625"/>
            <a:ext cx="11838039" cy="4555510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 history: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Aggregate of all facts relating to animals and plants.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Ecosystem: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Related communities and their environment.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Ecology: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of ecosystem.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e.g.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Prevalence of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Japanese encephalitis</a:t>
            </a:r>
            <a:endParaRPr lang="en-IN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Prevalence of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Fasciola hepatica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52582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2E8DD-20B0-464C-B9BA-BCAA68153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901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Planning, monitoring and assessment of disease control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FFBA1-19D5-4DC1-9AF2-700BE4FCFB8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 adoption of any control measure it is important to address the following issues: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disease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population</a:t>
            </a:r>
            <a:endParaRPr lang="en-IN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Factors associated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the occurrence of the disease</a:t>
            </a:r>
            <a:endParaRPr lang="en-IN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required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control the disease</a:t>
            </a:r>
            <a:endParaRPr lang="en-IN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 and benefits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involved</a:t>
            </a:r>
            <a:endParaRPr lang="en-IN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0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B51D-9082-4147-B1DC-3F0FECB5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39" y="845574"/>
            <a:ext cx="11562735" cy="5024284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monitoring and surveillance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required to assess the effectiveness of a control strategy.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also important to see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some new factors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affecting the occurrence of a disease.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e.g.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Eradication of dog rabies……..wild animal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Making of routine observations on health, productivity and environmental factors and recording and transmission of these observations.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e.g. Regular meat inspection in an abattoir.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27581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C6EB-A913-46AF-8176-3E410CC69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48" y="884903"/>
            <a:ext cx="11592232" cy="5638800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Surveillance:</a:t>
            </a:r>
            <a:r>
              <a:rPr lang="en-IN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ongoing systematic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collection, analysis, and interpretation </a:t>
            </a:r>
            <a:r>
              <a:rPr lang="en-US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outcome-specific data </a:t>
            </a:r>
            <a:r>
              <a:rPr lang="en-US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to the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planning, implementation, and evaluation </a:t>
            </a:r>
            <a:r>
              <a:rPr lang="en-US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public health practice, closely integrated with the timely dissemination of these data to those who need to know            (Centers for Disease Control and Prevention, 2002)</a:t>
            </a:r>
          </a:p>
          <a:p>
            <a:pPr algn="just">
              <a:lnSpc>
                <a:spcPct val="100000"/>
              </a:lnSpc>
            </a:pPr>
            <a:endParaRPr lang="en-US" sz="24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continuous investigation of a given population to detect the occurrence of disease for control purposes, which may involve testing of part of a population     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</a:t>
            </a:r>
            <a:r>
              <a:rPr lang="en-IN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intensive form of data collection than monitoring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Normal part of a disease control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e.g. Identifying an animal with TB lesions, trace back to the farm of origin, test other animals by tuberculin testing and then ascertain the level of disease for implementation of control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16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D458E-35A5-4579-889D-222B1DEAD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62"/>
            <a:ext cx="10515600" cy="113921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the economic effects of a disease, and analysis of the costs and economic benefits of alternative control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56E5-BBD4-4ADE-930E-47969E50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880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 control strategy being implemented must be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economically more beneficial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compared to the loss incurred on account of the loss in productivity, lives and cost of treatment.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economic analysis is therefore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before starting any control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 prevalence of a disease is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20% then a control policy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advocated, while if the level is just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1% then treatment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disease is economically a more viable option. 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29585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ED25E-3C1A-4F9F-BD67-01691F9AC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Aims of epidemiology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813A6-0F0C-455C-974A-435376E80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7" y="1825625"/>
            <a:ext cx="11375923" cy="4351338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To describe the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 and size of disease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in human and animal population.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To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etiological factors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pathogenesis of a disease.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To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the data essential for planning, implementation and evaluation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services for the treatment, prevention, and control of a disease. 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(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Epidemiological Association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856700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D3DE-0755-44E4-B193-05231ED21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88" y="1347021"/>
            <a:ext cx="10515600" cy="4424516"/>
          </a:xfrm>
          <a:ln w="57150"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 </a:t>
            </a:r>
          </a:p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FOR</a:t>
            </a:r>
          </a:p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KIND ATTENTION</a:t>
            </a: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val="377402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B691-D0A0-A886-B0DA-60FC5F6A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7EB4E-32AA-A79A-FCF0-7D9460E3C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Egyptian  priest healers and the </a:t>
            </a:r>
            <a:r>
              <a:rPr lang="en-US" b="1" dirty="0">
                <a:solidFill>
                  <a:srgbClr val="FF0000"/>
                </a:solidFill>
              </a:rPr>
              <a:t>Vedic </a:t>
            </a:r>
            <a:r>
              <a:rPr lang="en-US" b="1" dirty="0" err="1">
                <a:solidFill>
                  <a:srgbClr val="FF0000"/>
                </a:solidFill>
              </a:rPr>
              <a:t>Salihotriya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who founded the first veterinary hospitals.</a:t>
            </a:r>
          </a:p>
          <a:p>
            <a:r>
              <a:rPr lang="en-US" dirty="0"/>
              <a:t>First permanent Veterinary school at Lyons in 1762 by Claude </a:t>
            </a:r>
            <a:r>
              <a:rPr lang="en-US" dirty="0" err="1"/>
              <a:t>Bourgelat</a:t>
            </a:r>
            <a:endParaRPr lang="en-US" dirty="0"/>
          </a:p>
          <a:p>
            <a:r>
              <a:rPr lang="en-US" dirty="0" err="1"/>
              <a:t>Quarentine</a:t>
            </a:r>
            <a:r>
              <a:rPr lang="en-US" dirty="0"/>
              <a:t>: derived from the Italian Word meaning </a:t>
            </a:r>
            <a:r>
              <a:rPr lang="en-US" dirty="0" err="1"/>
              <a:t>Fourty</a:t>
            </a:r>
            <a:r>
              <a:rPr lang="en-US" dirty="0"/>
              <a:t>-the traditional  length in days of isolation </a:t>
            </a:r>
            <a:r>
              <a:rPr lang="en-US"/>
              <a:t>in middle age.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940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DCC3-AE12-4671-A844-83A046A2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9991"/>
            <a:ext cx="10515600" cy="88357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Epidemiology: definition and aims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7FE5-3504-411C-9D60-2F378622E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79" y="963564"/>
            <a:ext cx="11838039" cy="5814446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Epidemiology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study of disease in populations and of factors that determine its occurrence. 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basis of any epidemiological study is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in place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a single individual. 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Veterinary epidemiology additionally includes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investigation and assessment of other health related events, notably productivity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of these investigations involve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observing animal populations and making inferences from the observations.</a:t>
            </a:r>
            <a:endParaRPr lang="en-IN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Epidemiology is defined as </a:t>
            </a: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of distribution of determinants of disease frequency in man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Mac Mohan and Pugh (1970).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of pattern of disease.                                                                                          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Halphin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(1975).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research discipline concerned with the distribution and determinants of disease in the population       	                                                                                                                               Schwabe (1977).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Ecology with their medical and mathematical flavor.                                                 Norman Levine (1990).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40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785F-1EA0-42AC-99E9-5E201939D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7944-E2A3-43DF-A8CA-DC867D6B1D8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term epidemiology originated from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Greek words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(epi-) = upon,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100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(demo-) = people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100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λογο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(logo-) = discoursing</a:t>
            </a: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of that which is upon the people </a:t>
            </a:r>
          </a:p>
          <a:p>
            <a:pPr marL="457200" lvl="1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</a:p>
          <a:p>
            <a:pPr marL="457200" lvl="1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of disease in populations.</a:t>
            </a:r>
            <a:endParaRPr lang="en-IN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3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F1A2-1E17-4CB4-8664-8F7174F41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27" y="1088206"/>
            <a:ext cx="11405418" cy="4899640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Epidemiology: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related to studies of human populations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Epizootiology: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the studies of animal (excluding human) populations.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Greek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ζωο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(zoo-) = animal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Epidemics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Outbreaks of disease in human populations.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Epizootics: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Outbreaks of disease in animal populations.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Epornitics: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Outbreak of disease in avian populations.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10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Greek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ορνiθ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ornith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-) = bird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4626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9D71E-1DB5-4FF5-B1FD-E6F9C6873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565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bjectives of epidemiology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8F8FA-4B6A-4454-B433-4AD7B4CD4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2055147"/>
            <a:ext cx="11405419" cy="3798428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of the origin of a disease whose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 is known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Investigation &amp; control of a disease whose cause is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 unknown or poorly understood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Acquisition of information on the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ecology &amp; natural history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a disease.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Planning, monitoring &amp; assessment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disease control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the economic effects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a disease, &amp;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 of the costs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 benefits of alternative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9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124FF-7CA5-45AF-B8E3-27D122FE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74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of the origin of a disease whose cause is known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8B8F-0F35-479A-A145-676B9461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1990751"/>
            <a:ext cx="11641394" cy="3554644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 disease can be diagnosed on the basis of its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history, clinical manifestations, laboratory tests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(serological, molecular, other imaging techniques).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however important to consider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disease has occurred,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the factors that contributed to the disease outbreak.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 A case of cutaneous Anthrax was observed in a postman. The lesions were present on the neck region. It was traced back to the use of a scarf which belonged to the postman’s son who worked in a tannery. 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5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AD47-B776-4892-ABC2-7C43C0E11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Investigation and control of a disease whose cause is either unknown or poorly understood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C3CBC-1546-4AC8-8D49-C27B79166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1825625"/>
            <a:ext cx="11680723" cy="4476852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many instances of disease control based on epidemiological observations before a cause was identified.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Edward Jenner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advocated the protection of people against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smallpox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using cowpox virus even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 the virus was recognized as the etiological agent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smallpox.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Contagious bovine pleuropneumonia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eradicated from USA in 1892 even before the etiological agent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Mycoplasma mycoides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was identified. 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4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FBE3B-34D3-4E9C-B92B-1D238F730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23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Acquisition of information on the ecology and natural history of a disease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FF1B4-AEF5-4E65-B828-657E5D876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29" y="1776462"/>
            <a:ext cx="6300019" cy="4820981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three factors involved in a disease cycle are the agent, host and the environment.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An animal that is susceptible to &amp; can be infected by an agent.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Agent: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 infectious or non-infectious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Aggregate of all external conditions and influences affecting the life and development of an organism and its behavior in the society.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IN" sz="24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1AF0DF-8B51-438C-9522-1FCBF21D8EE2}"/>
              </a:ext>
            </a:extLst>
          </p:cNvPr>
          <p:cNvGrpSpPr/>
          <p:nvPr/>
        </p:nvGrpSpPr>
        <p:grpSpPr>
          <a:xfrm>
            <a:off x="6705601" y="1907458"/>
            <a:ext cx="5486400" cy="4198374"/>
            <a:chOff x="0" y="0"/>
            <a:chExt cx="4041246" cy="1933173"/>
          </a:xfrm>
        </p:grpSpPr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ABA70A85-F4AF-4736-BA56-C2DFDF3EE09D}"/>
                </a:ext>
              </a:extLst>
            </p:cNvPr>
            <p:cNvSpPr/>
            <p:nvPr/>
          </p:nvSpPr>
          <p:spPr>
            <a:xfrm>
              <a:off x="628650" y="349250"/>
              <a:ext cx="2058720" cy="141592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DISEASE</a:t>
              </a:r>
              <a:endParaRPr lang="en-IN" sz="1400" b="1">
                <a:solidFill>
                  <a:schemeClr val="tx1"/>
                </a:solidFill>
                <a:effectLst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8CED2AD1-6EB5-458B-A374-9C5D2931564A}"/>
                </a:ext>
              </a:extLst>
            </p:cNvPr>
            <p:cNvSpPr txBox="1"/>
            <p:nvPr/>
          </p:nvSpPr>
          <p:spPr>
            <a:xfrm>
              <a:off x="1295250" y="0"/>
              <a:ext cx="706120" cy="3079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AGENT</a:t>
              </a:r>
              <a:endParaRPr lang="en-IN" sz="14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9E2F847B-A4BE-47B3-B453-0DB5F2FCCE85}"/>
                </a:ext>
              </a:extLst>
            </p:cNvPr>
            <p:cNvSpPr txBox="1"/>
            <p:nvPr/>
          </p:nvSpPr>
          <p:spPr>
            <a:xfrm>
              <a:off x="0" y="1599804"/>
              <a:ext cx="587375" cy="3079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HOST</a:t>
              </a:r>
              <a:endParaRPr lang="en-IN" sz="14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  <p:sp>
          <p:nvSpPr>
            <p:cNvPr id="8" name="Text Box 4">
              <a:extLst>
                <a:ext uri="{FF2B5EF4-FFF2-40B4-BE49-F238E27FC236}">
                  <a16:creationId xmlns:a16="http://schemas.microsoft.com/office/drawing/2014/main" id="{71372059-6D9C-41EA-BC7D-D1B3D956D814}"/>
                </a:ext>
              </a:extLst>
            </p:cNvPr>
            <p:cNvSpPr txBox="1"/>
            <p:nvPr/>
          </p:nvSpPr>
          <p:spPr>
            <a:xfrm>
              <a:off x="2734416" y="1625198"/>
              <a:ext cx="1306830" cy="3079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ENVIRONMENT</a:t>
              </a:r>
              <a:endParaRPr lang="en-IN" sz="14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12399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1139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Berlin Sans FB Demi</vt:lpstr>
      <vt:lpstr>Calibri</vt:lpstr>
      <vt:lpstr>Calibri Light</vt:lpstr>
      <vt:lpstr>Times New Roman</vt:lpstr>
      <vt:lpstr>Wingdings</vt:lpstr>
      <vt:lpstr>1_Office Theme</vt:lpstr>
      <vt:lpstr>Definitions, components and aims of epidemiology</vt:lpstr>
      <vt:lpstr>PowerPoint Presentation</vt:lpstr>
      <vt:lpstr>Epidemiology: definition and aims </vt:lpstr>
      <vt:lpstr>PowerPoint Presentation</vt:lpstr>
      <vt:lpstr>PowerPoint Presentation</vt:lpstr>
      <vt:lpstr>Objectives of epidemiology</vt:lpstr>
      <vt:lpstr>Determination of the origin of a disease whose cause is known</vt:lpstr>
      <vt:lpstr>Investigation and control of a disease whose cause is either unknown or poorly understood</vt:lpstr>
      <vt:lpstr>Acquisition of information on the ecology and natural history of a disease</vt:lpstr>
      <vt:lpstr>PowerPoint Presentation</vt:lpstr>
      <vt:lpstr>Planning, monitoring and assessment of disease control programmes</vt:lpstr>
      <vt:lpstr>PowerPoint Presentation</vt:lpstr>
      <vt:lpstr>PowerPoint Presentation</vt:lpstr>
      <vt:lpstr>Assessment of the economic effects of a disease, and analysis of the costs and economic benefits of alternative control programmes</vt:lpstr>
      <vt:lpstr>Aims of epidemiology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tackle the crisis of antibiotic resistance</dc:title>
  <dc:creator>Dr Anjay</dc:creator>
  <cp:lastModifiedBy>drbhoomika1986@gmail.com</cp:lastModifiedBy>
  <cp:revision>65</cp:revision>
  <dcterms:created xsi:type="dcterms:W3CDTF">2021-10-24T17:01:24Z</dcterms:created>
  <dcterms:modified xsi:type="dcterms:W3CDTF">2025-03-25T06:54:59Z</dcterms:modified>
</cp:coreProperties>
</file>