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1" r:id="rId2"/>
    <p:sldId id="342" r:id="rId3"/>
    <p:sldId id="344" r:id="rId4"/>
    <p:sldId id="343" r:id="rId5"/>
    <p:sldId id="307" r:id="rId6"/>
    <p:sldId id="345" r:id="rId7"/>
    <p:sldId id="308" r:id="rId8"/>
    <p:sldId id="321" r:id="rId9"/>
    <p:sldId id="263" r:id="rId10"/>
    <p:sldId id="260" r:id="rId11"/>
    <p:sldId id="264" r:id="rId12"/>
    <p:sldId id="265" r:id="rId13"/>
    <p:sldId id="348" r:id="rId14"/>
    <p:sldId id="350" r:id="rId15"/>
    <p:sldId id="3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57B8C-8218-4AC1-B1ED-63A92CE92E30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CCA8F-B6A1-4714-97C4-37916B0D17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7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7267D-C863-4DC5-9A06-23303C1F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C17E-B6D3-4931-A5FE-0870CC6330BF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5B8FE-115D-441F-97DE-D5717AF1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FABE-9435-4EBA-B3FC-D0EAB5F4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DF66-AB33-4F15-BDFE-0C18FC864F40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99027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9B660-ED8E-4836-9AE6-47157B5C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4F9C-8303-4325-8623-E11581FA56E3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4AC38-71A3-400B-9979-1C37620B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A1AF-D815-49BE-AFD1-61632A2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766B3-D80C-4610-AEE0-F94991BDADB4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01446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3C46-CA12-456D-B4E9-759D5D3A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0A83-BABA-40FF-8236-19D11B2FBBC9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B86C9-9714-428C-9416-C92382CA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6728-400A-4EC0-B31D-F52FBDFE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8A97-F8C9-4B3D-B32F-99EE6534B4E2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8891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7811-B8E7-4377-93E5-8A9F5268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2EF0-B39F-49F1-8D46-E8022AA5311E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3515B-BE58-4ED4-8844-8F15A869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AAA8-6D4B-46C8-9171-D30070C7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6409-4A64-469C-8EB0-503015AED673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88478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A6FEA-A649-4780-AE5E-E1C71C4C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5E04-08AF-4C01-9974-7E76C60D73A5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E0233-6FF8-4505-84B6-691968EE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CDE28-D63D-40EA-896B-E28ABB41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5C99-D19F-4669-B77F-6E0840104823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57323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8C428B-AF6F-4F71-9283-0A85B1E8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819A-3207-42A4-A442-633DAB8DF8BA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910B9-45BA-427D-BE65-09F4A7ED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B19FC2-6F4D-409E-9085-FE782C3C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09DE-13A5-433A-AE05-7A564337E587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8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2D71CA-F199-4302-9964-B25F6453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0D2F-5A8D-40F4-AFCD-2ECDD9CF9C03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856E93-C9D9-4F7C-890D-35EF2695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0EA102-0E7A-4CB7-ADA8-C46923DE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F2AC-17DE-4C03-83B3-624870DA180D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55604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442D24-2FE7-45A8-99A6-55F763A4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E482-168E-4BD1-A398-A34A0935E15B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22EAA3-CDFB-4336-A89E-DD5675C5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B78CE22-AA76-4256-8EB8-8604AF47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0B92-3D44-4C35-A875-B404DF6066CB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28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AB4F90-7E07-4640-8A32-081A0368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4E5F-5958-4ED4-96F8-E6BA94FBF1AB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AC3E47-6E90-4BE7-872B-224BEB6E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6134C4-551F-4AA8-84C4-2630ECFC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F256-8922-45F1-AE6E-DEAB054C6389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8001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063349-8F68-4E08-91F7-A163FA8E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A61E-7F78-4EF0-91F9-4F25C827C9BE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E5A3B0-2957-469B-9347-0AC1C002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184B7A-199F-4094-8293-1FAB1854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E036-22F5-4542-A1D0-E28F25E95855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739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D9EB86-BE76-410B-B6A9-3605E775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956-2719-48EA-BFED-12BDB34A683B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A2786F-9D29-4610-9FA5-1312B207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3B31B3-5C6B-41BA-98AE-362680CD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EF59-096B-4BF5-B0F1-7346782788F1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24089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DBB8DF-0D21-4C80-89E9-F51BBC5CBA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FA2375-5C1C-4135-971F-C5452AEB9D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0A0F4-7AA7-42D7-A000-3322BE0D2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7D2966-0FA3-4C29-83ED-FCC1660819AF}" type="datetimeFigureOut">
              <a:rPr lang="en-IN"/>
              <a:pPr>
                <a:defRPr/>
              </a:pPr>
              <a:t>26-03-2025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2DA1C-48AF-4EF7-997F-B93C80D96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78CFC-6717-46BC-AF04-AF36AE9D1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385848-E796-4D4E-B7ED-7964ED4020A7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731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4255-FB81-4A80-BD92-6DCF62557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679507"/>
            <a:ext cx="12191999" cy="15645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Epidemiology</a:t>
            </a:r>
            <a:r>
              <a:rPr lang="en-US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Surveillance </a:t>
            </a:r>
            <a:endParaRPr lang="en-IN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3B894-49B7-4391-8687-07EF8FA1A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94213"/>
            <a:ext cx="12192000" cy="2265362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 err="1">
                <a:latin typeface="Berlin Sans FB Demi" panose="020E0802020502020306" pitchFamily="34" charset="0"/>
              </a:rPr>
              <a:t>Dr.</a:t>
            </a:r>
            <a:r>
              <a:rPr lang="en-IN" sz="1600" dirty="0">
                <a:latin typeface="Berlin Sans FB Demi" panose="020E0802020502020306" pitchFamily="34" charset="0"/>
              </a:rPr>
              <a:t> </a:t>
            </a:r>
            <a:r>
              <a:rPr lang="en-IN" sz="1600" dirty="0" err="1">
                <a:latin typeface="Berlin Sans FB Demi" panose="020E0802020502020306" pitchFamily="34" charset="0"/>
              </a:rPr>
              <a:t>Anjay</a:t>
            </a:r>
            <a:endParaRPr lang="en-IN" sz="1600" dirty="0">
              <a:latin typeface="Berlin Sans FB Demi" panose="020E0802020502020306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Assistant Professor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Department of Veterinary Public Health &amp; Epidemiology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Bihar Veterinary College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Bihar Animal Sciences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Patna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IN" sz="1600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5F5152-1EF9-4D9C-BB13-0F8EC72E1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763" y="98425"/>
            <a:ext cx="2084841" cy="20031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24BF35-CB92-4F93-938C-733BB6C8FFB4}"/>
              </a:ext>
            </a:extLst>
          </p:cNvPr>
          <p:cNvSpPr txBox="1"/>
          <p:nvPr/>
        </p:nvSpPr>
        <p:spPr>
          <a:xfrm>
            <a:off x="2497394" y="315946"/>
            <a:ext cx="745836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Lecture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prstClr val="black"/>
              </a:solidFill>
              <a:latin typeface="Algerian" panose="04020705040A02060702" pitchFamily="8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Algerian" panose="04020705040A02060702" pitchFamily="82" charset="0"/>
              </a:rPr>
              <a:t>UNIT-2 (VETERINARY EPIDEMIOLOGY)  (Credit Hours 3+1=4)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03D15B-A522-47A3-A05C-12946EB0D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828" y="-78551"/>
            <a:ext cx="2963196" cy="2265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1D58B-DE7D-4088-B6DE-0CBED1CEE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55" y="496958"/>
            <a:ext cx="11602064" cy="6142381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Passive and active surveillance: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Passive surveillance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has been defined as the examination of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only clinically affected cases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 specified diseases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 is described as the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continuous monitoring of the existing disease status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of the populations that are surveyed,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using routinely collected data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 produce outputs that can feed into policy decisions.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Examples include reports of laboratory diagnoses, routine meat inspection findings and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statutory notification of disease.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is therefore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essentially monitoring with the intention of acting on its findings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178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BC0DC-8C6F-4117-AA8E-DDCD337A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48" y="654074"/>
            <a:ext cx="11837504" cy="3341456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active surveillance,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which involves the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sampling of clinically normal animals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the population, therefore being important in the surveillance of diseases in which subclinical cases and carriers predominate.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Active surveillance,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involves the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committed effort of veterinary authorities to collect information, commonly by undertaking surveys of specific diseases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1738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BC12-99D8-4EF0-AAEC-398E13185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581277"/>
            <a:ext cx="11688417" cy="5879158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Targeted surveillance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collects specific information about a defined disease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 that its level in a defined population can be measured and its absence monitored.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Scanning (global) surveillance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maintains a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continuous watch over endemic disease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If scanning surveillance identifies an unusually high frequency of similar, undiagnosed cases (e.g., of respiratory disease), it may trigger a more detailed investigation to explore the likelihood of a new disease occurring; this is 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syndromic surveillance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IN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0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32432-5652-994A-D2E5-ACEB84EE0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979"/>
            <a:ext cx="10515600" cy="503237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Epidemiological Studies usually involves comparison of groups of animals </a:t>
            </a:r>
          </a:p>
          <a:p>
            <a:r>
              <a:rPr lang="en-US" dirty="0">
                <a:solidFill>
                  <a:srgbClr val="00B0F0"/>
                </a:solidFill>
              </a:rPr>
              <a:t>Ex: comparison of the weights of animals fed different diets</a:t>
            </a:r>
          </a:p>
          <a:p>
            <a:pPr marL="0" indent="0" algn="just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Types of Epidemiological Study</a:t>
            </a:r>
          </a:p>
          <a:p>
            <a:pPr marL="0" indent="0">
              <a:buNone/>
            </a:pPr>
            <a:r>
              <a:rPr lang="en-US" dirty="0"/>
              <a:t>a. Experimental study</a:t>
            </a:r>
          </a:p>
          <a:p>
            <a:pPr marL="0" indent="0">
              <a:buNone/>
            </a:pPr>
            <a:r>
              <a:rPr lang="en-US" dirty="0"/>
              <a:t>b. Observational Study: </a:t>
            </a:r>
          </a:p>
          <a:p>
            <a:pPr marL="0" indent="0">
              <a:buNone/>
            </a:pPr>
            <a:r>
              <a:rPr lang="en-US" dirty="0"/>
              <a:t>          1. Cross sectional studies</a:t>
            </a:r>
          </a:p>
          <a:p>
            <a:pPr marL="0" indent="0">
              <a:buNone/>
            </a:pPr>
            <a:r>
              <a:rPr lang="en-US" dirty="0"/>
              <a:t>          2. Case Control studies</a:t>
            </a:r>
          </a:p>
          <a:p>
            <a:pPr marL="0" indent="0">
              <a:buNone/>
            </a:pPr>
            <a:r>
              <a:rPr lang="en-US" dirty="0"/>
              <a:t>          3. Cohort Studies</a:t>
            </a:r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1EFB2D-9DE6-A26E-0F6A-73375FFB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291" y="280704"/>
            <a:ext cx="5476461" cy="75799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14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32432-5652-994A-D2E5-ACEB84EE0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979"/>
            <a:ext cx="10515600" cy="503237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/>
              <a:t>Disease dynamics and the effect of different control strategies can be simulated using mathematical equations</a:t>
            </a:r>
          </a:p>
          <a:p>
            <a:pPr algn="just"/>
            <a:r>
              <a:rPr lang="en-US" sz="2400" dirty="0">
                <a:solidFill>
                  <a:srgbClr val="00B0F0"/>
                </a:solidFill>
              </a:rPr>
              <a:t>Many modern method rely on the computers</a:t>
            </a:r>
          </a:p>
          <a:p>
            <a:pPr algn="just"/>
            <a:r>
              <a:rPr lang="en-US" sz="2400" dirty="0">
                <a:solidFill>
                  <a:srgbClr val="00B0F0"/>
                </a:solidFill>
              </a:rPr>
              <a:t>Another type of modelling is biological simulation using experimental animals (Frequently Laboratory animals) to simulate the pathogenesis of diseases that occur naturally </a:t>
            </a:r>
            <a:r>
              <a:rPr lang="en-US" sz="2400">
                <a:solidFill>
                  <a:srgbClr val="00B0F0"/>
                </a:solidFill>
              </a:rPr>
              <a:t>in animals and man.</a:t>
            </a:r>
            <a:endParaRPr lang="en-US" sz="24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1EFB2D-9DE6-A26E-0F6A-73375FFB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291" y="280704"/>
            <a:ext cx="5476461" cy="75799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r>
              <a:rPr lang="en-IN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6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D3DE-0755-44E4-B193-05231ED21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88" y="1347021"/>
            <a:ext cx="10515600" cy="4424516"/>
          </a:xfrm>
          <a:ln w="57150"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 </a:t>
            </a:r>
          </a:p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FOR</a:t>
            </a:r>
          </a:p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KIND ATTENTION</a:t>
            </a: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val="377402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8D5A-6F0F-4258-84F0-9D875454D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99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Epidemiology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E8946-67F1-40EE-B62F-39DA1C52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597024"/>
            <a:ext cx="11360426" cy="505225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stage in any investigation is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relevant data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 can be either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or quantitative or a combination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these two approaches.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Qualitative investigations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natural history of disease, Causal factors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investigations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involve measurement (e.g., the number of cases of disease), and therefore expression and analysis of numerical values.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include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surveys, monitoring and surveillance, studies, modelling, and the biological and economic evaluation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disease control.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54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F970AF7-24A2-4635-A927-4B75604E81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6492" r="10052"/>
          <a:stretch/>
        </p:blipFill>
        <p:spPr>
          <a:xfrm>
            <a:off x="1421295" y="0"/>
            <a:ext cx="96310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8D5A-6F0F-4258-84F0-9D875454D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99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Qualitative investigations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E8946-67F1-40EE-B62F-39DA1C52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597024"/>
            <a:ext cx="11360426" cy="505225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natural history of disease: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ecology of diseases, including the distribution, mode of transmission and maintenance of infectious diseases, is investigated by field observation.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 hypothesis testing: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field observations suggest that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factors may be causally associated with a disease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must be assessed by formulating a causal hypothesis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Causality (causation)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deals with the relationship between cause and effect.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scientist is primarily concerned with identification of causes to explain natural phenomena.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hypothesis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theory that is not well tested.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1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8D5A-6F0F-4258-84F0-9D875454D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278" y="902873"/>
            <a:ext cx="5476461" cy="75799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E8946-67F1-40EE-B62F-39DA1C52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597024"/>
            <a:ext cx="11360426" cy="505225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was originally applied to individuals; primarily to contacts of serious communicable diseases (e.g. pneumonic plague), who were closely watched for the development of the first signs of illness.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“the making of routine observations on health, productivity and environmental factors and the recording and transmission of these observations.”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Surveillance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on-going systematic collection and collation of useful information about disease, infection, intoxication or welfare in a defined animal population, closely integrated with timely analysis and interpretation of this information, and dissemination of relevant results to those requiring them, including those responsible for control measures.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DDEC60-D96D-4F8A-8195-556B819A048C}"/>
              </a:ext>
            </a:extLst>
          </p:cNvPr>
          <p:cNvSpPr txBox="1">
            <a:spLocks/>
          </p:cNvSpPr>
          <p:nvPr/>
        </p:nvSpPr>
        <p:spPr bwMode="auto">
          <a:xfrm>
            <a:off x="969065" y="208722"/>
            <a:ext cx="10515600" cy="757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93141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3AA10-A492-433F-8ED1-7250F9F7B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96" y="1100068"/>
            <a:ext cx="11370365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is a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intensive form of data recording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monitoring, and has three distinct elements: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Gathering, recording and analysis of data;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Dissemination of information to interested parties, so that: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Action can be taken to control disease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390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6BD46-39E7-45B3-AD57-01BC374AD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14" y="1003851"/>
            <a:ext cx="11449878" cy="570506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detection 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 outbreaks;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identification 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 problems (endemic and non-endemic);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priorities 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disease control and prevention;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new 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emerging diseases;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disease control </a:t>
            </a:r>
            <a:r>
              <a:rPr lang="en-US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to plan and conduct research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Confirmation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absence of a specific disease.</a:t>
            </a:r>
          </a:p>
          <a:p>
            <a:pPr algn="just"/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6CDFBE-41B3-4C18-A852-309621A96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3" y="149088"/>
            <a:ext cx="10515600" cy="75799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of surveillance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2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8FD89-34BA-4F7A-B431-82A018388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43" y="1093304"/>
            <a:ext cx="11738113" cy="530749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surveillance: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Addresses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aspects of occurrence &amp; spread of disease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pertinent to disease control.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during outbreaks of foot-and-mouth disease,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infection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traced, isolated and removed.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more focused than surveillance in general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which, for instance, may include recording of the distribution of agents and vectors, and serological 'imprints' of past infection.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Epidemiological surveillance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investigation of a given population to detect the occurrence of disease for control purposes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may involve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of part of a population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5000FD-BAF8-4B32-A38B-5BFE008BB08E}"/>
              </a:ext>
            </a:extLst>
          </p:cNvPr>
          <p:cNvSpPr txBox="1"/>
          <p:nvPr/>
        </p:nvSpPr>
        <p:spPr>
          <a:xfrm>
            <a:off x="3466272" y="168173"/>
            <a:ext cx="609765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Types of surveillance</a:t>
            </a:r>
          </a:p>
        </p:txBody>
      </p:sp>
    </p:spTree>
    <p:extLst>
      <p:ext uri="{BB962C8B-B14F-4D97-AF65-F5344CB8AC3E}">
        <p14:creationId xmlns:p14="http://schemas.microsoft.com/office/powerpoint/2010/main" val="175292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1DA15-A624-4FFE-8C1B-52F7F71D2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834887"/>
            <a:ext cx="11261035" cy="5693732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Sentinel surveillance: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Surveillance can include the entire national herd (testing for bovine tuberculosis).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Alternatively, a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few farms, abattoirs, veterinary practices or laboratories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may be selected; these are then referred to as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'sentinel' units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because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they are designed to 'keep watch' on a disease.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Serological surveillance (Sero surveillance):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is the identification of patterns of current and past infection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using serological tests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429789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964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Berlin Sans FB Demi</vt:lpstr>
      <vt:lpstr>Calibri</vt:lpstr>
      <vt:lpstr>Calibri Light</vt:lpstr>
      <vt:lpstr>Times New Roman</vt:lpstr>
      <vt:lpstr>Wingdings</vt:lpstr>
      <vt:lpstr>1_Office Theme</vt:lpstr>
      <vt:lpstr>Components of Epidemiology and Surveillance </vt:lpstr>
      <vt:lpstr>Components of Epidemiology</vt:lpstr>
      <vt:lpstr>PowerPoint Presentation</vt:lpstr>
      <vt:lpstr>Qualitative investigations</vt:lpstr>
      <vt:lpstr>Surveillance </vt:lpstr>
      <vt:lpstr>PowerPoint Presentation</vt:lpstr>
      <vt:lpstr>Objective of surveillance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Studies </vt:lpstr>
      <vt:lpstr>Modelling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tackle the crisis of antibiotic resistance</dc:title>
  <dc:creator>Dr Anjay</dc:creator>
  <cp:lastModifiedBy>919713600025</cp:lastModifiedBy>
  <cp:revision>145</cp:revision>
  <dcterms:created xsi:type="dcterms:W3CDTF">2021-10-24T17:01:24Z</dcterms:created>
  <dcterms:modified xsi:type="dcterms:W3CDTF">2025-03-26T05:51:35Z</dcterms:modified>
</cp:coreProperties>
</file>