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1" r:id="rId2"/>
    <p:sldId id="307" r:id="rId3"/>
    <p:sldId id="308" r:id="rId4"/>
    <p:sldId id="321" r:id="rId5"/>
    <p:sldId id="263" r:id="rId6"/>
    <p:sldId id="260" r:id="rId7"/>
    <p:sldId id="264" r:id="rId8"/>
    <p:sldId id="265" r:id="rId9"/>
    <p:sldId id="273" r:id="rId10"/>
    <p:sldId id="309" r:id="rId11"/>
    <p:sldId id="310" r:id="rId12"/>
    <p:sldId id="311" r:id="rId13"/>
    <p:sldId id="329" r:id="rId14"/>
    <p:sldId id="330" r:id="rId15"/>
    <p:sldId id="323" r:id="rId16"/>
    <p:sldId id="312" r:id="rId17"/>
    <p:sldId id="314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57B8C-8218-4AC1-B1ED-63A92CE92E30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CCA8F-B6A1-4714-97C4-37916B0D1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7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7267D-C863-4DC5-9A06-23303C1F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C17E-B6D3-4931-A5FE-0870CC6330BF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5B8FE-115D-441F-97DE-D5717AF1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FABE-9435-4EBA-B3FC-D0EAB5F4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DF66-AB33-4F15-BDFE-0C18FC864F40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99027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9B660-ED8E-4836-9AE6-47157B5C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84F9C-8303-4325-8623-E11581FA56E3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4AC38-71A3-400B-9979-1C37620B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A1AF-D815-49BE-AFD1-61632A2F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66B3-D80C-4610-AEE0-F94991BDADB4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01446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3C46-CA12-456D-B4E9-759D5D3A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0A83-BABA-40FF-8236-19D11B2FBBC9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B86C9-9714-428C-9416-C92382CA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B6728-400A-4EC0-B31D-F52FBDFE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28A97-F8C9-4B3D-B32F-99EE6534B4E2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48891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7811-B8E7-4377-93E5-8A9F5268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2EF0-B39F-49F1-8D46-E8022AA5311E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3515B-BE58-4ED4-8844-8F15A869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0AAA8-6D4B-46C8-9171-D30070C7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6409-4A64-469C-8EB0-503015AED67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88478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A6FEA-A649-4780-AE5E-E1C71C4C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5E04-08AF-4C01-9974-7E76C60D73A5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E0233-6FF8-4505-84B6-691968EE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DE28-D63D-40EA-896B-E28ABB41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E5C99-D19F-4669-B77F-6E084010482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5732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8C428B-AF6F-4F71-9283-0A85B1E8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819A-3207-42A4-A442-633DAB8DF8BA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2910B9-45BA-427D-BE65-09F4A7ED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B19FC2-6F4D-409E-9085-FE782C3C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09DE-13A5-433A-AE05-7A564337E587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05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2D71CA-F199-4302-9964-B25F6453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0D2F-5A8D-40F4-AFCD-2ECDD9CF9C03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856E93-C9D9-4F7C-890D-35EF2695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0EA102-0E7A-4CB7-ADA8-C46923DE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F2AC-17DE-4C03-83B3-624870DA180D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55604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442D24-2FE7-45A8-99A6-55F763A4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E482-168E-4BD1-A398-A34A0935E15B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22EAA3-CDFB-4336-A89E-DD5675C5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78CE22-AA76-4256-8EB8-8604AF47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0B92-3D44-4C35-A875-B404DF6066CB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4289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AB4F90-7E07-4640-8A32-081A0368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4E5F-5958-4ED4-96F8-E6BA94FBF1AB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AC3E47-6E90-4BE7-872B-224BEB6E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6134C4-551F-4AA8-84C4-2630ECFC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F256-8922-45F1-AE6E-DEAB054C6389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8001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063349-8F68-4E08-91F7-A163FA8E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A61E-7F78-4EF0-91F9-4F25C827C9BE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E5A3B0-2957-469B-9347-0AC1C002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184B7A-199F-4094-8293-1FAB1854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E036-22F5-4542-A1D0-E28F25E95855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37393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D9EB86-BE76-410B-B6A9-3605E775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956-2719-48EA-BFED-12BDB34A683B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A2786F-9D29-4610-9FA5-1312B207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3B31B3-5C6B-41BA-98AE-362680CD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EF59-096B-4BF5-B0F1-7346782788F1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24089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DDBB8DF-0D21-4C80-89E9-F51BBC5CBA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FA2375-5C1C-4135-971F-C5452AEB9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0A0F4-7AA7-42D7-A000-3322BE0D2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D2966-0FA3-4C29-83ED-FCC1660819AF}" type="datetimeFigureOut">
              <a:rPr lang="en-IN"/>
              <a:pPr>
                <a:defRPr/>
              </a:pPr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DA1C-48AF-4EF7-997F-B93C80D96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8CFC-6717-46BC-AF04-AF36AE9D1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385848-E796-4D4E-B7ED-7964ED4020A7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7311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4255-FB81-4A80-BD92-6DCF62557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679507"/>
            <a:ext cx="12191999" cy="15645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 of epidemiological investigation/Epidemiological methods</a:t>
            </a:r>
            <a:endParaRPr lang="en-I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3B894-49B7-4391-8687-07EF8FA1A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94213"/>
            <a:ext cx="12192000" cy="2265362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 err="1">
                <a:latin typeface="Berlin Sans FB Demi" panose="020E0802020502020306" pitchFamily="34" charset="0"/>
              </a:rPr>
              <a:t>Dr.</a:t>
            </a:r>
            <a:r>
              <a:rPr lang="en-IN" sz="1600" dirty="0">
                <a:latin typeface="Berlin Sans FB Demi" panose="020E0802020502020306" pitchFamily="34" charset="0"/>
              </a:rPr>
              <a:t> </a:t>
            </a:r>
            <a:r>
              <a:rPr lang="en-IN" sz="1600" dirty="0" err="1">
                <a:latin typeface="Berlin Sans FB Demi" panose="020E0802020502020306" pitchFamily="34" charset="0"/>
              </a:rPr>
              <a:t>Anjay</a:t>
            </a:r>
            <a:endParaRPr lang="en-IN" sz="1600" dirty="0">
              <a:latin typeface="Berlin Sans FB Demi" panose="020E0802020502020306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>
                <a:latin typeface="Berlin Sans FB Demi" panose="020E0802020502020306" pitchFamily="34" charset="0"/>
              </a:rPr>
              <a:t>Assistant Professor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>
                <a:latin typeface="Berlin Sans FB Demi" panose="020E0802020502020306" pitchFamily="34" charset="0"/>
              </a:rPr>
              <a:t>Department of Veterinary Public Health &amp; Epidemiology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>
                <a:latin typeface="Berlin Sans FB Demi" panose="020E0802020502020306" pitchFamily="34" charset="0"/>
              </a:rPr>
              <a:t>Bihar Veterinary College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>
                <a:latin typeface="Berlin Sans FB Demi" panose="020E0802020502020306" pitchFamily="34" charset="0"/>
              </a:rPr>
              <a:t>Bihar Animal Sciences University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>
                <a:latin typeface="Berlin Sans FB Demi" panose="020E0802020502020306" pitchFamily="34" charset="0"/>
              </a:rPr>
              <a:t>Patna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N" sz="1600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F5152-1EF9-4D9C-BB13-0F8EC72E1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63" y="98425"/>
            <a:ext cx="2084841" cy="2003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4BF35-CB92-4F93-938C-733BB6C8FFB4}"/>
              </a:ext>
            </a:extLst>
          </p:cNvPr>
          <p:cNvSpPr txBox="1"/>
          <p:nvPr/>
        </p:nvSpPr>
        <p:spPr>
          <a:xfrm>
            <a:off x="2497394" y="315946"/>
            <a:ext cx="74583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Lecture </a:t>
            </a:r>
            <a:r>
              <a:rPr lang="en-US" sz="2800" b="1" dirty="0">
                <a:solidFill>
                  <a:prstClr val="black"/>
                </a:solidFill>
                <a:latin typeface="Algerian" panose="04020705040A02060702" pitchFamily="82" charset="0"/>
              </a:rPr>
              <a:t>09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Algerian" panose="04020705040A02060702" pitchFamily="8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lgerian" panose="04020705040A02060702" pitchFamily="82" charset="0"/>
              </a:rPr>
              <a:t>UNIT-2 (VETERINARY EPIDEMIOLOGY)  (Credit Hours 3+1=4)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3D15B-A522-47A3-A05C-12946EB0D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28" y="-78551"/>
            <a:ext cx="2963196" cy="2265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E3641-87EC-4D10-9D0B-DEDB9315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954157"/>
            <a:ext cx="11757992" cy="570505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epidemiology:</a:t>
            </a:r>
          </a:p>
          <a:p>
            <a:pPr marL="0" indent="0" algn="just">
              <a:buNone/>
            </a:pP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epidemiological principles, methods and findings in the care of individuals, with particular reference to diagnosis and prognosis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concerned with the frequency and cause of disease, the factors that affect prognosis, the validity of diagnostic tests, and the effectiveness of therapeutic and preventive techniques.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is an important component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medicine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concerned with patient care based on evidence from the best available studies.</a:t>
            </a:r>
          </a:p>
        </p:txBody>
      </p:sp>
    </p:spTree>
    <p:extLst>
      <p:ext uri="{BB962C8B-B14F-4D97-AF65-F5344CB8AC3E}">
        <p14:creationId xmlns:p14="http://schemas.microsoft.com/office/powerpoint/2010/main" val="382507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ECD4-97CE-4AA0-9204-2CB73A31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79" y="1187725"/>
            <a:ext cx="11618842" cy="538203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24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Epidemiology: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involves the </a:t>
            </a:r>
            <a:r>
              <a:rPr lang="en-US" sz="240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computer science to epidemiological studies</a:t>
            </a:r>
            <a:r>
              <a:rPr lang="en-US" sz="24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 the representation of disease by mathematical and the use of the Expert systems.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systems are commonly applied to disease diagnosis which incorporates: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rules for solving the problems.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of clinical signs.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of lesions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of laboratory results.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Opinions of the experts.</a:t>
            </a:r>
          </a:p>
          <a:p>
            <a:pPr marL="0" indent="0" algn="just">
              <a:buNone/>
            </a:pPr>
            <a:r>
              <a:rPr lang="en-US" sz="240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sz="24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Identification of the cause of coughing in dogs.</a:t>
            </a:r>
          </a:p>
          <a:p>
            <a:pPr marL="0" indent="0" algn="just">
              <a:buNone/>
            </a:pPr>
            <a:r>
              <a:rPr lang="en-US" sz="24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(2) Diagnosis of bovine mastitis.</a:t>
            </a:r>
          </a:p>
          <a:p>
            <a:pPr marL="0" indent="0" algn="just"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4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9094-7AFF-4F54-B5DC-A1651D6EF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22" y="725556"/>
            <a:ext cx="11698356" cy="230587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Epidemiology: </a:t>
            </a:r>
          </a:p>
          <a:p>
            <a:pPr marL="0" indent="0" algn="just">
              <a:buNone/>
            </a:pP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study of the cause, distribution and control of disease in related individuals and of inherited defects in populations.</a:t>
            </a:r>
          </a:p>
        </p:txBody>
      </p:sp>
    </p:spTree>
    <p:extLst>
      <p:ext uri="{BB962C8B-B14F-4D97-AF65-F5344CB8AC3E}">
        <p14:creationId xmlns:p14="http://schemas.microsoft.com/office/powerpoint/2010/main" val="320541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9094-7AFF-4F54-B5DC-A1651D6EF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22" y="725556"/>
            <a:ext cx="11698356" cy="61324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epidemiology: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epidemiology is the practice of epidemiology in response to problems of a magnitude significant enough to require a rapid or immediate action.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when outbreaks of foot-and-mouth disease occur, field epidemiologists promptly trace potential sources of infection in an attempt to limit spread of the disease.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epidemiology is a timely,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judgemental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 based on description, analysis, common sense and the need to design practical control policies.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sometimes termed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'shoe-leather epidemiology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because the investigator is often required to visit the field to study disease.</a:t>
            </a:r>
          </a:p>
        </p:txBody>
      </p:sp>
    </p:spTree>
    <p:extLst>
      <p:ext uri="{BB962C8B-B14F-4D97-AF65-F5344CB8AC3E}">
        <p14:creationId xmlns:p14="http://schemas.microsoft.com/office/powerpoint/2010/main" val="83222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9094-7AFF-4F54-B5DC-A1651D6EF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22" y="725556"/>
            <a:ext cx="11698356" cy="554603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Participatory epidemiology:</a:t>
            </a:r>
          </a:p>
          <a:p>
            <a:pPr marL="0" indent="0" algn="just"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techniques that are employed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evolved in the social sciences, and consist of simple visual methods and interviews to generate qualitative data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became known as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'participatory appraisal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and its application in veterinary medicine is now termed 'participatory epidemiology’.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tool for the field epidemiologist, which is increasingly used in developing countries.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area of interest is closely related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'ethnoveterinary medicine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', which is concerned with local knowledge of, and practices relating to, the health of animals.</a:t>
            </a:r>
          </a:p>
        </p:txBody>
      </p:sp>
    </p:spTree>
    <p:extLst>
      <p:ext uri="{BB962C8B-B14F-4D97-AF65-F5344CB8AC3E}">
        <p14:creationId xmlns:p14="http://schemas.microsoft.com/office/powerpoint/2010/main" val="251709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51C64-9EA9-4D19-AF49-A0C0E14A3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" y="546653"/>
            <a:ext cx="12092609" cy="59932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Epidemiology: </a:t>
            </a:r>
          </a:p>
          <a:p>
            <a:pPr marL="0" indent="0" algn="just">
              <a:buNone/>
            </a:pP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Recently Microbiologists and Molecular Biologists have used new biochemical techniques to study small genetic and antigenic differences between viruses and other micro-organisms.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methods include peptide mapping, nucleic acid finger printing, hybridization, restriction enzyme analysis, monoclonal antibodies and polymerase chain reaction.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techniques are better than the serological techniques.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6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51C64-9EA9-4D19-AF49-A0C0E14A3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516835"/>
            <a:ext cx="11665226" cy="62616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sub-disciplines: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disease epidemiology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involved with diseases of long duration, many of which are non-infectious.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epidemiology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concerned with the relationship between disease and environmental factors.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Industrial pollution, Occupational hazards.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Micro-epidemiology: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study of a disease in a small group of individuals with respect to factors that influence its occurrence in longer segments of the population.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frequently uses animal biological models of disease and is closely related to comparative epidemiology.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Feline AIDS studies revealed insights into human AIDS</a:t>
            </a:r>
          </a:p>
          <a:p>
            <a:pPr algn="just"/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79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7232-5225-4609-BA5B-127C9DBD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7" y="954157"/>
            <a:ext cx="11439939" cy="542676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Macro-epidemiology: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study of national patterns of disease and the  social, economic and political factors that influence them.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Nutritional epidemiology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Sub-clinical epidemiology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epidemiology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b="1" i="0" u="none" strike="noStrike" baseline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epidemiology</a:t>
            </a:r>
            <a:endParaRPr lang="en-US" sz="240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D3DE-0755-44E4-B193-05231ED21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88" y="1347021"/>
            <a:ext cx="10515600" cy="4424516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THANKS </a:t>
            </a:r>
          </a:p>
          <a:p>
            <a:pPr marL="0" indent="0" algn="ctr"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</a:t>
            </a:r>
          </a:p>
          <a:p>
            <a:pPr marL="0" indent="0" algn="ctr"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KIND ATTENTION</a:t>
            </a:r>
            <a:endParaRPr lang="en-IN" sz="8800" dirty="0"/>
          </a:p>
        </p:txBody>
      </p:sp>
    </p:spTree>
    <p:extLst>
      <p:ext uri="{BB962C8B-B14F-4D97-AF65-F5344CB8AC3E}">
        <p14:creationId xmlns:p14="http://schemas.microsoft.com/office/powerpoint/2010/main" val="377402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8D5A-6F0F-4258-84F0-9D875454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sz="4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pidemiological</a:t>
            </a:r>
            <a:r>
              <a:rPr lang="en-IN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investigation 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E8946-67F1-40EE-B62F-39DA1C526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597024"/>
            <a:ext cx="11360426" cy="505225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approaches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epidemiological investigation that traditionally have been called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'types’ of epidemiology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Descriptive epidemiology</a:t>
            </a:r>
          </a:p>
          <a:p>
            <a:pPr lvl="8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epidemiology</a:t>
            </a:r>
          </a:p>
          <a:p>
            <a:pPr lvl="8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epidemiology</a:t>
            </a:r>
          </a:p>
          <a:p>
            <a:pPr lvl="8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epidemiology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EDFB75ED-7356-4FD7-82A1-BE31D5AADD06}"/>
              </a:ext>
            </a:extLst>
          </p:cNvPr>
          <p:cNvSpPr/>
          <p:nvPr/>
        </p:nvSpPr>
        <p:spPr>
          <a:xfrm>
            <a:off x="8647044" y="2544417"/>
            <a:ext cx="1620078" cy="329979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I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1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6BD46-39E7-45B3-AD57-01BC374A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3" y="407504"/>
            <a:ext cx="9021416" cy="63212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1" algn="just">
              <a:buFont typeface="Wingdings" panose="05000000000000000000" pitchFamily="2" charset="2"/>
              <a:buChar char="v"/>
            </a:pPr>
            <a:r>
              <a:rPr lang="en-US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Descriptive epidemiology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b="1" i="0" u="none" strike="noStrike" baseline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part 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investigation.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involves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observing and recording the disease and possible causal factors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observations sometimes may be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partially subjective 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later on the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 will be generated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will be rigorously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tested.</a:t>
            </a:r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  <a:p>
            <a:pPr marL="457200" lvl="1" indent="0" algn="just">
              <a:buNone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Defining the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studied.</a:t>
            </a:r>
          </a:p>
          <a:p>
            <a:pPr marL="457200" lvl="1" indent="0" algn="just">
              <a:buNone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Defining the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study.</a:t>
            </a:r>
          </a:p>
          <a:p>
            <a:pPr marL="457200" lvl="1" indent="0" algn="just">
              <a:buNone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Describing the disease by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time, place and person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 algn="just">
              <a:buNone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disease.</a:t>
            </a:r>
          </a:p>
          <a:p>
            <a:pPr marL="457200" lvl="1" indent="0" algn="just">
              <a:buNone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known indices.</a:t>
            </a:r>
          </a:p>
          <a:p>
            <a:pPr marL="457200" lvl="1" indent="0" algn="just">
              <a:buNone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Formulation of an etiological hypothesis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3B1AA-10D8-490A-BFAC-A7CE7F0F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270" y="438149"/>
            <a:ext cx="2842592" cy="62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2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FD89-34BA-4F7A-B431-82A018388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43" y="1093304"/>
            <a:ext cx="11738113" cy="530749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after defining the things properly,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is collected and analyzed to arrive at a etiological hypothesis.</a:t>
            </a:r>
          </a:p>
          <a:p>
            <a:pPr marL="0" indent="0" algn="just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epidemiological hypothesis should specify the following: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The population 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Specific cause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The expected outcome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Dose – response relationship: the amount of the cause needed to produce the effect.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The time – response relationship:  the period of exposure to the cause and effect.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 The smoking of 30 – 40 cigarettes per day causes lung cancer in 10% of smokers after 20 years of exposures.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2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1DA15-A624-4FFE-8C1B-52F7F71D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834887"/>
            <a:ext cx="11261035" cy="5693732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Uses of descriptive epidemiology: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It gives lot of information regarding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 magnitude of a disease and the types of disease    problems existing in a community or a population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It gives clue to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disease etiology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and later on help in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formulation of an etiological    hypothesis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It helps in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planning and undertaking of therapeutic, preventive and control measures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4297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1D58B-DE7D-4088-B6DE-0CBED1CE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55" y="496959"/>
            <a:ext cx="6542619" cy="5138528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Analytical epidemiology: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It is the analysis of the observations by using the suitable diagnosis and statistical tests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DE3680-32CD-48E3-80D3-D5CEF648B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78"/>
          <a:stretch/>
        </p:blipFill>
        <p:spPr>
          <a:xfrm>
            <a:off x="6937513" y="496959"/>
            <a:ext cx="5174974" cy="51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C0DC-8C6F-4117-AA8E-DDCD337A8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48" y="317098"/>
            <a:ext cx="11837504" cy="645145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Experimental epidemiology: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 experimental epidemiologist will observe and analyze the data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by conducting experiments.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Here, the epidemiologist will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allot the animals into different groups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and he can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alter the factors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associated with the groups.  There is control over the groups.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 difference between this type of epidemiology and the other types of epidemiology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is that the experimental epidemiology is having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control over the groups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and whereas the other types deals with the natural cases without having much control over the groups.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Most of the research activities in Veterinary field deal with the experimental observations as compared to the descriptive observations made in natural cases in human medicine.</a:t>
            </a:r>
          </a:p>
          <a:p>
            <a:endParaRPr lang="en-IN" sz="24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228C988-5940-4538-A759-BAE5C68EB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78" y="-109330"/>
            <a:ext cx="7315200" cy="140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8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BC12-99D8-4EF0-AAEC-398E1318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2" y="581277"/>
            <a:ext cx="6109252" cy="5233114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Theoretical Epidemiology: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It is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representation of disease using mathematical 'models' that attempt to simulate natural patterns of disease occurrence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  <a:endParaRPr lang="en-IN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0BC2B-8658-491E-886C-323D53558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2" t="24229" r="57609" b="23870"/>
          <a:stretch/>
        </p:blipFill>
        <p:spPr>
          <a:xfrm>
            <a:off x="7255565" y="581277"/>
            <a:ext cx="4283767" cy="51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BC12-99D8-4EF0-AAEC-398E1318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1602659"/>
            <a:ext cx="11708295" cy="262147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Various epidemiological sub-disciplines are now recognized. 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These reflect different areas of interest, rather than fundamentally different techniques. 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They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all apply the four types of epidemiological investigation.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5646BB-A24B-4D94-8752-7824E90D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48"/>
            <a:ext cx="10515600" cy="99653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Epidemiological subdisciplines</a:t>
            </a:r>
          </a:p>
        </p:txBody>
      </p:sp>
    </p:spTree>
    <p:extLst>
      <p:ext uri="{BB962C8B-B14F-4D97-AF65-F5344CB8AC3E}">
        <p14:creationId xmlns:p14="http://schemas.microsoft.com/office/powerpoint/2010/main" val="18636126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1113</Words>
  <Application>Microsoft Office PowerPoint</Application>
  <PresentationFormat>Widescreen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Berlin Sans FB Demi</vt:lpstr>
      <vt:lpstr>Calibri</vt:lpstr>
      <vt:lpstr>Calibri Light</vt:lpstr>
      <vt:lpstr>Times New Roman</vt:lpstr>
      <vt:lpstr>Wingdings</vt:lpstr>
      <vt:lpstr>1_Office Theme</vt:lpstr>
      <vt:lpstr>Types of epidemiological investigation/Epidemiological methods</vt:lpstr>
      <vt:lpstr>Epidemiological investigation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Epidemiological subdisciplines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tackle the crisis of antibiotic resistance</dc:title>
  <dc:creator>Dr Anjay</dc:creator>
  <cp:lastModifiedBy>919713600025</cp:lastModifiedBy>
  <cp:revision>150</cp:revision>
  <dcterms:created xsi:type="dcterms:W3CDTF">2021-10-24T17:01:24Z</dcterms:created>
  <dcterms:modified xsi:type="dcterms:W3CDTF">2025-03-28T05:54:12Z</dcterms:modified>
</cp:coreProperties>
</file>