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61" r:id="rId2"/>
    <p:sldId id="258" r:id="rId3"/>
    <p:sldId id="260" r:id="rId4"/>
    <p:sldId id="322" r:id="rId5"/>
    <p:sldId id="262" r:id="rId6"/>
    <p:sldId id="263" r:id="rId7"/>
    <p:sldId id="264" r:id="rId8"/>
    <p:sldId id="323" r:id="rId9"/>
    <p:sldId id="265" r:id="rId10"/>
    <p:sldId id="273" r:id="rId11"/>
    <p:sldId id="266" r:id="rId12"/>
    <p:sldId id="324" r:id="rId13"/>
    <p:sldId id="267" r:id="rId14"/>
    <p:sldId id="268" r:id="rId15"/>
    <p:sldId id="269" r:id="rId16"/>
    <p:sldId id="325" r:id="rId17"/>
    <p:sldId id="270" r:id="rId18"/>
    <p:sldId id="271" r:id="rId19"/>
    <p:sldId id="326" r:id="rId20"/>
    <p:sldId id="272" r:id="rId21"/>
    <p:sldId id="259" r:id="rId22"/>
    <p:sldId id="327" r:id="rId23"/>
    <p:sldId id="328" r:id="rId24"/>
    <p:sldId id="329" r:id="rId25"/>
    <p:sldId id="274" r:id="rId26"/>
    <p:sldId id="275" r:id="rId27"/>
    <p:sldId id="276" r:id="rId28"/>
    <p:sldId id="277" r:id="rId29"/>
    <p:sldId id="278" r:id="rId30"/>
    <p:sldId id="279" r:id="rId31"/>
    <p:sldId id="330" r:id="rId32"/>
    <p:sldId id="280" r:id="rId33"/>
    <p:sldId id="281" r:id="rId34"/>
    <p:sldId id="282" r:id="rId35"/>
    <p:sldId id="310" r:id="rId36"/>
    <p:sldId id="283" r:id="rId37"/>
    <p:sldId id="284" r:id="rId38"/>
    <p:sldId id="285" r:id="rId39"/>
    <p:sldId id="30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585B5-3E28-4792-9909-85DC5CB483B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89A482-1173-47AC-B9BF-C1CB9E5012DC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>
            <a:alpha val="50000"/>
          </a:schemeClr>
        </a:solidFill>
        <a:ln>
          <a:noFill/>
        </a:ln>
      </dgm:spPr>
      <dgm:t>
        <a:bodyPr/>
        <a:lstStyle/>
        <a:p>
          <a:pPr algn="ctr"/>
          <a:r>
            <a: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HOST &amp; </a:t>
          </a:r>
          <a:r>
            <a:rPr lang="en-I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DETERMINANTS ASSOCIATED WITH HOST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7974F3-BE5C-4F7A-8325-F012544EA3A8}" type="parTrans" cxnId="{BBAEC580-C6D2-40BC-8824-FF0727C2A3D6}">
      <dgm:prSet/>
      <dgm:spPr/>
      <dgm:t>
        <a:bodyPr/>
        <a:lstStyle/>
        <a:p>
          <a:endParaRPr lang="en-US"/>
        </a:p>
      </dgm:t>
    </dgm:pt>
    <dgm:pt modelId="{F6D6A437-19A0-426A-83C9-E50A66FF95C2}" type="sibTrans" cxnId="{BBAEC580-C6D2-40BC-8824-FF0727C2A3D6}">
      <dgm:prSet/>
      <dgm:spPr/>
      <dgm:t>
        <a:bodyPr/>
        <a:lstStyle/>
        <a:p>
          <a:endParaRPr lang="en-US"/>
        </a:p>
      </dgm:t>
    </dgm:pt>
    <dgm:pt modelId="{966EA045-B548-42CB-A543-31FD7829B5E5}" type="pres">
      <dgm:prSet presAssocID="{C52585B5-3E28-4792-9909-85DC5CB483B5}" presName="linear" presStyleCnt="0">
        <dgm:presLayoutVars>
          <dgm:animLvl val="lvl"/>
          <dgm:resizeHandles val="exact"/>
        </dgm:presLayoutVars>
      </dgm:prSet>
      <dgm:spPr/>
    </dgm:pt>
    <dgm:pt modelId="{6BAB84C8-30B1-43B2-9866-68A85BE22EEF}" type="pres">
      <dgm:prSet presAssocID="{AB89A482-1173-47AC-B9BF-C1CB9E5012DC}" presName="parentText" presStyleLbl="node1" presStyleIdx="0" presStyleCnt="1" custLinFactNeighborY="0">
        <dgm:presLayoutVars>
          <dgm:chMax val="0"/>
          <dgm:bulletEnabled val="1"/>
        </dgm:presLayoutVars>
      </dgm:prSet>
      <dgm:spPr/>
    </dgm:pt>
  </dgm:ptLst>
  <dgm:cxnLst>
    <dgm:cxn modelId="{BBAEC580-C6D2-40BC-8824-FF0727C2A3D6}" srcId="{C52585B5-3E28-4792-9909-85DC5CB483B5}" destId="{AB89A482-1173-47AC-B9BF-C1CB9E5012DC}" srcOrd="0" destOrd="0" parTransId="{857974F3-BE5C-4F7A-8325-F012544EA3A8}" sibTransId="{F6D6A437-19A0-426A-83C9-E50A66FF95C2}"/>
    <dgm:cxn modelId="{C678C4B6-8999-4F38-903A-7CC4B56AD6CE}" type="presOf" srcId="{C52585B5-3E28-4792-9909-85DC5CB483B5}" destId="{966EA045-B548-42CB-A543-31FD7829B5E5}" srcOrd="0" destOrd="0" presId="urn:microsoft.com/office/officeart/2005/8/layout/vList2"/>
    <dgm:cxn modelId="{2D69F9CA-7C39-43FE-BF25-48982980C033}" type="presOf" srcId="{AB89A482-1173-47AC-B9BF-C1CB9E5012DC}" destId="{6BAB84C8-30B1-43B2-9866-68A85BE22EEF}" srcOrd="0" destOrd="0" presId="urn:microsoft.com/office/officeart/2005/8/layout/vList2"/>
    <dgm:cxn modelId="{644C39F9-C418-41D7-9FA4-C96D2A7BB167}" type="presParOf" srcId="{966EA045-B548-42CB-A543-31FD7829B5E5}" destId="{6BAB84C8-30B1-43B2-9866-68A85BE22E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B84C8-30B1-43B2-9866-68A85BE22EEF}">
      <dsp:nvSpPr>
        <dsp:cNvPr id="0" name=""/>
        <dsp:cNvSpPr/>
      </dsp:nvSpPr>
      <dsp:spPr>
        <a:xfrm>
          <a:off x="0" y="1423599"/>
          <a:ext cx="9790471" cy="1216800"/>
        </a:xfrm>
        <a:prstGeom prst="roundRect">
          <a:avLst/>
        </a:prstGeom>
        <a:solidFill>
          <a:schemeClr val="accent4">
            <a:alpha val="50000"/>
          </a:schemeClr>
        </a:solidFill>
        <a:ln>
          <a:noFill/>
        </a:ln>
        <a:effectLst/>
        <a:scene3d>
          <a:camera prst="orthographicFront"/>
          <a:lightRig rig="fla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HOST &amp; </a:t>
          </a:r>
          <a:r>
            <a:rPr lang="en-IN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DETERMINANTS ASSOCIATED WITH HOST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399" y="1482998"/>
        <a:ext cx="9671673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57B8C-8218-4AC1-B1ED-63A92CE92E30}" type="datetimeFigureOut">
              <a:rPr lang="en-IN" smtClean="0"/>
              <a:t>25-04-2025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CCA8F-B6A1-4714-97C4-37916B0D177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78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7267D-C863-4DC5-9A06-23303C1F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C17E-B6D3-4931-A5FE-0870CC6330BF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5B8FE-115D-441F-97DE-D5717AF1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8FABE-9435-4EBA-B3FC-D0EAB5F4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DF66-AB33-4F15-BDFE-0C18FC864F40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99027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9B660-ED8E-4836-9AE6-47157B5C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4F9C-8303-4325-8623-E11581FA56E3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4AC38-71A3-400B-9979-1C37620B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2A1AF-D815-49BE-AFD1-61632A2F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766B3-D80C-4610-AEE0-F94991BDADB4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01446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3C46-CA12-456D-B4E9-759D5D3A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0A83-BABA-40FF-8236-19D11B2FBBC9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B86C9-9714-428C-9416-C92382CA2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B6728-400A-4EC0-B31D-F52FBDFE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8A97-F8C9-4B3D-B32F-99EE6534B4E2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8891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7811-B8E7-4377-93E5-8A9F5268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82EF0-B39F-49F1-8D46-E8022AA5311E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3515B-BE58-4ED4-8844-8F15A869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AAA8-6D4B-46C8-9171-D30070C7C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86409-4A64-469C-8EB0-503015AED673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88478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A6FEA-A649-4780-AE5E-E1C71C4C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5E04-08AF-4C01-9974-7E76C60D73A5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E0233-6FF8-4505-84B6-691968EE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CDE28-D63D-40EA-896B-E28ABB41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E5C99-D19F-4669-B77F-6E0840104823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57323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8C428B-AF6F-4F71-9283-0A85B1E8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819A-3207-42A4-A442-633DAB8DF8BA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2910B9-45BA-427D-BE65-09F4A7ED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B19FC2-6F4D-409E-9085-FE782C3C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A09DE-13A5-433A-AE05-7A564337E587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8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2D71CA-F199-4302-9964-B25F6453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60D2F-5A8D-40F4-AFCD-2ECDD9CF9C03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856E93-C9D9-4F7C-890D-35EF2695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0EA102-0E7A-4CB7-ADA8-C46923DE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F2AC-17DE-4C03-83B3-624870DA180D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55604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442D24-2FE7-45A8-99A6-55F763A4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E482-168E-4BD1-A398-A34A0935E15B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22EAA3-CDFB-4336-A89E-DD5675C5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B78CE22-AA76-4256-8EB8-8604AF47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0B92-3D44-4C35-A875-B404DF6066CB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289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AB4F90-7E07-4640-8A32-081A0368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4E5F-5958-4ED4-96F8-E6BA94FBF1AB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3AC3E47-6E90-4BE7-872B-224BEB6E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6134C4-551F-4AA8-84C4-2630ECFC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3F256-8922-45F1-AE6E-DEAB054C6389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8001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063349-8F68-4E08-91F7-A163FA8E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1A61E-7F78-4EF0-91F9-4F25C827C9BE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E5A3B0-2957-469B-9347-0AC1C002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184B7A-199F-4094-8293-1FAB1854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E036-22F5-4542-A1D0-E28F25E95855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7393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D9EB86-BE76-410B-B6A9-3605E775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5956-2719-48EA-BFED-12BDB34A683B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A2786F-9D29-4610-9FA5-1312B207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3B31B3-5C6B-41BA-98AE-362680CD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EF59-096B-4BF5-B0F1-7346782788F1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24089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DDBB8DF-0D21-4C80-89E9-F51BBC5CBA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FA2375-5C1C-4135-971F-C5452AEB9D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0A0F4-7AA7-42D7-A000-3322BE0D2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7D2966-0FA3-4C29-83ED-FCC1660819AF}" type="datetimeFigureOut">
              <a:rPr lang="en-IN"/>
              <a:pPr>
                <a:defRPr/>
              </a:pPr>
              <a:t>25-04-2025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2DA1C-48AF-4EF7-997F-B93C80D96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78CFC-6717-46BC-AF04-AF36AE9D1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385848-E796-4D4E-B7ED-7964ED4020A7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731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4255-FB81-4A80-BD92-6DCF62557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500603"/>
            <a:ext cx="12191999" cy="16235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Factors influencing occurrence of livestock diseases and animal production</a:t>
            </a:r>
            <a:endParaRPr lang="en-IN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3B894-49B7-4391-8687-07EF8FA1A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94213"/>
            <a:ext cx="12192000" cy="2265362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 err="1">
                <a:latin typeface="Berlin Sans FB Demi" panose="020E0802020502020306" pitchFamily="34" charset="0"/>
              </a:rPr>
              <a:t>Dr.</a:t>
            </a:r>
            <a:r>
              <a:rPr lang="en-IN" sz="1600" dirty="0">
                <a:latin typeface="Berlin Sans FB Demi" panose="020E0802020502020306" pitchFamily="34" charset="0"/>
              </a:rPr>
              <a:t> </a:t>
            </a:r>
            <a:r>
              <a:rPr lang="en-IN" sz="1600" dirty="0" err="1">
                <a:latin typeface="Berlin Sans FB Demi" panose="020E0802020502020306" pitchFamily="34" charset="0"/>
              </a:rPr>
              <a:t>Anjay</a:t>
            </a:r>
            <a:endParaRPr lang="en-IN" sz="1600" dirty="0">
              <a:latin typeface="Berlin Sans FB Demi" panose="020E0802020502020306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Assistant Professor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Department of Veterinary Public Health &amp; Epidemiology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Bihar Veterinary College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Bihar Animal Sciences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600" dirty="0">
                <a:latin typeface="Berlin Sans FB Demi" panose="020E0802020502020306" pitchFamily="34" charset="0"/>
              </a:rPr>
              <a:t>Patna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IN" sz="1600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5F5152-1EF9-4D9C-BB13-0F8EC72E1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763" y="98425"/>
            <a:ext cx="2084841" cy="20031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24BF35-CB92-4F93-938C-733BB6C8FFB4}"/>
              </a:ext>
            </a:extLst>
          </p:cNvPr>
          <p:cNvSpPr txBox="1"/>
          <p:nvPr/>
        </p:nvSpPr>
        <p:spPr>
          <a:xfrm>
            <a:off x="2497394" y="315946"/>
            <a:ext cx="745836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Lecture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prstClr val="black"/>
              </a:solidFill>
              <a:latin typeface="Algerian" panose="04020705040A02060702" pitchFamily="8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Algerian" panose="04020705040A02060702" pitchFamily="82" charset="0"/>
              </a:rPr>
              <a:t>UNIT-2 (VETERINARY EPIDEMIOLOGY)  (Credit Hours 3+1=4)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03D15B-A522-47A3-A05C-12946EB0D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828" y="-78551"/>
            <a:ext cx="2963196" cy="2265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4BC12-99D8-4EF0-AAEC-398E13185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4" y="1602658"/>
            <a:ext cx="11602065" cy="428686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All relationships and associations should be biologically and epidemiologically credible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lvl="1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Imp. Characteristic of Evans’ postulate:</a:t>
            </a:r>
          </a:p>
          <a:p>
            <a:pPr marL="457200" lvl="1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They require association between the hypothesized causal factor and the disease in question to be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statistically significant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They involves comparing groups of animals, rather than investigating association in the individual.  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DC8129-4B95-4438-8858-E8B57CB5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058" y="406399"/>
            <a:ext cx="5407742" cy="824578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Evans rules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3612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3FBB-0F91-4CAB-9782-409A80483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591" y="467033"/>
            <a:ext cx="7305369" cy="105379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C410D-EEF6-4E05-8254-09CB26E37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3" y="2012438"/>
            <a:ext cx="11582400" cy="3975407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presence of an agent is not sufficient to cause a disease.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the successful invasion and colonization of the host a number of factors are involved.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factors of the diseases are known as determinants of disease.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72617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7777C-DA8C-4333-BB8F-36E76342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4" y="1442167"/>
            <a:ext cx="11572567" cy="435133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determinant is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any characteristic that affects the health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 a population.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cause of the disease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is any factor that produces a change in the severity or frequency of the outcome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Knowledge of determinants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facilitates the identification of categories of animals that are at particular risk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of developing the disease.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215290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990BC-A65D-4F17-96D2-4553F91D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653" y="365125"/>
            <a:ext cx="8622890" cy="1178539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Classification of determinants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4C213-7327-47E4-8C50-C85381C84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2366399"/>
            <a:ext cx="11533238" cy="2943020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can be classified in three ways: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Primary and secondary determinants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Intrinsic and extrinsic determinants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800100" lvl="1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the host, agent, or environment.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965225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81758-A66C-4F92-A5E0-6A229132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31245" cy="85407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Primary and secondary determinants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DF5E6-7684-4EF1-8B3A-5E13A498E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781" y="1825625"/>
            <a:ext cx="10872019" cy="435133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primary determinants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are an often-obligatory cause of disease and their variations exert a major effect in disease induction.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 other words, primary determinants are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precipitating factors i.e., the factors which are associated with the definitive onset of disease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(e.g., many toxic and infectious agents);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Example: Exposure to SARS Cov2 virus is a primary determinant of CoVid-19 infection.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618844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A29A0-6ADE-4F7B-928F-5BBDB1610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3" y="1140542"/>
            <a:ext cx="11385755" cy="5112774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secondary determinants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correspond to predisposing, enabling, and reinforcing factors. 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Predisposing factors: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the factors which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increase the level of susceptibility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 the host e.g., age of the host, sex of the host, immune status of the host etc.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Enabling factors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the factors which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facilitate the manifestation of a disease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e.g., housing of the host and nutrition of the host etc.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981340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FB75-E2A2-420A-9096-270E5A006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5" y="1825625"/>
            <a:ext cx="11029335" cy="435133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Reinforcing factors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the factors which tend to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aggravate the presence of a disease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e.g., repeated exposure of the immunocompromised host to an infectious agent.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primary determinants may include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other genetically determined factors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such as the rate of ageing of the valves, which may be associated with the breed.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341420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78C3D-71C4-491D-A05C-2CE01A99F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348" y="365125"/>
            <a:ext cx="9360310" cy="98189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Intrinsic and extrinsic determinants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B9761-DEB2-48EC-AE49-0F758A20D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97"/>
            <a:ext cx="10515600" cy="4623466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Internal/ Intrinsic determinants</a:t>
            </a:r>
            <a:endParaRPr lang="en-IN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Some determinants (both primary and secondary) are internal to the host.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These determinants are intrinsic, also termed endogenous (Greek: </a:t>
            </a:r>
            <a:r>
              <a:rPr lang="en-IN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endon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=within)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genetic constitution, including aberrant genes (which are the primary causes of genetic disorders), species, breed and sex.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533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970DC-53A4-453E-AF2C-EACB15AE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523" y="560437"/>
            <a:ext cx="10515600" cy="5899357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External/ extrinsic determinants</a:t>
            </a:r>
            <a:endParaRPr lang="en-IN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Some determinants are external to the host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instance, transportation, which may result in physical trauma, producing bruising of carcasses.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Such determinants are extrinsic, also termed exogenous (Greek: </a:t>
            </a:r>
            <a:r>
              <a:rPr lang="en-IN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exo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= outside).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Bovine rotaviral diarrhoea:</a:t>
            </a:r>
          </a:p>
          <a:p>
            <a:pPr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               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Intrinsic factors			               Extrinsic factors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0" algn="ctr">
              <a:lnSpc>
                <a:spcPct val="100000"/>
              </a:lnSpc>
              <a:spcAft>
                <a:spcPts val="800"/>
              </a:spcAft>
              <a:buNone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             Age   						Winter season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0" algn="ctr">
              <a:lnSpc>
                <a:spcPct val="100000"/>
              </a:lnSpc>
              <a:spcAft>
                <a:spcPts val="800"/>
              </a:spcAft>
              <a:buNone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Immune status					          Virus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16879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700254-991C-424A-9050-123F3E1A38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5449"/>
          <a:stretch/>
        </p:blipFill>
        <p:spPr>
          <a:xfrm>
            <a:off x="378542" y="658761"/>
            <a:ext cx="11434916" cy="598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1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7172-EA54-4E60-84D7-1AB90787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9509" y="453615"/>
            <a:ext cx="6263149" cy="101139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IN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Health &amp; Disease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DEBD-8AF7-4767-BA9C-26F8D7F8F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852" y="2015612"/>
            <a:ext cx="10515600" cy="3659905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Health: It is a state of complete physical, mental and social well-being and not merely the absence of disease or infirmity.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Disease: It is the condition of the body/ organ of body in which its functions are disrupted/ deranged. 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248281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91443-65DD-474F-BB4E-8B678993C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72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host, agent and environment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6419-23E2-4D58-A19A-D266021D0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545826" cy="4909472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</a:t>
            </a:r>
            <a:r>
              <a:rPr lang="en-I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epidemiological triad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refers to the three components of epidemiological system-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host, agent and environment.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determinants associated with the host, the agent and the environment do not exert their effects in isolation, but interact to produce a disease.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 refers to interdependent operation of factors to produce an effect.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/>
            <a:endParaRPr lang="en-IN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529AF4-A059-47C7-A0DC-15ED9DCF639C}"/>
              </a:ext>
            </a:extLst>
          </p:cNvPr>
          <p:cNvGrpSpPr/>
          <p:nvPr/>
        </p:nvGrpSpPr>
        <p:grpSpPr>
          <a:xfrm>
            <a:off x="7384027" y="2590348"/>
            <a:ext cx="4807973" cy="3141857"/>
            <a:chOff x="0" y="0"/>
            <a:chExt cx="4041246" cy="1933173"/>
          </a:xfrm>
        </p:grpSpPr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EB59181E-C9C5-4CEE-8744-E7C25B7DA303}"/>
                </a:ext>
              </a:extLst>
            </p:cNvPr>
            <p:cNvSpPr/>
            <p:nvPr/>
          </p:nvSpPr>
          <p:spPr>
            <a:xfrm>
              <a:off x="628650" y="349250"/>
              <a:ext cx="2058720" cy="1415924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Mangal" panose="02040503050203030202" pitchFamily="18" charset="0"/>
                </a:rPr>
                <a:t>DISEASE</a:t>
              </a:r>
              <a:endParaRPr lang="en-IN" sz="1400" b="1">
                <a:solidFill>
                  <a:schemeClr val="tx1"/>
                </a:solidFill>
                <a:effectLst/>
                <a:ea typeface="Calibri" panose="020F0502020204030204" pitchFamily="34" charset="0"/>
                <a:cs typeface="Mangal" panose="02040503050203030202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3F43151E-522E-4325-A7A2-E7A61E10D342}"/>
                </a:ext>
              </a:extLst>
            </p:cNvPr>
            <p:cNvSpPr txBox="1"/>
            <p:nvPr/>
          </p:nvSpPr>
          <p:spPr>
            <a:xfrm>
              <a:off x="1295250" y="0"/>
              <a:ext cx="706120" cy="3079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Mangal" panose="02040503050203030202" pitchFamily="18" charset="0"/>
                </a:rPr>
                <a:t>AGENT</a:t>
              </a:r>
              <a:endParaRPr lang="en-IN" sz="1400" b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endParaRPr>
            </a:p>
          </p:txBody>
        </p:sp>
        <p:sp>
          <p:nvSpPr>
            <p:cNvPr id="7" name="Text Box 3">
              <a:extLst>
                <a:ext uri="{FF2B5EF4-FFF2-40B4-BE49-F238E27FC236}">
                  <a16:creationId xmlns:a16="http://schemas.microsoft.com/office/drawing/2014/main" id="{2089F833-46A3-4DAB-9637-3BF7DF93CB74}"/>
                </a:ext>
              </a:extLst>
            </p:cNvPr>
            <p:cNvSpPr txBox="1"/>
            <p:nvPr/>
          </p:nvSpPr>
          <p:spPr>
            <a:xfrm>
              <a:off x="0" y="1599804"/>
              <a:ext cx="587375" cy="3079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Mangal" panose="02040503050203030202" pitchFamily="18" charset="0"/>
                </a:rPr>
                <a:t>HOST</a:t>
              </a:r>
              <a:endParaRPr lang="en-IN" sz="1400" b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endParaRPr>
            </a:p>
          </p:txBody>
        </p:sp>
        <p:sp>
          <p:nvSpPr>
            <p:cNvPr id="8" name="Text Box 4">
              <a:extLst>
                <a:ext uri="{FF2B5EF4-FFF2-40B4-BE49-F238E27FC236}">
                  <a16:creationId xmlns:a16="http://schemas.microsoft.com/office/drawing/2014/main" id="{D6700430-9321-4BDC-B9D1-4CA5E8BF8E46}"/>
                </a:ext>
              </a:extLst>
            </p:cNvPr>
            <p:cNvSpPr txBox="1"/>
            <p:nvPr/>
          </p:nvSpPr>
          <p:spPr>
            <a:xfrm>
              <a:off x="2734416" y="1625198"/>
              <a:ext cx="1306830" cy="3079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Mangal" panose="02040503050203030202" pitchFamily="18" charset="0"/>
                </a:rPr>
                <a:t>ENVIRONMENT</a:t>
              </a:r>
              <a:endParaRPr lang="en-IN" sz="1400" b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4889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93040880"/>
              </p:ext>
            </p:extLst>
          </p:nvPr>
        </p:nvGraphicFramePr>
        <p:xfrm>
          <a:off x="1270819" y="1583813"/>
          <a:ext cx="979047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7172-EA54-4E60-84D7-1AB90787BAA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sz="44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Host and types of hosts</a:t>
            </a:r>
            <a:endParaRPr lang="en-IN" dirty="0">
              <a:solidFill>
                <a:sysClr val="windowText" lastClr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DEBD-8AF7-4767-BA9C-26F8D7F8FDC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Host:</a:t>
            </a:r>
            <a:endParaRPr lang="en-IN" sz="20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Host is defined as a plant, animal or arthropod that is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capable of being infected with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and therefore giving sustenance to, an infectious agent.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Replication or development of the agent usually occurs in the host.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194343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FCA56-FDDA-4169-9BC9-6DA3DC912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832" y="413252"/>
            <a:ext cx="8578516" cy="88357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Types of host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1D58B-DE7D-4088-B6DE-0CBED1CEE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807" y="1445342"/>
            <a:ext cx="11602064" cy="5299587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Definitive/ Final host: </a:t>
            </a:r>
            <a:endParaRPr lang="en-IN" sz="2000" b="1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host in which an organism undergoes its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sexual phase of reproduction </a:t>
            </a:r>
            <a:endParaRPr lang="en-IN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</a:t>
            </a:r>
            <a:r>
              <a:rPr lang="en-IN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Plasmodium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in mosquitoes.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ln>
                  <a:solidFill>
                    <a:srgbClr val="FF0000"/>
                  </a:solidFill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Primary/ natural host: </a:t>
            </a:r>
            <a:endParaRPr lang="en-IN" sz="2000" b="1" dirty="0">
              <a:ln>
                <a:solidFill>
                  <a:srgbClr val="FF0000"/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An animal that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maintains an infection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 the latter’s endemic area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dogs for canine distemper.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212560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0C44-7A27-4CEE-B3AB-016EAF53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942" y="482692"/>
            <a:ext cx="6781800" cy="62765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Types of hosts continue…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3CFE-BBBB-49DC-BF42-5A18CCA7D70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ln>
                  <a:solidFill>
                    <a:srgbClr val="FF0000"/>
                  </a:solidFill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Secondary/ aberrant host: </a:t>
            </a:r>
            <a:endParaRPr lang="en-IN" sz="2000" b="1" dirty="0">
              <a:ln>
                <a:solidFill>
                  <a:srgbClr val="FF0000"/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species that is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additionally involved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 the life cycle of an agent, especially outside the endemic area.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secondary host can act as the maintenance host.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ln>
                  <a:solidFill>
                    <a:srgbClr val="FF0000"/>
                  </a:solidFill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Paratenic host: </a:t>
            </a:r>
            <a:endParaRPr lang="en-IN" sz="2000" b="1" dirty="0">
              <a:ln>
                <a:solidFill>
                  <a:srgbClr val="FF0000"/>
                </a:solidFill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host in which an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agent is transmitted mechanically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without further development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fish containing </a:t>
            </a:r>
            <a:r>
              <a:rPr lang="en-IN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Diphyllobothrium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82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3CFE-BBBB-49DC-BF42-5A18CCA7D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128865"/>
            <a:ext cx="11739717" cy="5370257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Intermediate host: </a:t>
            </a:r>
            <a:endParaRPr lang="en-IN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An animal in which an infectious agent undergoes some development, frequently with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asexual reproduction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</a:t>
            </a:r>
            <a:r>
              <a:rPr lang="en-IN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Cysticercus</a:t>
            </a:r>
            <a:r>
              <a:rPr lang="en-IN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 pigs and cattle.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28600" algn="just">
              <a:lnSpc>
                <a:spcPct val="10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Amplifier host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An animal which, because of temporally associated changes in population dynamics that produce a sudden increase in the host population size, may suddenly increase the amount of infectious agent.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Multiplication of agent occurs in this host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pigs for Japanese encephalitis virus.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0C98CF1-E63C-4312-8E5A-341331772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742" y="227053"/>
            <a:ext cx="6781800" cy="62765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Types of hosts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7909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3CFE-BBBB-49DC-BF42-5A18CCA7D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21" y="1412670"/>
            <a:ext cx="11503743" cy="496263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Hibernating host: </a:t>
            </a:r>
            <a:endParaRPr lang="en-IN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An animal in which an agent is held, probably without replication, in a state of suspended animation.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reptiles (snakes, frogs) for Japanese encephalitis virus.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Incidental/ Dead-end/ Accidental host: </a:t>
            </a:r>
            <a:endParaRPr lang="en-IN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host that does not transmit an infectious agent to other animals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human for Japanese encephalitis virus.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B1C8958-305E-4CE9-A4E1-B47B476C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942" y="482692"/>
            <a:ext cx="6781800" cy="62765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Types of hosts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5167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3CFE-BBBB-49DC-BF42-5A18CCA7D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26" y="1825625"/>
            <a:ext cx="11651226" cy="435133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Link host: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host that forms a link between other host species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pigs form link between herons and humans for Japanese encephalitis virus. 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Reservoir host: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One in which an infectious agent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normally lives and multiplies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and therefore is a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common source of infection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to other animals.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soil for Anthrax spores, cattle for Blue tongue virus. 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BFC2DD-D2FD-492B-B702-C19E0C386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942" y="482692"/>
            <a:ext cx="6781800" cy="62765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Types of hosts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4428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3CFE-BBBB-49DC-BF42-5A18CCA7D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5" y="1825625"/>
            <a:ext cx="10763865" cy="435133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Vector: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An invertebrate host or arthropod which transmits the infection by biting or by depositing infective material on the skin or on food or other objects.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Mechanical vector: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vector which transmits the infectious agent from the infected animal to the susceptible animals without any development or multiplication of infectious agent.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</a:t>
            </a:r>
            <a:r>
              <a:rPr lang="en-IN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Mellophagus</a:t>
            </a:r>
            <a:r>
              <a:rPr lang="en-IN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ovinus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transmit blue tongue virus.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484750-AADC-44E3-8545-C932C354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942" y="482692"/>
            <a:ext cx="6781800" cy="62765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Types of hosts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8017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3CFE-BBBB-49DC-BF42-5A18CCA7D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1825624"/>
            <a:ext cx="11316929" cy="503237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Biological vector: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vector in which an infectious agent undergoes either a necessary part of its life cycle, or multiplication, before transmission to the natural or secondary host.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Three types of biological transmissions occur in nature: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Developmental transmission: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 involves development of infectious agent in the vector and its transmission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</a:t>
            </a:r>
            <a:r>
              <a:rPr lang="en-IN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Dirofilaria</a:t>
            </a:r>
            <a:r>
              <a:rPr lang="en-IN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immitis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in mosquitoes.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23551A-8C35-496B-9A71-AFDCF904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942" y="482692"/>
            <a:ext cx="6781800" cy="62765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Types of hosts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4856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FCA56-FDDA-4169-9BC9-6DA3DC912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119" y="315965"/>
            <a:ext cx="7135761" cy="88357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Koch’s postulates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1D58B-DE7D-4088-B6DE-0CBED1CEE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23" y="1318855"/>
            <a:ext cx="11847871" cy="5426074"/>
          </a:xfrm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Koch’s postulates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given by Robert Koch in late 19</a:t>
            </a:r>
            <a:r>
              <a:rPr lang="en-IN" sz="24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century,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 determine the cause of infectious disease. </a:t>
            </a:r>
            <a:endParaRPr lang="en-IN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These brought about some order &amp; discipline to study of infectious diseases.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Koch’s postulates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organism is causal if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17550" lvl="0" indent="-176213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 in all cases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disease</a:t>
            </a:r>
          </a:p>
          <a:p>
            <a:pPr marL="717550" lvl="0" indent="-176213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not occur in another disease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a fortuitous &amp; non-pathogenic parasite</a:t>
            </a:r>
          </a:p>
          <a:p>
            <a:pPr marL="717550" lvl="0" indent="-176213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isolated in pure culture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an animal, is repeatedly passaged &amp; induces the same disease in other animals.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861788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3CFE-BBBB-49DC-BF42-5A18CCA7D70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Propagative transmission: 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It involves multiplication of the agent inside the vector 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</a:t>
            </a:r>
            <a:r>
              <a:rPr kumimoji="0" lang="en-IN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Louping</a:t>
            </a:r>
            <a:r>
              <a:rPr kumimoji="0" lang="en-I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ill virus in ixodid ticks.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Cyclopropagative</a:t>
            </a:r>
            <a:r>
              <a:rPr kumimoji="0" lang="en-I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transmission: 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 this both the development and multiplication of the infectious agent occurs in a vector 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Babesia in ticks.</a:t>
            </a:r>
            <a:endParaRPr kumimoji="0" lang="en-IN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F681C5-9716-4692-A438-9C24B45A4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942" y="482692"/>
            <a:ext cx="6781800" cy="627652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Types of hosts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61218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D1A1-F2C6-4CC7-B36A-949C9678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781" y="170424"/>
            <a:ext cx="7924282" cy="111760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host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62C4-7E74-4599-823C-6440C31C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502"/>
            <a:ext cx="10515600" cy="5122607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Genotype: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Genotype is the genetic composition of a host.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Some diseases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have a totally genetic cause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i.e. change in the gene structure is related to their pathogenesis.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They may be inherited from one generation to the next e.g. Haemophilia A and B in dogs.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Such diseases in which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aberrant genes are primary determinants are known as genetic diseases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4943381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D1A1-F2C6-4CC7-B36A-949C9678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01" y="240891"/>
            <a:ext cx="6132379" cy="1117601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host continue 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62C4-7E74-4599-823C-6440C31C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502"/>
            <a:ext cx="10515600" cy="5122607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971800" algn="ctr"/>
              </a:tabLs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Age: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  <a:tabLst>
                <a:tab pos="2971800" algn="ctr"/>
              </a:tabLst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Some diseases are more common in young ones while some are more frequent in adult population.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2971800" algn="ctr"/>
              </a:tabLst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Rotavirus and Japanese encephalitis infections are more common in the young population.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Many protozoans (Babesiosis, Theileriosis) and </a:t>
            </a:r>
            <a:r>
              <a:rPr lang="en-IN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rickettsial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(Anaplasmosis), infections are milder in young ones than in adult animals. 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1875858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62C4-7E74-4599-823C-6440C31C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135625"/>
            <a:ext cx="11314471" cy="556997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Sex: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sexual difference in disease occurrence may be due to the following factors: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Hormonal determinants: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Diabetes mellitus is more common in bitches and mammary carcinoma in neutered bitches.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Occupational determinants: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Increased occurrence of heartworm infection in male dogs because of exposure to mosquitoes during hunting.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sz="24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2FB0B2-3A72-4695-8BBE-E6EBCB3FB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01" y="240891"/>
            <a:ext cx="6132379" cy="1117601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host continue 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4699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62C4-7E74-4599-823C-6440C31C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55" y="1494502"/>
            <a:ext cx="11513574" cy="5122607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Social &amp; ethological determinants: 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Bite wound abscess more common in male than female. 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Genetic determinants: 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Genetic determinant in disease incidence may be inherited either by being sex-linked (Haemophilia A &amp; B), sex-limited (Cryptorchidism in dogs) or sex-influenced (Canine patent ductus arteriosus).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3377023-6265-41F3-BEC2-C835C777E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01" y="240891"/>
            <a:ext cx="6132379" cy="1117601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host continue 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7554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7670-B8C6-41DC-80CA-165A0BD0F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632" y="1540489"/>
            <a:ext cx="11720051" cy="5076620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457200" algn="just">
              <a:lnSpc>
                <a:spcPct val="100000"/>
              </a:lnSpc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Sex-limited inheritance:  </a:t>
            </a:r>
            <a:endParaRPr lang="en-IN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When DNA responsible for the disease is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not in the sex chromosome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but the disease is expressed only in one sex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Cryptorchidism in dogs.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Sex-influenced inheritance: </a:t>
            </a:r>
            <a:endParaRPr lang="en-IN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expression of characteristics is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lower in one sex than in other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 example,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Canine patent ductus arteriosus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is inherited through several genes but more common in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females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Sex associated: </a:t>
            </a:r>
            <a:endParaRPr lang="en-IN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Some diseases are apparently sex associated but are actually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associated with other determinants related to sex.</a:t>
            </a:r>
            <a:endParaRPr lang="en-IN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0000"/>
              </a:lnSpc>
            </a:pPr>
            <a:endParaRPr lang="en-IN" sz="2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A36C5E-901B-4B86-BEA3-882BF408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01" y="240891"/>
            <a:ext cx="6132379" cy="1117601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host continue 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83492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62C4-7E74-4599-823C-6440C31C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502"/>
            <a:ext cx="10515600" cy="5122607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Species &amp; Breed: </a:t>
            </a:r>
            <a:endParaRPr lang="en-IN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Dogs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do not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develop heartwater.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Pigs are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less affected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with FMD virus by the respiratory route than cattle and sheep.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Rottweilers and Doberman react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more severely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 canine parvovirus enteritis. 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A3630A0-6101-41E2-AD90-0621C7D37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01" y="240891"/>
            <a:ext cx="6132379" cy="1117601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host continue 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33829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62C4-7E74-4599-823C-6440C31C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502"/>
            <a:ext cx="10515600" cy="5122607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OTHER HOST FACTORS: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Size &amp; conformation: </a:t>
            </a:r>
            <a:endParaRPr lang="en-IN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Hip dysplasia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seen in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larger breeds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 dogs.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Cows with small pelvic outlet relative to their size are predisposed to </a:t>
            </a:r>
            <a:r>
              <a:rPr lang="en-IN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dystokia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0391C8-67A5-440D-97A6-4C4BE03B5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01" y="240891"/>
            <a:ext cx="6132379" cy="1117601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host continue 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75077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62C4-7E74-4599-823C-6440C31C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502"/>
            <a:ext cx="10515600" cy="5122607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Coat colour: 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White cats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have a greater risk of developing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cutaneous squamous cell carcinoma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related to the lack of pigment which protects the skin from skin from UV rays. 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Canine melanoma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occurs in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deeply pigmented animals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White hair colour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is associated with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deafness in cats and Dalmatians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endParaRPr kumimoji="0" lang="en-I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DED885-7DFA-4B21-B86F-49F16955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501" y="240891"/>
            <a:ext cx="6132379" cy="1117601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Determinants associated with host continue 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82039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2D3DE-0755-44E4-B193-05231ED21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88" y="1347021"/>
            <a:ext cx="10515600" cy="4424516"/>
          </a:xfrm>
          <a:ln w="57150">
            <a:solidFill>
              <a:srgbClr val="00B05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THANKS </a:t>
            </a:r>
          </a:p>
          <a:p>
            <a:pPr marL="0" indent="0" algn="ctr"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FOR</a:t>
            </a:r>
          </a:p>
          <a:p>
            <a:pPr marL="0" indent="0" algn="ctr"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KIND ATTENTION</a:t>
            </a:r>
            <a:endParaRPr lang="en-IN" sz="8800" dirty="0"/>
          </a:p>
        </p:txBody>
      </p:sp>
    </p:spTree>
    <p:extLst>
      <p:ext uri="{BB962C8B-B14F-4D97-AF65-F5344CB8AC3E}">
        <p14:creationId xmlns:p14="http://schemas.microsoft.com/office/powerpoint/2010/main" val="377402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0C44-7A27-4CEE-B3AB-016EAF53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758" y="296300"/>
            <a:ext cx="9672484" cy="89340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Short comings of the Koch’s postulates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E3CFE-BBBB-49DC-BF42-5A18CCA7D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29" y="1825625"/>
            <a:ext cx="11641394" cy="3424801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Koch’s postulates were found to be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too rigid for some diseases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Koch’s postulates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overlooked the effect of environmental factors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causation of a disease.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Koch’s postulates were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applicable in the case of non-infectious diseases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8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D1A1-F2C6-4CC7-B36A-949C9678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103" y="170424"/>
            <a:ext cx="5358582" cy="103894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Evans rules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62C4-7E74-4599-823C-6440C31CF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806" y="1504335"/>
            <a:ext cx="11700387" cy="4682460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To overcome the problems associated with Koch’s postulates,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Alfred Evans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formulated a set of rules in 1976 </a:t>
            </a: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that are consistent with modern concepts of causality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</a:t>
            </a:r>
            <a:endParaRPr lang="en-IN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proportion of individuals with the disease should be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significantly higher in those exposed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to the supposed cause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than in those who are not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Exposure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to the supposed cause should be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present more commonly in those with disease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than those without the disease, when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all other risk factors are held constant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06381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1DA15-A624-4FFE-8C1B-52F7F71D2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2" y="1848465"/>
            <a:ext cx="11127658" cy="432849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number of new cases of disease should be significantly higher in those exposed</a:t>
            </a:r>
            <a:r>
              <a:rPr kumimoji="0" lang="en-IN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to the supposed cause than in those not so exposed, as shown in prospective studies</a:t>
            </a:r>
            <a:r>
              <a:rPr lang="en-IN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kumimoji="0" lang="en-IN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endParaRPr kumimoji="0" lang="en-IN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Temporally, the disease should follow exposure to the supposed cause with a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distribution of incubation periods on a bell-shaped curve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76F923-7B35-49AD-B676-37D6CACA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058" y="406399"/>
            <a:ext cx="5407742" cy="824578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Evans rules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297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BC0DC-8C6F-4117-AA8E-DDCD337A8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641987"/>
            <a:ext cx="11442291" cy="459166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spectrum of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host responses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from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mild to severe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should follow exposure to the supposed cause along a logical biological gradient.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lvl="1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IN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measurable host response (e.g., antibody, cancer cells) should appear regularly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following exposure to the supposed cause in those lacking this response before exposure, or should increase in magnitude if </a:t>
            </a:r>
            <a:r>
              <a:rPr lang="en-IN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present </a:t>
            </a:r>
            <a:r>
              <a:rPr lang="en-IN" b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after</a:t>
            </a:r>
            <a:r>
              <a:rPr lang="en-IN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exposure; this pattern should not occur in individuals not so exposed.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D802D4-DFF6-4968-A129-34E0A276B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349" y="96479"/>
            <a:ext cx="5407742" cy="824578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Evans rules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738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36C25-2F6E-49ED-9895-BB2D9EF5D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4" y="1825625"/>
            <a:ext cx="11206317" cy="3336310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Experimental reproduction of the disease should occur with greater frequency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in animals or man appropriately exposed to the supposed cause than in those not so exposed; this exposure may be deliberate in volunteers, experimentally induced in the laboratory, or demonstrated in a controlled regulation of natural exposure.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799ACA-DB80-43A2-B00B-1589E6489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349" y="96479"/>
            <a:ext cx="5407742" cy="824578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Evans rules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863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4BC12-99D8-4EF0-AAEC-398E13185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16" y="1592826"/>
            <a:ext cx="11887200" cy="4414684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Elimination (e.g., removal of a specific infectious agent) or modification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(e.g., alteration of a deficient diet)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 the supposed cause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should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decrease the frequency of occurrence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of the disease;</a:t>
            </a: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Prevention or modification of the host's response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(e.g., by immunization) </a:t>
            </a:r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should decrease or eliminate the disease </a:t>
            </a: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that normally occurs on exposure to the supposed cause;</a:t>
            </a:r>
            <a:endParaRPr lang="en-IN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24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22DDB0-EE29-4A61-AD61-AED28499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058" y="406399"/>
            <a:ext cx="5407742" cy="824578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Evans rules continue…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19025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2239</Words>
  <Application>Microsoft Office PowerPoint</Application>
  <PresentationFormat>Widescreen</PresentationFormat>
  <Paragraphs>204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Algerian</vt:lpstr>
      <vt:lpstr>Arial</vt:lpstr>
      <vt:lpstr>Berlin Sans FB Demi</vt:lpstr>
      <vt:lpstr>Calibri</vt:lpstr>
      <vt:lpstr>Calibri Light</vt:lpstr>
      <vt:lpstr>Courier New</vt:lpstr>
      <vt:lpstr>Times New Roman</vt:lpstr>
      <vt:lpstr>Wingdings</vt:lpstr>
      <vt:lpstr>1_Office Theme</vt:lpstr>
      <vt:lpstr>Factors influencing occurrence of livestock diseases and animal production</vt:lpstr>
      <vt:lpstr>Health &amp; Disease</vt:lpstr>
      <vt:lpstr>Koch’s postulates</vt:lpstr>
      <vt:lpstr>Short comings of the Koch’s postulates</vt:lpstr>
      <vt:lpstr>Evans rules </vt:lpstr>
      <vt:lpstr>Evans rules continue…</vt:lpstr>
      <vt:lpstr>Evans rules continue…</vt:lpstr>
      <vt:lpstr>Evans rules continue…</vt:lpstr>
      <vt:lpstr>Evans rules continue…</vt:lpstr>
      <vt:lpstr>Evans rules continue…</vt:lpstr>
      <vt:lpstr>Determinants</vt:lpstr>
      <vt:lpstr>PowerPoint Presentation</vt:lpstr>
      <vt:lpstr>Classification of determinants</vt:lpstr>
      <vt:lpstr>Primary and secondary determinants</vt:lpstr>
      <vt:lpstr>PowerPoint Presentation</vt:lpstr>
      <vt:lpstr>PowerPoint Presentation</vt:lpstr>
      <vt:lpstr>Intrinsic and extrinsic determinants</vt:lpstr>
      <vt:lpstr>PowerPoint Presentation</vt:lpstr>
      <vt:lpstr>PowerPoint Presentation</vt:lpstr>
      <vt:lpstr>Determinants associated with host, agent and environment</vt:lpstr>
      <vt:lpstr>PowerPoint Presentation</vt:lpstr>
      <vt:lpstr>Host and types of hosts</vt:lpstr>
      <vt:lpstr>Types of host</vt:lpstr>
      <vt:lpstr>Types of hosts continue…</vt:lpstr>
      <vt:lpstr>Types of hosts continue…</vt:lpstr>
      <vt:lpstr>Types of hosts continue…</vt:lpstr>
      <vt:lpstr>Types of hosts continue…</vt:lpstr>
      <vt:lpstr>Types of hosts continue…</vt:lpstr>
      <vt:lpstr>Types of hosts continue…</vt:lpstr>
      <vt:lpstr>Types of hosts continue…</vt:lpstr>
      <vt:lpstr>Determinants associated with host</vt:lpstr>
      <vt:lpstr>Determinants associated with host continue …</vt:lpstr>
      <vt:lpstr>Determinants associated with host continue …</vt:lpstr>
      <vt:lpstr>Determinants associated with host continue …</vt:lpstr>
      <vt:lpstr>Determinants associated with host continue …</vt:lpstr>
      <vt:lpstr>Determinants associated with host continue …</vt:lpstr>
      <vt:lpstr>Determinants associated with host continue …</vt:lpstr>
      <vt:lpstr>Determinants associated with host continue 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tackle the crisis of antibiotic resistance</dc:title>
  <dc:creator>Dr Anjay</dc:creator>
  <cp:lastModifiedBy>drbhoomika1986@gmail.com</cp:lastModifiedBy>
  <cp:revision>76</cp:revision>
  <dcterms:created xsi:type="dcterms:W3CDTF">2021-10-24T17:01:24Z</dcterms:created>
  <dcterms:modified xsi:type="dcterms:W3CDTF">2025-04-25T04:38:59Z</dcterms:modified>
</cp:coreProperties>
</file>