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261" r:id="rId2"/>
    <p:sldId id="331" r:id="rId3"/>
    <p:sldId id="332" r:id="rId4"/>
    <p:sldId id="333" r:id="rId5"/>
    <p:sldId id="334" r:id="rId6"/>
    <p:sldId id="335" r:id="rId7"/>
    <p:sldId id="336" r:id="rId8"/>
    <p:sldId id="337" r:id="rId9"/>
    <p:sldId id="338" r:id="rId10"/>
    <p:sldId id="339" r:id="rId11"/>
    <p:sldId id="340" r:id="rId12"/>
    <p:sldId id="341" r:id="rId13"/>
    <p:sldId id="342" r:id="rId14"/>
    <p:sldId id="343" r:id="rId15"/>
    <p:sldId id="344" r:id="rId16"/>
    <p:sldId id="345" r:id="rId17"/>
    <p:sldId id="346" r:id="rId18"/>
    <p:sldId id="311" r:id="rId19"/>
    <p:sldId id="312" r:id="rId20"/>
    <p:sldId id="313" r:id="rId21"/>
    <p:sldId id="314" r:id="rId22"/>
    <p:sldId id="315" r:id="rId23"/>
    <p:sldId id="316" r:id="rId24"/>
    <p:sldId id="317" r:id="rId25"/>
    <p:sldId id="318" r:id="rId26"/>
    <p:sldId id="319" r:id="rId27"/>
    <p:sldId id="320" r:id="rId28"/>
    <p:sldId id="321" r:id="rId29"/>
    <p:sldId id="306"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725"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157B8C-8218-4AC1-B1ED-63A92CE92E30}" type="datetimeFigureOut">
              <a:rPr lang="en-IN" smtClean="0"/>
              <a:t>19-07-2024</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6CCA8F-B6A1-4714-97C4-37916B0D1777}" type="slidenum">
              <a:rPr lang="en-IN" smtClean="0"/>
              <a:t>‹#›</a:t>
            </a:fld>
            <a:endParaRPr lang="en-IN"/>
          </a:p>
        </p:txBody>
      </p:sp>
    </p:spTree>
    <p:extLst>
      <p:ext uri="{BB962C8B-B14F-4D97-AF65-F5344CB8AC3E}">
        <p14:creationId xmlns:p14="http://schemas.microsoft.com/office/powerpoint/2010/main" val="24447810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8DB7267D-C863-4DC5-9A06-23303C1FCC43}"/>
              </a:ext>
            </a:extLst>
          </p:cNvPr>
          <p:cNvSpPr>
            <a:spLocks noGrp="1"/>
          </p:cNvSpPr>
          <p:nvPr>
            <p:ph type="dt" sz="half" idx="10"/>
          </p:nvPr>
        </p:nvSpPr>
        <p:spPr/>
        <p:txBody>
          <a:bodyPr/>
          <a:lstStyle>
            <a:lvl1pPr>
              <a:defRPr/>
            </a:lvl1pPr>
          </a:lstStyle>
          <a:p>
            <a:pPr>
              <a:defRPr/>
            </a:pPr>
            <a:fld id="{00B4C17E-B6D3-4931-A5FE-0870CC6330BF}" type="datetimeFigureOut">
              <a:rPr lang="en-IN"/>
              <a:pPr>
                <a:defRPr/>
              </a:pPr>
              <a:t>19-07-2024</a:t>
            </a:fld>
            <a:endParaRPr lang="en-IN"/>
          </a:p>
        </p:txBody>
      </p:sp>
      <p:sp>
        <p:nvSpPr>
          <p:cNvPr id="5" name="Footer Placeholder 4">
            <a:extLst>
              <a:ext uri="{FF2B5EF4-FFF2-40B4-BE49-F238E27FC236}">
                <a16:creationId xmlns:a16="http://schemas.microsoft.com/office/drawing/2014/main" id="{2635B8FE-115D-441F-97DE-D5717AF13A78}"/>
              </a:ext>
            </a:extLst>
          </p:cNvPr>
          <p:cNvSpPr>
            <a:spLocks noGrp="1"/>
          </p:cNvSpPr>
          <p:nvPr>
            <p:ph type="ftr" sz="quarter" idx="11"/>
          </p:nvPr>
        </p:nvSpPr>
        <p:spPr/>
        <p:txBody>
          <a:bodyPr/>
          <a:lstStyle>
            <a:lvl1pPr>
              <a:defRPr/>
            </a:lvl1pPr>
          </a:lstStyle>
          <a:p>
            <a:pPr>
              <a:defRPr/>
            </a:pPr>
            <a:endParaRPr lang="en-IN"/>
          </a:p>
        </p:txBody>
      </p:sp>
      <p:sp>
        <p:nvSpPr>
          <p:cNvPr id="6" name="Slide Number Placeholder 5">
            <a:extLst>
              <a:ext uri="{FF2B5EF4-FFF2-40B4-BE49-F238E27FC236}">
                <a16:creationId xmlns:a16="http://schemas.microsoft.com/office/drawing/2014/main" id="{BC38FABE-9435-4EBA-B3FC-D0EAB5F4F99D}"/>
              </a:ext>
            </a:extLst>
          </p:cNvPr>
          <p:cNvSpPr>
            <a:spLocks noGrp="1"/>
          </p:cNvSpPr>
          <p:nvPr>
            <p:ph type="sldNum" sz="quarter" idx="12"/>
          </p:nvPr>
        </p:nvSpPr>
        <p:spPr/>
        <p:txBody>
          <a:bodyPr/>
          <a:lstStyle>
            <a:lvl1pPr>
              <a:defRPr/>
            </a:lvl1pPr>
          </a:lstStyle>
          <a:p>
            <a:pPr>
              <a:defRPr/>
            </a:pPr>
            <a:fld id="{A5B4DF66-AB33-4F15-BDFE-0C18FC864F40}" type="slidenum">
              <a:rPr lang="en-IN" altLang="en-US"/>
              <a:pPr>
                <a:defRPr/>
              </a:pPr>
              <a:t>‹#›</a:t>
            </a:fld>
            <a:endParaRPr lang="en-IN" altLang="en-US"/>
          </a:p>
        </p:txBody>
      </p:sp>
    </p:spTree>
    <p:extLst>
      <p:ext uri="{BB962C8B-B14F-4D97-AF65-F5344CB8AC3E}">
        <p14:creationId xmlns:p14="http://schemas.microsoft.com/office/powerpoint/2010/main" val="2990271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F89B660-ED8E-4836-9AE6-47157B5CC55A}"/>
              </a:ext>
            </a:extLst>
          </p:cNvPr>
          <p:cNvSpPr>
            <a:spLocks noGrp="1"/>
          </p:cNvSpPr>
          <p:nvPr>
            <p:ph type="dt" sz="half" idx="10"/>
          </p:nvPr>
        </p:nvSpPr>
        <p:spPr/>
        <p:txBody>
          <a:bodyPr/>
          <a:lstStyle>
            <a:lvl1pPr>
              <a:defRPr/>
            </a:lvl1pPr>
          </a:lstStyle>
          <a:p>
            <a:pPr>
              <a:defRPr/>
            </a:pPr>
            <a:fld id="{2B884F9C-8303-4325-8623-E11581FA56E3}" type="datetimeFigureOut">
              <a:rPr lang="en-IN"/>
              <a:pPr>
                <a:defRPr/>
              </a:pPr>
              <a:t>19-07-2024</a:t>
            </a:fld>
            <a:endParaRPr lang="en-IN"/>
          </a:p>
        </p:txBody>
      </p:sp>
      <p:sp>
        <p:nvSpPr>
          <p:cNvPr id="5" name="Footer Placeholder 4">
            <a:extLst>
              <a:ext uri="{FF2B5EF4-FFF2-40B4-BE49-F238E27FC236}">
                <a16:creationId xmlns:a16="http://schemas.microsoft.com/office/drawing/2014/main" id="{5DF4AC38-71A3-400B-9979-1C37620BC05D}"/>
              </a:ext>
            </a:extLst>
          </p:cNvPr>
          <p:cNvSpPr>
            <a:spLocks noGrp="1"/>
          </p:cNvSpPr>
          <p:nvPr>
            <p:ph type="ftr" sz="quarter" idx="11"/>
          </p:nvPr>
        </p:nvSpPr>
        <p:spPr/>
        <p:txBody>
          <a:bodyPr/>
          <a:lstStyle>
            <a:lvl1pPr>
              <a:defRPr/>
            </a:lvl1pPr>
          </a:lstStyle>
          <a:p>
            <a:pPr>
              <a:defRPr/>
            </a:pPr>
            <a:endParaRPr lang="en-IN"/>
          </a:p>
        </p:txBody>
      </p:sp>
      <p:sp>
        <p:nvSpPr>
          <p:cNvPr id="6" name="Slide Number Placeholder 5">
            <a:extLst>
              <a:ext uri="{FF2B5EF4-FFF2-40B4-BE49-F238E27FC236}">
                <a16:creationId xmlns:a16="http://schemas.microsoft.com/office/drawing/2014/main" id="{1C02A1AF-D815-49BE-AFD1-61632A2F5971}"/>
              </a:ext>
            </a:extLst>
          </p:cNvPr>
          <p:cNvSpPr>
            <a:spLocks noGrp="1"/>
          </p:cNvSpPr>
          <p:nvPr>
            <p:ph type="sldNum" sz="quarter" idx="12"/>
          </p:nvPr>
        </p:nvSpPr>
        <p:spPr/>
        <p:txBody>
          <a:bodyPr/>
          <a:lstStyle>
            <a:lvl1pPr>
              <a:defRPr/>
            </a:lvl1pPr>
          </a:lstStyle>
          <a:p>
            <a:pPr>
              <a:defRPr/>
            </a:pPr>
            <a:fld id="{24F766B3-D80C-4610-AEE0-F94991BDADB4}" type="slidenum">
              <a:rPr lang="en-IN" altLang="en-US"/>
              <a:pPr>
                <a:defRPr/>
              </a:pPr>
              <a:t>‹#›</a:t>
            </a:fld>
            <a:endParaRPr lang="en-IN" altLang="en-US"/>
          </a:p>
        </p:txBody>
      </p:sp>
    </p:spTree>
    <p:extLst>
      <p:ext uri="{BB962C8B-B14F-4D97-AF65-F5344CB8AC3E}">
        <p14:creationId xmlns:p14="http://schemas.microsoft.com/office/powerpoint/2010/main" val="4014461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56E3C46-CA12-456D-B4E9-759D5D3A6E13}"/>
              </a:ext>
            </a:extLst>
          </p:cNvPr>
          <p:cNvSpPr>
            <a:spLocks noGrp="1"/>
          </p:cNvSpPr>
          <p:nvPr>
            <p:ph type="dt" sz="half" idx="10"/>
          </p:nvPr>
        </p:nvSpPr>
        <p:spPr/>
        <p:txBody>
          <a:bodyPr/>
          <a:lstStyle>
            <a:lvl1pPr>
              <a:defRPr/>
            </a:lvl1pPr>
          </a:lstStyle>
          <a:p>
            <a:pPr>
              <a:defRPr/>
            </a:pPr>
            <a:fld id="{ABBF0A83-BABA-40FF-8236-19D11B2FBBC9}" type="datetimeFigureOut">
              <a:rPr lang="en-IN"/>
              <a:pPr>
                <a:defRPr/>
              </a:pPr>
              <a:t>19-07-2024</a:t>
            </a:fld>
            <a:endParaRPr lang="en-IN"/>
          </a:p>
        </p:txBody>
      </p:sp>
      <p:sp>
        <p:nvSpPr>
          <p:cNvPr id="5" name="Footer Placeholder 4">
            <a:extLst>
              <a:ext uri="{FF2B5EF4-FFF2-40B4-BE49-F238E27FC236}">
                <a16:creationId xmlns:a16="http://schemas.microsoft.com/office/drawing/2014/main" id="{C62B86C9-9714-428C-9416-C92382CA2766}"/>
              </a:ext>
            </a:extLst>
          </p:cNvPr>
          <p:cNvSpPr>
            <a:spLocks noGrp="1"/>
          </p:cNvSpPr>
          <p:nvPr>
            <p:ph type="ftr" sz="quarter" idx="11"/>
          </p:nvPr>
        </p:nvSpPr>
        <p:spPr/>
        <p:txBody>
          <a:bodyPr/>
          <a:lstStyle>
            <a:lvl1pPr>
              <a:defRPr/>
            </a:lvl1pPr>
          </a:lstStyle>
          <a:p>
            <a:pPr>
              <a:defRPr/>
            </a:pPr>
            <a:endParaRPr lang="en-IN"/>
          </a:p>
        </p:txBody>
      </p:sp>
      <p:sp>
        <p:nvSpPr>
          <p:cNvPr id="6" name="Slide Number Placeholder 5">
            <a:extLst>
              <a:ext uri="{FF2B5EF4-FFF2-40B4-BE49-F238E27FC236}">
                <a16:creationId xmlns:a16="http://schemas.microsoft.com/office/drawing/2014/main" id="{097B6728-400A-4EC0-B31D-F52FBDFE5A62}"/>
              </a:ext>
            </a:extLst>
          </p:cNvPr>
          <p:cNvSpPr>
            <a:spLocks noGrp="1"/>
          </p:cNvSpPr>
          <p:nvPr>
            <p:ph type="sldNum" sz="quarter" idx="12"/>
          </p:nvPr>
        </p:nvSpPr>
        <p:spPr/>
        <p:txBody>
          <a:bodyPr/>
          <a:lstStyle>
            <a:lvl1pPr>
              <a:defRPr/>
            </a:lvl1pPr>
          </a:lstStyle>
          <a:p>
            <a:pPr>
              <a:defRPr/>
            </a:pPr>
            <a:fld id="{30A28A97-F8C9-4B3D-B32F-99EE6534B4E2}" type="slidenum">
              <a:rPr lang="en-IN" altLang="en-US"/>
              <a:pPr>
                <a:defRPr/>
              </a:pPr>
              <a:t>‹#›</a:t>
            </a:fld>
            <a:endParaRPr lang="en-IN" altLang="en-US"/>
          </a:p>
        </p:txBody>
      </p:sp>
    </p:spTree>
    <p:extLst>
      <p:ext uri="{BB962C8B-B14F-4D97-AF65-F5344CB8AC3E}">
        <p14:creationId xmlns:p14="http://schemas.microsoft.com/office/powerpoint/2010/main" val="2488914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5227811-B8E7-4377-93E5-8A9F5268EBEF}"/>
              </a:ext>
            </a:extLst>
          </p:cNvPr>
          <p:cNvSpPr>
            <a:spLocks noGrp="1"/>
          </p:cNvSpPr>
          <p:nvPr>
            <p:ph type="dt" sz="half" idx="10"/>
          </p:nvPr>
        </p:nvSpPr>
        <p:spPr/>
        <p:txBody>
          <a:bodyPr/>
          <a:lstStyle>
            <a:lvl1pPr>
              <a:defRPr/>
            </a:lvl1pPr>
          </a:lstStyle>
          <a:p>
            <a:pPr>
              <a:defRPr/>
            </a:pPr>
            <a:fld id="{F3482EF0-B39F-49F1-8D46-E8022AA5311E}" type="datetimeFigureOut">
              <a:rPr lang="en-IN"/>
              <a:pPr>
                <a:defRPr/>
              </a:pPr>
              <a:t>19-07-2024</a:t>
            </a:fld>
            <a:endParaRPr lang="en-IN"/>
          </a:p>
        </p:txBody>
      </p:sp>
      <p:sp>
        <p:nvSpPr>
          <p:cNvPr id="5" name="Footer Placeholder 4">
            <a:extLst>
              <a:ext uri="{FF2B5EF4-FFF2-40B4-BE49-F238E27FC236}">
                <a16:creationId xmlns:a16="http://schemas.microsoft.com/office/drawing/2014/main" id="{6EA3515B-BE58-4ED4-8844-8F15A8699919}"/>
              </a:ext>
            </a:extLst>
          </p:cNvPr>
          <p:cNvSpPr>
            <a:spLocks noGrp="1"/>
          </p:cNvSpPr>
          <p:nvPr>
            <p:ph type="ftr" sz="quarter" idx="11"/>
          </p:nvPr>
        </p:nvSpPr>
        <p:spPr/>
        <p:txBody>
          <a:bodyPr/>
          <a:lstStyle>
            <a:lvl1pPr>
              <a:defRPr/>
            </a:lvl1pPr>
          </a:lstStyle>
          <a:p>
            <a:pPr>
              <a:defRPr/>
            </a:pPr>
            <a:endParaRPr lang="en-IN"/>
          </a:p>
        </p:txBody>
      </p:sp>
      <p:sp>
        <p:nvSpPr>
          <p:cNvPr id="6" name="Slide Number Placeholder 5">
            <a:extLst>
              <a:ext uri="{FF2B5EF4-FFF2-40B4-BE49-F238E27FC236}">
                <a16:creationId xmlns:a16="http://schemas.microsoft.com/office/drawing/2014/main" id="{D150AAA8-6D4B-46C8-9171-D30070C7CDD8}"/>
              </a:ext>
            </a:extLst>
          </p:cNvPr>
          <p:cNvSpPr>
            <a:spLocks noGrp="1"/>
          </p:cNvSpPr>
          <p:nvPr>
            <p:ph type="sldNum" sz="quarter" idx="12"/>
          </p:nvPr>
        </p:nvSpPr>
        <p:spPr/>
        <p:txBody>
          <a:bodyPr/>
          <a:lstStyle>
            <a:lvl1pPr>
              <a:defRPr/>
            </a:lvl1pPr>
          </a:lstStyle>
          <a:p>
            <a:pPr>
              <a:defRPr/>
            </a:pPr>
            <a:fld id="{4E786409-4A64-469C-8EB0-503015AED673}" type="slidenum">
              <a:rPr lang="en-IN" altLang="en-US"/>
              <a:pPr>
                <a:defRPr/>
              </a:pPr>
              <a:t>‹#›</a:t>
            </a:fld>
            <a:endParaRPr lang="en-IN" altLang="en-US"/>
          </a:p>
        </p:txBody>
      </p:sp>
    </p:spTree>
    <p:extLst>
      <p:ext uri="{BB962C8B-B14F-4D97-AF65-F5344CB8AC3E}">
        <p14:creationId xmlns:p14="http://schemas.microsoft.com/office/powerpoint/2010/main" val="3884789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A0A6FEA-A649-4780-AE5E-E1C71C4C446F}"/>
              </a:ext>
            </a:extLst>
          </p:cNvPr>
          <p:cNvSpPr>
            <a:spLocks noGrp="1"/>
          </p:cNvSpPr>
          <p:nvPr>
            <p:ph type="dt" sz="half" idx="10"/>
          </p:nvPr>
        </p:nvSpPr>
        <p:spPr/>
        <p:txBody>
          <a:bodyPr/>
          <a:lstStyle>
            <a:lvl1pPr>
              <a:defRPr/>
            </a:lvl1pPr>
          </a:lstStyle>
          <a:p>
            <a:pPr>
              <a:defRPr/>
            </a:pPr>
            <a:fld id="{F9AA5E04-08AF-4C01-9974-7E76C60D73A5}" type="datetimeFigureOut">
              <a:rPr lang="en-IN"/>
              <a:pPr>
                <a:defRPr/>
              </a:pPr>
              <a:t>19-07-2024</a:t>
            </a:fld>
            <a:endParaRPr lang="en-IN"/>
          </a:p>
        </p:txBody>
      </p:sp>
      <p:sp>
        <p:nvSpPr>
          <p:cNvPr id="5" name="Footer Placeholder 4">
            <a:extLst>
              <a:ext uri="{FF2B5EF4-FFF2-40B4-BE49-F238E27FC236}">
                <a16:creationId xmlns:a16="http://schemas.microsoft.com/office/drawing/2014/main" id="{6A2E0233-6FF8-4505-84B6-691968EE3AAE}"/>
              </a:ext>
            </a:extLst>
          </p:cNvPr>
          <p:cNvSpPr>
            <a:spLocks noGrp="1"/>
          </p:cNvSpPr>
          <p:nvPr>
            <p:ph type="ftr" sz="quarter" idx="11"/>
          </p:nvPr>
        </p:nvSpPr>
        <p:spPr/>
        <p:txBody>
          <a:bodyPr/>
          <a:lstStyle>
            <a:lvl1pPr>
              <a:defRPr/>
            </a:lvl1pPr>
          </a:lstStyle>
          <a:p>
            <a:pPr>
              <a:defRPr/>
            </a:pPr>
            <a:endParaRPr lang="en-IN"/>
          </a:p>
        </p:txBody>
      </p:sp>
      <p:sp>
        <p:nvSpPr>
          <p:cNvPr id="6" name="Slide Number Placeholder 5">
            <a:extLst>
              <a:ext uri="{FF2B5EF4-FFF2-40B4-BE49-F238E27FC236}">
                <a16:creationId xmlns:a16="http://schemas.microsoft.com/office/drawing/2014/main" id="{46DCDE28-D63D-40EA-896B-E28ABB41ECB4}"/>
              </a:ext>
            </a:extLst>
          </p:cNvPr>
          <p:cNvSpPr>
            <a:spLocks noGrp="1"/>
          </p:cNvSpPr>
          <p:nvPr>
            <p:ph type="sldNum" sz="quarter" idx="12"/>
          </p:nvPr>
        </p:nvSpPr>
        <p:spPr/>
        <p:txBody>
          <a:bodyPr/>
          <a:lstStyle>
            <a:lvl1pPr>
              <a:defRPr/>
            </a:lvl1pPr>
          </a:lstStyle>
          <a:p>
            <a:pPr>
              <a:defRPr/>
            </a:pPr>
            <a:fld id="{833E5C99-D19F-4669-B77F-6E0840104823}" type="slidenum">
              <a:rPr lang="en-IN" altLang="en-US"/>
              <a:pPr>
                <a:defRPr/>
              </a:pPr>
              <a:t>‹#›</a:t>
            </a:fld>
            <a:endParaRPr lang="en-IN" altLang="en-US"/>
          </a:p>
        </p:txBody>
      </p:sp>
    </p:spTree>
    <p:extLst>
      <p:ext uri="{BB962C8B-B14F-4D97-AF65-F5344CB8AC3E}">
        <p14:creationId xmlns:p14="http://schemas.microsoft.com/office/powerpoint/2010/main" val="1573230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3">
            <a:extLst>
              <a:ext uri="{FF2B5EF4-FFF2-40B4-BE49-F238E27FC236}">
                <a16:creationId xmlns:a16="http://schemas.microsoft.com/office/drawing/2014/main" id="{478C428B-AF6F-4F71-9283-0A85B1E835D4}"/>
              </a:ext>
            </a:extLst>
          </p:cNvPr>
          <p:cNvSpPr>
            <a:spLocks noGrp="1"/>
          </p:cNvSpPr>
          <p:nvPr>
            <p:ph type="dt" sz="half" idx="10"/>
          </p:nvPr>
        </p:nvSpPr>
        <p:spPr/>
        <p:txBody>
          <a:bodyPr/>
          <a:lstStyle>
            <a:lvl1pPr>
              <a:defRPr/>
            </a:lvl1pPr>
          </a:lstStyle>
          <a:p>
            <a:pPr>
              <a:defRPr/>
            </a:pPr>
            <a:fld id="{82CC819A-3207-42A4-A442-633DAB8DF8BA}" type="datetimeFigureOut">
              <a:rPr lang="en-IN"/>
              <a:pPr>
                <a:defRPr/>
              </a:pPr>
              <a:t>19-07-2024</a:t>
            </a:fld>
            <a:endParaRPr lang="en-IN"/>
          </a:p>
        </p:txBody>
      </p:sp>
      <p:sp>
        <p:nvSpPr>
          <p:cNvPr id="6" name="Footer Placeholder 4">
            <a:extLst>
              <a:ext uri="{FF2B5EF4-FFF2-40B4-BE49-F238E27FC236}">
                <a16:creationId xmlns:a16="http://schemas.microsoft.com/office/drawing/2014/main" id="{C82910B9-45BA-427D-BE65-09F4A7EDA990}"/>
              </a:ext>
            </a:extLst>
          </p:cNvPr>
          <p:cNvSpPr>
            <a:spLocks noGrp="1"/>
          </p:cNvSpPr>
          <p:nvPr>
            <p:ph type="ftr" sz="quarter" idx="11"/>
          </p:nvPr>
        </p:nvSpPr>
        <p:spPr/>
        <p:txBody>
          <a:bodyPr/>
          <a:lstStyle>
            <a:lvl1pPr>
              <a:defRPr/>
            </a:lvl1pPr>
          </a:lstStyle>
          <a:p>
            <a:pPr>
              <a:defRPr/>
            </a:pPr>
            <a:endParaRPr lang="en-IN"/>
          </a:p>
        </p:txBody>
      </p:sp>
      <p:sp>
        <p:nvSpPr>
          <p:cNvPr id="7" name="Slide Number Placeholder 5">
            <a:extLst>
              <a:ext uri="{FF2B5EF4-FFF2-40B4-BE49-F238E27FC236}">
                <a16:creationId xmlns:a16="http://schemas.microsoft.com/office/drawing/2014/main" id="{AEB19FC2-6F4D-409E-9085-FE782C3C0017}"/>
              </a:ext>
            </a:extLst>
          </p:cNvPr>
          <p:cNvSpPr>
            <a:spLocks noGrp="1"/>
          </p:cNvSpPr>
          <p:nvPr>
            <p:ph type="sldNum" sz="quarter" idx="12"/>
          </p:nvPr>
        </p:nvSpPr>
        <p:spPr/>
        <p:txBody>
          <a:bodyPr/>
          <a:lstStyle>
            <a:lvl1pPr>
              <a:defRPr/>
            </a:lvl1pPr>
          </a:lstStyle>
          <a:p>
            <a:pPr>
              <a:defRPr/>
            </a:pPr>
            <a:fld id="{1ACA09DE-13A5-433A-AE05-7A564337E587}" type="slidenum">
              <a:rPr lang="en-IN" altLang="en-US"/>
              <a:pPr>
                <a:defRPr/>
              </a:pPr>
              <a:t>‹#›</a:t>
            </a:fld>
            <a:endParaRPr lang="en-IN" altLang="en-US"/>
          </a:p>
        </p:txBody>
      </p:sp>
    </p:spTree>
    <p:extLst>
      <p:ext uri="{BB962C8B-B14F-4D97-AF65-F5344CB8AC3E}">
        <p14:creationId xmlns:p14="http://schemas.microsoft.com/office/powerpoint/2010/main" val="18052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3">
            <a:extLst>
              <a:ext uri="{FF2B5EF4-FFF2-40B4-BE49-F238E27FC236}">
                <a16:creationId xmlns:a16="http://schemas.microsoft.com/office/drawing/2014/main" id="{B22D71CA-F199-4302-9964-B25F64530595}"/>
              </a:ext>
            </a:extLst>
          </p:cNvPr>
          <p:cNvSpPr>
            <a:spLocks noGrp="1"/>
          </p:cNvSpPr>
          <p:nvPr>
            <p:ph type="dt" sz="half" idx="10"/>
          </p:nvPr>
        </p:nvSpPr>
        <p:spPr/>
        <p:txBody>
          <a:bodyPr/>
          <a:lstStyle>
            <a:lvl1pPr>
              <a:defRPr/>
            </a:lvl1pPr>
          </a:lstStyle>
          <a:p>
            <a:pPr>
              <a:defRPr/>
            </a:pPr>
            <a:fld id="{36360D2F-5A8D-40F4-AFCD-2ECDD9CF9C03}" type="datetimeFigureOut">
              <a:rPr lang="en-IN"/>
              <a:pPr>
                <a:defRPr/>
              </a:pPr>
              <a:t>19-07-2024</a:t>
            </a:fld>
            <a:endParaRPr lang="en-IN"/>
          </a:p>
        </p:txBody>
      </p:sp>
      <p:sp>
        <p:nvSpPr>
          <p:cNvPr id="8" name="Footer Placeholder 4">
            <a:extLst>
              <a:ext uri="{FF2B5EF4-FFF2-40B4-BE49-F238E27FC236}">
                <a16:creationId xmlns:a16="http://schemas.microsoft.com/office/drawing/2014/main" id="{86856E93-C9D9-4F7C-890D-35EF2695124D}"/>
              </a:ext>
            </a:extLst>
          </p:cNvPr>
          <p:cNvSpPr>
            <a:spLocks noGrp="1"/>
          </p:cNvSpPr>
          <p:nvPr>
            <p:ph type="ftr" sz="quarter" idx="11"/>
          </p:nvPr>
        </p:nvSpPr>
        <p:spPr/>
        <p:txBody>
          <a:bodyPr/>
          <a:lstStyle>
            <a:lvl1pPr>
              <a:defRPr/>
            </a:lvl1pPr>
          </a:lstStyle>
          <a:p>
            <a:pPr>
              <a:defRPr/>
            </a:pPr>
            <a:endParaRPr lang="en-IN"/>
          </a:p>
        </p:txBody>
      </p:sp>
      <p:sp>
        <p:nvSpPr>
          <p:cNvPr id="9" name="Slide Number Placeholder 5">
            <a:extLst>
              <a:ext uri="{FF2B5EF4-FFF2-40B4-BE49-F238E27FC236}">
                <a16:creationId xmlns:a16="http://schemas.microsoft.com/office/drawing/2014/main" id="{3C0EA102-0E7A-4CB7-ADA8-C46923DEE5A2}"/>
              </a:ext>
            </a:extLst>
          </p:cNvPr>
          <p:cNvSpPr>
            <a:spLocks noGrp="1"/>
          </p:cNvSpPr>
          <p:nvPr>
            <p:ph type="sldNum" sz="quarter" idx="12"/>
          </p:nvPr>
        </p:nvSpPr>
        <p:spPr/>
        <p:txBody>
          <a:bodyPr/>
          <a:lstStyle>
            <a:lvl1pPr>
              <a:defRPr/>
            </a:lvl1pPr>
          </a:lstStyle>
          <a:p>
            <a:pPr>
              <a:defRPr/>
            </a:pPr>
            <a:fld id="{450AF2AC-17DE-4C03-83B3-624870DA180D}" type="slidenum">
              <a:rPr lang="en-IN" altLang="en-US"/>
              <a:pPr>
                <a:defRPr/>
              </a:pPr>
              <a:t>‹#›</a:t>
            </a:fld>
            <a:endParaRPr lang="en-IN" altLang="en-US"/>
          </a:p>
        </p:txBody>
      </p:sp>
    </p:spTree>
    <p:extLst>
      <p:ext uri="{BB962C8B-B14F-4D97-AF65-F5344CB8AC3E}">
        <p14:creationId xmlns:p14="http://schemas.microsoft.com/office/powerpoint/2010/main" val="3556040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3">
            <a:extLst>
              <a:ext uri="{FF2B5EF4-FFF2-40B4-BE49-F238E27FC236}">
                <a16:creationId xmlns:a16="http://schemas.microsoft.com/office/drawing/2014/main" id="{25442D24-2FE7-45A8-99A6-55F763A48C18}"/>
              </a:ext>
            </a:extLst>
          </p:cNvPr>
          <p:cNvSpPr>
            <a:spLocks noGrp="1"/>
          </p:cNvSpPr>
          <p:nvPr>
            <p:ph type="dt" sz="half" idx="10"/>
          </p:nvPr>
        </p:nvSpPr>
        <p:spPr/>
        <p:txBody>
          <a:bodyPr/>
          <a:lstStyle>
            <a:lvl1pPr>
              <a:defRPr/>
            </a:lvl1pPr>
          </a:lstStyle>
          <a:p>
            <a:pPr>
              <a:defRPr/>
            </a:pPr>
            <a:fld id="{8A27E482-168E-4BD1-A398-A34A0935E15B}" type="datetimeFigureOut">
              <a:rPr lang="en-IN"/>
              <a:pPr>
                <a:defRPr/>
              </a:pPr>
              <a:t>19-07-2024</a:t>
            </a:fld>
            <a:endParaRPr lang="en-IN"/>
          </a:p>
        </p:txBody>
      </p:sp>
      <p:sp>
        <p:nvSpPr>
          <p:cNvPr id="4" name="Footer Placeholder 4">
            <a:extLst>
              <a:ext uri="{FF2B5EF4-FFF2-40B4-BE49-F238E27FC236}">
                <a16:creationId xmlns:a16="http://schemas.microsoft.com/office/drawing/2014/main" id="{F522EAA3-CDFB-4336-A89E-DD5675C5365F}"/>
              </a:ext>
            </a:extLst>
          </p:cNvPr>
          <p:cNvSpPr>
            <a:spLocks noGrp="1"/>
          </p:cNvSpPr>
          <p:nvPr>
            <p:ph type="ftr" sz="quarter" idx="11"/>
          </p:nvPr>
        </p:nvSpPr>
        <p:spPr/>
        <p:txBody>
          <a:bodyPr/>
          <a:lstStyle>
            <a:lvl1pPr>
              <a:defRPr/>
            </a:lvl1pPr>
          </a:lstStyle>
          <a:p>
            <a:pPr>
              <a:defRPr/>
            </a:pPr>
            <a:endParaRPr lang="en-IN"/>
          </a:p>
        </p:txBody>
      </p:sp>
      <p:sp>
        <p:nvSpPr>
          <p:cNvPr id="5" name="Slide Number Placeholder 5">
            <a:extLst>
              <a:ext uri="{FF2B5EF4-FFF2-40B4-BE49-F238E27FC236}">
                <a16:creationId xmlns:a16="http://schemas.microsoft.com/office/drawing/2014/main" id="{2B78CE22-AA76-4256-8EB8-8604AF47E837}"/>
              </a:ext>
            </a:extLst>
          </p:cNvPr>
          <p:cNvSpPr>
            <a:spLocks noGrp="1"/>
          </p:cNvSpPr>
          <p:nvPr>
            <p:ph type="sldNum" sz="quarter" idx="12"/>
          </p:nvPr>
        </p:nvSpPr>
        <p:spPr/>
        <p:txBody>
          <a:bodyPr/>
          <a:lstStyle>
            <a:lvl1pPr>
              <a:defRPr/>
            </a:lvl1pPr>
          </a:lstStyle>
          <a:p>
            <a:pPr>
              <a:defRPr/>
            </a:pPr>
            <a:fld id="{F46C0B92-3D44-4C35-A875-B404DF6066CB}" type="slidenum">
              <a:rPr lang="en-IN" altLang="en-US"/>
              <a:pPr>
                <a:defRPr/>
              </a:pPr>
              <a:t>‹#›</a:t>
            </a:fld>
            <a:endParaRPr lang="en-IN" altLang="en-US"/>
          </a:p>
        </p:txBody>
      </p:sp>
    </p:spTree>
    <p:extLst>
      <p:ext uri="{BB962C8B-B14F-4D97-AF65-F5344CB8AC3E}">
        <p14:creationId xmlns:p14="http://schemas.microsoft.com/office/powerpoint/2010/main" val="242894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35AB4F90-7E07-4640-8A32-081A0368045B}"/>
              </a:ext>
            </a:extLst>
          </p:cNvPr>
          <p:cNvSpPr>
            <a:spLocks noGrp="1"/>
          </p:cNvSpPr>
          <p:nvPr>
            <p:ph type="dt" sz="half" idx="10"/>
          </p:nvPr>
        </p:nvSpPr>
        <p:spPr/>
        <p:txBody>
          <a:bodyPr/>
          <a:lstStyle>
            <a:lvl1pPr>
              <a:defRPr/>
            </a:lvl1pPr>
          </a:lstStyle>
          <a:p>
            <a:pPr>
              <a:defRPr/>
            </a:pPr>
            <a:fld id="{32AE4E5F-5958-4ED4-96F8-E6BA94FBF1AB}" type="datetimeFigureOut">
              <a:rPr lang="en-IN"/>
              <a:pPr>
                <a:defRPr/>
              </a:pPr>
              <a:t>19-07-2024</a:t>
            </a:fld>
            <a:endParaRPr lang="en-IN"/>
          </a:p>
        </p:txBody>
      </p:sp>
      <p:sp>
        <p:nvSpPr>
          <p:cNvPr id="3" name="Footer Placeholder 4">
            <a:extLst>
              <a:ext uri="{FF2B5EF4-FFF2-40B4-BE49-F238E27FC236}">
                <a16:creationId xmlns:a16="http://schemas.microsoft.com/office/drawing/2014/main" id="{C3AC3E47-6E90-4BE7-872B-224BEB6E79BA}"/>
              </a:ext>
            </a:extLst>
          </p:cNvPr>
          <p:cNvSpPr>
            <a:spLocks noGrp="1"/>
          </p:cNvSpPr>
          <p:nvPr>
            <p:ph type="ftr" sz="quarter" idx="11"/>
          </p:nvPr>
        </p:nvSpPr>
        <p:spPr/>
        <p:txBody>
          <a:bodyPr/>
          <a:lstStyle>
            <a:lvl1pPr>
              <a:defRPr/>
            </a:lvl1pPr>
          </a:lstStyle>
          <a:p>
            <a:pPr>
              <a:defRPr/>
            </a:pPr>
            <a:endParaRPr lang="en-IN"/>
          </a:p>
        </p:txBody>
      </p:sp>
      <p:sp>
        <p:nvSpPr>
          <p:cNvPr id="4" name="Slide Number Placeholder 5">
            <a:extLst>
              <a:ext uri="{FF2B5EF4-FFF2-40B4-BE49-F238E27FC236}">
                <a16:creationId xmlns:a16="http://schemas.microsoft.com/office/drawing/2014/main" id="{D16134C4-551F-4AA8-84C4-2630ECFC0AA8}"/>
              </a:ext>
            </a:extLst>
          </p:cNvPr>
          <p:cNvSpPr>
            <a:spLocks noGrp="1"/>
          </p:cNvSpPr>
          <p:nvPr>
            <p:ph type="sldNum" sz="quarter" idx="12"/>
          </p:nvPr>
        </p:nvSpPr>
        <p:spPr/>
        <p:txBody>
          <a:bodyPr/>
          <a:lstStyle>
            <a:lvl1pPr>
              <a:defRPr/>
            </a:lvl1pPr>
          </a:lstStyle>
          <a:p>
            <a:pPr>
              <a:defRPr/>
            </a:pPr>
            <a:fld id="{C7E3F256-8922-45F1-AE6E-DEAB054C6389}" type="slidenum">
              <a:rPr lang="en-IN" altLang="en-US"/>
              <a:pPr>
                <a:defRPr/>
              </a:pPr>
              <a:t>‹#›</a:t>
            </a:fld>
            <a:endParaRPr lang="en-IN" altLang="en-US"/>
          </a:p>
        </p:txBody>
      </p:sp>
    </p:spTree>
    <p:extLst>
      <p:ext uri="{BB962C8B-B14F-4D97-AF65-F5344CB8AC3E}">
        <p14:creationId xmlns:p14="http://schemas.microsoft.com/office/powerpoint/2010/main" val="80011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07063349-8F68-4E08-91F7-A163FA8E06EC}"/>
              </a:ext>
            </a:extLst>
          </p:cNvPr>
          <p:cNvSpPr>
            <a:spLocks noGrp="1"/>
          </p:cNvSpPr>
          <p:nvPr>
            <p:ph type="dt" sz="half" idx="10"/>
          </p:nvPr>
        </p:nvSpPr>
        <p:spPr/>
        <p:txBody>
          <a:bodyPr/>
          <a:lstStyle>
            <a:lvl1pPr>
              <a:defRPr/>
            </a:lvl1pPr>
          </a:lstStyle>
          <a:p>
            <a:pPr>
              <a:defRPr/>
            </a:pPr>
            <a:fld id="{C3F1A61E-7F78-4EF0-91F9-4F25C827C9BE}" type="datetimeFigureOut">
              <a:rPr lang="en-IN"/>
              <a:pPr>
                <a:defRPr/>
              </a:pPr>
              <a:t>19-07-2024</a:t>
            </a:fld>
            <a:endParaRPr lang="en-IN"/>
          </a:p>
        </p:txBody>
      </p:sp>
      <p:sp>
        <p:nvSpPr>
          <p:cNvPr id="6" name="Footer Placeholder 4">
            <a:extLst>
              <a:ext uri="{FF2B5EF4-FFF2-40B4-BE49-F238E27FC236}">
                <a16:creationId xmlns:a16="http://schemas.microsoft.com/office/drawing/2014/main" id="{FCE5A3B0-2957-469B-9347-0AC1C002EC35}"/>
              </a:ext>
            </a:extLst>
          </p:cNvPr>
          <p:cNvSpPr>
            <a:spLocks noGrp="1"/>
          </p:cNvSpPr>
          <p:nvPr>
            <p:ph type="ftr" sz="quarter" idx="11"/>
          </p:nvPr>
        </p:nvSpPr>
        <p:spPr/>
        <p:txBody>
          <a:bodyPr/>
          <a:lstStyle>
            <a:lvl1pPr>
              <a:defRPr/>
            </a:lvl1pPr>
          </a:lstStyle>
          <a:p>
            <a:pPr>
              <a:defRPr/>
            </a:pPr>
            <a:endParaRPr lang="en-IN"/>
          </a:p>
        </p:txBody>
      </p:sp>
      <p:sp>
        <p:nvSpPr>
          <p:cNvPr id="7" name="Slide Number Placeholder 5">
            <a:extLst>
              <a:ext uri="{FF2B5EF4-FFF2-40B4-BE49-F238E27FC236}">
                <a16:creationId xmlns:a16="http://schemas.microsoft.com/office/drawing/2014/main" id="{D7184B7A-199F-4094-8293-1FAB18549C25}"/>
              </a:ext>
            </a:extLst>
          </p:cNvPr>
          <p:cNvSpPr>
            <a:spLocks noGrp="1"/>
          </p:cNvSpPr>
          <p:nvPr>
            <p:ph type="sldNum" sz="quarter" idx="12"/>
          </p:nvPr>
        </p:nvSpPr>
        <p:spPr/>
        <p:txBody>
          <a:bodyPr/>
          <a:lstStyle>
            <a:lvl1pPr>
              <a:defRPr/>
            </a:lvl1pPr>
          </a:lstStyle>
          <a:p>
            <a:pPr>
              <a:defRPr/>
            </a:pPr>
            <a:fld id="{44C6E036-22F5-4542-A1D0-E28F25E95855}" type="slidenum">
              <a:rPr lang="en-IN" altLang="en-US"/>
              <a:pPr>
                <a:defRPr/>
              </a:pPr>
              <a:t>‹#›</a:t>
            </a:fld>
            <a:endParaRPr lang="en-IN" altLang="en-US"/>
          </a:p>
        </p:txBody>
      </p:sp>
    </p:spTree>
    <p:extLst>
      <p:ext uri="{BB962C8B-B14F-4D97-AF65-F5344CB8AC3E}">
        <p14:creationId xmlns:p14="http://schemas.microsoft.com/office/powerpoint/2010/main" val="23739379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IN"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0FD9EB86-BE76-410B-B6A9-3605E7753F60}"/>
              </a:ext>
            </a:extLst>
          </p:cNvPr>
          <p:cNvSpPr>
            <a:spLocks noGrp="1"/>
          </p:cNvSpPr>
          <p:nvPr>
            <p:ph type="dt" sz="half" idx="10"/>
          </p:nvPr>
        </p:nvSpPr>
        <p:spPr/>
        <p:txBody>
          <a:bodyPr/>
          <a:lstStyle>
            <a:lvl1pPr>
              <a:defRPr/>
            </a:lvl1pPr>
          </a:lstStyle>
          <a:p>
            <a:pPr>
              <a:defRPr/>
            </a:pPr>
            <a:fld id="{EC745956-2719-48EA-BFED-12BDB34A683B}" type="datetimeFigureOut">
              <a:rPr lang="en-IN"/>
              <a:pPr>
                <a:defRPr/>
              </a:pPr>
              <a:t>19-07-2024</a:t>
            </a:fld>
            <a:endParaRPr lang="en-IN"/>
          </a:p>
        </p:txBody>
      </p:sp>
      <p:sp>
        <p:nvSpPr>
          <p:cNvPr id="6" name="Footer Placeholder 4">
            <a:extLst>
              <a:ext uri="{FF2B5EF4-FFF2-40B4-BE49-F238E27FC236}">
                <a16:creationId xmlns:a16="http://schemas.microsoft.com/office/drawing/2014/main" id="{0EA2786F-9D29-4610-9FA5-1312B20771D1}"/>
              </a:ext>
            </a:extLst>
          </p:cNvPr>
          <p:cNvSpPr>
            <a:spLocks noGrp="1"/>
          </p:cNvSpPr>
          <p:nvPr>
            <p:ph type="ftr" sz="quarter" idx="11"/>
          </p:nvPr>
        </p:nvSpPr>
        <p:spPr/>
        <p:txBody>
          <a:bodyPr/>
          <a:lstStyle>
            <a:lvl1pPr>
              <a:defRPr/>
            </a:lvl1pPr>
          </a:lstStyle>
          <a:p>
            <a:pPr>
              <a:defRPr/>
            </a:pPr>
            <a:endParaRPr lang="en-IN"/>
          </a:p>
        </p:txBody>
      </p:sp>
      <p:sp>
        <p:nvSpPr>
          <p:cNvPr id="7" name="Slide Number Placeholder 5">
            <a:extLst>
              <a:ext uri="{FF2B5EF4-FFF2-40B4-BE49-F238E27FC236}">
                <a16:creationId xmlns:a16="http://schemas.microsoft.com/office/drawing/2014/main" id="{193B31B3-5C6B-41BA-98AE-362680CD2A6B}"/>
              </a:ext>
            </a:extLst>
          </p:cNvPr>
          <p:cNvSpPr>
            <a:spLocks noGrp="1"/>
          </p:cNvSpPr>
          <p:nvPr>
            <p:ph type="sldNum" sz="quarter" idx="12"/>
          </p:nvPr>
        </p:nvSpPr>
        <p:spPr/>
        <p:txBody>
          <a:bodyPr/>
          <a:lstStyle>
            <a:lvl1pPr>
              <a:defRPr/>
            </a:lvl1pPr>
          </a:lstStyle>
          <a:p>
            <a:pPr>
              <a:defRPr/>
            </a:pPr>
            <a:fld id="{DF4CEF59-096B-4BF5-B0F1-7346782788F1}" type="slidenum">
              <a:rPr lang="en-IN" altLang="en-US"/>
              <a:pPr>
                <a:defRPr/>
              </a:pPr>
              <a:t>‹#›</a:t>
            </a:fld>
            <a:endParaRPr lang="en-IN" altLang="en-US"/>
          </a:p>
        </p:txBody>
      </p:sp>
    </p:spTree>
    <p:extLst>
      <p:ext uri="{BB962C8B-B14F-4D97-AF65-F5344CB8AC3E}">
        <p14:creationId xmlns:p14="http://schemas.microsoft.com/office/powerpoint/2010/main" val="2240899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BDDBB8DF-0D21-4C80-89E9-F51BBC5CBA91}"/>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IN" altLang="en-US"/>
          </a:p>
        </p:txBody>
      </p:sp>
      <p:sp>
        <p:nvSpPr>
          <p:cNvPr id="1027" name="Text Placeholder 2">
            <a:extLst>
              <a:ext uri="{FF2B5EF4-FFF2-40B4-BE49-F238E27FC236}">
                <a16:creationId xmlns:a16="http://schemas.microsoft.com/office/drawing/2014/main" id="{FEFA2375-5C1C-4135-971F-C5452AEB9D4E}"/>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IN" altLang="en-US"/>
          </a:p>
        </p:txBody>
      </p:sp>
      <p:sp>
        <p:nvSpPr>
          <p:cNvPr id="4" name="Date Placeholder 3">
            <a:extLst>
              <a:ext uri="{FF2B5EF4-FFF2-40B4-BE49-F238E27FC236}">
                <a16:creationId xmlns:a16="http://schemas.microsoft.com/office/drawing/2014/main" id="{63F0A0F4-7AA7-42D7-A000-3322BE0D26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897D2966-0FA3-4C29-83ED-FCC1660819AF}" type="datetimeFigureOut">
              <a:rPr lang="en-IN"/>
              <a:pPr>
                <a:defRPr/>
              </a:pPr>
              <a:t>19-07-2024</a:t>
            </a:fld>
            <a:endParaRPr lang="en-IN"/>
          </a:p>
        </p:txBody>
      </p:sp>
      <p:sp>
        <p:nvSpPr>
          <p:cNvPr id="5" name="Footer Placeholder 4">
            <a:extLst>
              <a:ext uri="{FF2B5EF4-FFF2-40B4-BE49-F238E27FC236}">
                <a16:creationId xmlns:a16="http://schemas.microsoft.com/office/drawing/2014/main" id="{2852DA1C-48AF-4EF7-997F-B93C80D961D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IN"/>
          </a:p>
        </p:txBody>
      </p:sp>
      <p:sp>
        <p:nvSpPr>
          <p:cNvPr id="6" name="Slide Number Placeholder 5">
            <a:extLst>
              <a:ext uri="{FF2B5EF4-FFF2-40B4-BE49-F238E27FC236}">
                <a16:creationId xmlns:a16="http://schemas.microsoft.com/office/drawing/2014/main" id="{CA778CFC-6717-46BC-AF04-AF36AE9D1D98}"/>
              </a:ext>
            </a:extLst>
          </p:cNvPr>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4D385848-E796-4D4E-B7ED-7964ED4020A7}" type="slidenum">
              <a:rPr lang="en-IN" altLang="en-US"/>
              <a:pPr>
                <a:defRPr/>
              </a:pPr>
              <a:t>‹#›</a:t>
            </a:fld>
            <a:endParaRPr lang="en-IN" altLang="en-US"/>
          </a:p>
        </p:txBody>
      </p:sp>
    </p:spTree>
    <p:extLst>
      <p:ext uri="{BB962C8B-B14F-4D97-AF65-F5344CB8AC3E}">
        <p14:creationId xmlns:p14="http://schemas.microsoft.com/office/powerpoint/2010/main" val="731138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D4255-FB81-4A80-BD92-6DCF6255736B}"/>
              </a:ext>
            </a:extLst>
          </p:cNvPr>
          <p:cNvSpPr>
            <a:spLocks noGrp="1"/>
          </p:cNvSpPr>
          <p:nvPr>
            <p:ph type="ctrTitle"/>
          </p:nvPr>
        </p:nvSpPr>
        <p:spPr>
          <a:xfrm>
            <a:off x="1" y="2500603"/>
            <a:ext cx="12191999" cy="1623527"/>
          </a:xfrm>
        </p:spPr>
        <p:style>
          <a:lnRef idx="2">
            <a:schemeClr val="accent2"/>
          </a:lnRef>
          <a:fillRef idx="1">
            <a:schemeClr val="lt1"/>
          </a:fillRef>
          <a:effectRef idx="0">
            <a:schemeClr val="accent2"/>
          </a:effectRef>
          <a:fontRef idx="minor">
            <a:schemeClr val="dk1"/>
          </a:fontRef>
        </p:style>
        <p:txBody>
          <a:bodyPr rtlCol="0">
            <a:normAutofit fontScale="90000"/>
          </a:bodyPr>
          <a:lstStyle/>
          <a:p>
            <a:pPr eaLnBrk="1" fontAlgn="auto" hangingPunct="1">
              <a:spcAft>
                <a:spcPts val="0"/>
              </a:spcAft>
              <a:defRPr/>
            </a:pPr>
            <a:r>
              <a:rPr lang="en-US" sz="5400" b="1" dirty="0">
                <a:effectLst/>
                <a:latin typeface="Times New Roman" panose="02020603050405020304" pitchFamily="18" charset="0"/>
                <a:ea typeface="Calibri" panose="020F0502020204030204" pitchFamily="34" charset="0"/>
                <a:cs typeface="Times New Roman" panose="02020603050405020304" pitchFamily="18" charset="0"/>
              </a:rPr>
              <a:t>Factors influencing occurrence of livestock diseases and animal production continue…</a:t>
            </a:r>
            <a:endParaRPr lang="en-IN" sz="5400" b="1" dirty="0">
              <a:ln w="9525">
                <a:solidFill>
                  <a:schemeClr val="bg1"/>
                </a:solidFill>
                <a:prstDash val="solid"/>
              </a:ln>
              <a:effectLst>
                <a:outerShdw blurRad="12700" dist="38100" dir="2700000" algn="tl" rotWithShape="0">
                  <a:schemeClr val="bg1">
                    <a:lumMod val="50000"/>
                  </a:schemeClr>
                </a:outerShdw>
              </a:effectLst>
              <a:latin typeface="Berlin Sans FB Demi" panose="020E0802020502020306" pitchFamily="34" charset="0"/>
            </a:endParaRPr>
          </a:p>
        </p:txBody>
      </p:sp>
      <p:sp>
        <p:nvSpPr>
          <p:cNvPr id="3" name="Subtitle 2">
            <a:extLst>
              <a:ext uri="{FF2B5EF4-FFF2-40B4-BE49-F238E27FC236}">
                <a16:creationId xmlns:a16="http://schemas.microsoft.com/office/drawing/2014/main" id="{8833B894-49B7-4391-8687-07EF8FA1A5CD}"/>
              </a:ext>
            </a:extLst>
          </p:cNvPr>
          <p:cNvSpPr>
            <a:spLocks noGrp="1"/>
          </p:cNvSpPr>
          <p:nvPr>
            <p:ph type="subTitle" idx="1"/>
          </p:nvPr>
        </p:nvSpPr>
        <p:spPr>
          <a:xfrm>
            <a:off x="0" y="4494213"/>
            <a:ext cx="12192000" cy="2265362"/>
          </a:xfrm>
          <a:solidFill>
            <a:schemeClr val="accent5">
              <a:lumMod val="40000"/>
              <a:lumOff val="60000"/>
            </a:schemeClr>
          </a:solidFill>
          <a:ln>
            <a:solidFill>
              <a:srgbClr val="FF0000"/>
            </a:solidFill>
          </a:ln>
        </p:spPr>
        <p:txBody>
          <a:bodyPr rtlCol="0">
            <a:normAutofit/>
          </a:bodyPr>
          <a:lstStyle/>
          <a:p>
            <a:pPr eaLnBrk="1" fontAlgn="auto" hangingPunct="1">
              <a:spcAft>
                <a:spcPts val="0"/>
              </a:spcAft>
              <a:defRPr/>
            </a:pPr>
            <a:r>
              <a:rPr lang="en-IN" sz="1600" dirty="0" err="1">
                <a:latin typeface="Berlin Sans FB Demi" panose="020E0802020502020306" pitchFamily="34" charset="0"/>
              </a:rPr>
              <a:t>Dr.</a:t>
            </a:r>
            <a:r>
              <a:rPr lang="en-IN" sz="1600" dirty="0">
                <a:latin typeface="Berlin Sans FB Demi" panose="020E0802020502020306" pitchFamily="34" charset="0"/>
              </a:rPr>
              <a:t> </a:t>
            </a:r>
            <a:r>
              <a:rPr lang="en-IN" sz="1600" dirty="0" err="1">
                <a:latin typeface="Berlin Sans FB Demi" panose="020E0802020502020306" pitchFamily="34" charset="0"/>
              </a:rPr>
              <a:t>Anjay</a:t>
            </a:r>
            <a:endParaRPr lang="en-IN" sz="1600" dirty="0">
              <a:latin typeface="Berlin Sans FB Demi" panose="020E0802020502020306" pitchFamily="34" charset="0"/>
            </a:endParaRPr>
          </a:p>
          <a:p>
            <a:pPr eaLnBrk="1" fontAlgn="auto" hangingPunct="1">
              <a:spcAft>
                <a:spcPts val="0"/>
              </a:spcAft>
              <a:defRPr/>
            </a:pPr>
            <a:r>
              <a:rPr lang="en-IN" sz="1600" dirty="0">
                <a:latin typeface="Berlin Sans FB Demi" panose="020E0802020502020306" pitchFamily="34" charset="0"/>
              </a:rPr>
              <a:t>Assistant Professor</a:t>
            </a:r>
          </a:p>
          <a:p>
            <a:pPr eaLnBrk="1" fontAlgn="auto" hangingPunct="1">
              <a:spcAft>
                <a:spcPts val="0"/>
              </a:spcAft>
              <a:defRPr/>
            </a:pPr>
            <a:r>
              <a:rPr lang="en-IN" sz="1600" dirty="0">
                <a:latin typeface="Berlin Sans FB Demi" panose="020E0802020502020306" pitchFamily="34" charset="0"/>
              </a:rPr>
              <a:t>Department of Veterinary Public Health &amp; Epidemiology</a:t>
            </a:r>
          </a:p>
          <a:p>
            <a:pPr eaLnBrk="1" fontAlgn="auto" hangingPunct="1">
              <a:spcAft>
                <a:spcPts val="0"/>
              </a:spcAft>
              <a:defRPr/>
            </a:pPr>
            <a:r>
              <a:rPr lang="en-IN" sz="1600" dirty="0">
                <a:latin typeface="Berlin Sans FB Demi" panose="020E0802020502020306" pitchFamily="34" charset="0"/>
              </a:rPr>
              <a:t>Bihar Veterinary College</a:t>
            </a:r>
          </a:p>
          <a:p>
            <a:pPr eaLnBrk="1" fontAlgn="auto" hangingPunct="1">
              <a:spcAft>
                <a:spcPts val="0"/>
              </a:spcAft>
              <a:defRPr/>
            </a:pPr>
            <a:r>
              <a:rPr lang="en-IN" sz="1600" dirty="0">
                <a:latin typeface="Berlin Sans FB Demi" panose="020E0802020502020306" pitchFamily="34" charset="0"/>
              </a:rPr>
              <a:t>Bihar Animal Sciences University</a:t>
            </a:r>
          </a:p>
          <a:p>
            <a:pPr eaLnBrk="1" fontAlgn="auto" hangingPunct="1">
              <a:spcAft>
                <a:spcPts val="0"/>
              </a:spcAft>
              <a:defRPr/>
            </a:pPr>
            <a:r>
              <a:rPr lang="en-IN" sz="1600" dirty="0">
                <a:latin typeface="Berlin Sans FB Demi" panose="020E0802020502020306" pitchFamily="34" charset="0"/>
              </a:rPr>
              <a:t>Patna</a:t>
            </a:r>
          </a:p>
          <a:p>
            <a:pPr eaLnBrk="1" fontAlgn="auto" hangingPunct="1">
              <a:spcAft>
                <a:spcPts val="0"/>
              </a:spcAft>
              <a:defRPr/>
            </a:pPr>
            <a:endParaRPr lang="en-IN" sz="1600" dirty="0">
              <a:latin typeface="Berlin Sans FB Demi" panose="020E0802020502020306" pitchFamily="34" charset="0"/>
            </a:endParaRPr>
          </a:p>
        </p:txBody>
      </p:sp>
      <p:pic>
        <p:nvPicPr>
          <p:cNvPr id="5" name="Picture 4">
            <a:extLst>
              <a:ext uri="{FF2B5EF4-FFF2-40B4-BE49-F238E27FC236}">
                <a16:creationId xmlns:a16="http://schemas.microsoft.com/office/drawing/2014/main" id="{C45F5152-1EF9-4D9C-BB13-0F8EC72E1D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55763" y="98425"/>
            <a:ext cx="2084841" cy="2003181"/>
          </a:xfrm>
          <a:prstGeom prst="rect">
            <a:avLst/>
          </a:prstGeom>
        </p:spPr>
      </p:pic>
      <p:sp>
        <p:nvSpPr>
          <p:cNvPr id="8" name="TextBox 7">
            <a:extLst>
              <a:ext uri="{FF2B5EF4-FFF2-40B4-BE49-F238E27FC236}">
                <a16:creationId xmlns:a16="http://schemas.microsoft.com/office/drawing/2014/main" id="{8524BF35-CB92-4F93-938C-733BB6C8FFB4}"/>
              </a:ext>
            </a:extLst>
          </p:cNvPr>
          <p:cNvSpPr txBox="1"/>
          <p:nvPr/>
        </p:nvSpPr>
        <p:spPr>
          <a:xfrm>
            <a:off x="2497394" y="315946"/>
            <a:ext cx="7458369" cy="1815882"/>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lgerian" panose="04020705040A02060702" pitchFamily="82" charset="0"/>
                <a:ea typeface="+mn-ea"/>
                <a:cs typeface="+mn-cs"/>
              </a:rPr>
              <a:t>Lecture 3 &amp; 4</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800" b="1" dirty="0">
              <a:solidFill>
                <a:prstClr val="black"/>
              </a:solidFill>
              <a:latin typeface="Algerian" panose="04020705040A02060702" pitchFamily="82"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dirty="0">
                <a:solidFill>
                  <a:prstClr val="black"/>
                </a:solidFill>
                <a:latin typeface="Algerian" panose="04020705040A02060702" pitchFamily="82" charset="0"/>
              </a:rPr>
              <a:t>UNIT-2 (VETERINARY EPIDEMIOLOGY)  (Credit Hours 3+1=4)</a:t>
            </a:r>
            <a:endParaRPr kumimoji="0" lang="en-IN" sz="2800" b="1" i="0" u="none" strike="noStrike" kern="1200" cap="none" spc="0" normalizeH="0" baseline="0" noProof="0" dirty="0">
              <a:ln>
                <a:noFill/>
              </a:ln>
              <a:solidFill>
                <a:prstClr val="black"/>
              </a:solidFill>
              <a:effectLst/>
              <a:uLnTx/>
              <a:uFillTx/>
              <a:latin typeface="Algerian" panose="04020705040A02060702" pitchFamily="82" charset="0"/>
              <a:ea typeface="+mn-ea"/>
              <a:cs typeface="+mn-cs"/>
            </a:endParaRPr>
          </a:p>
        </p:txBody>
      </p:sp>
      <p:pic>
        <p:nvPicPr>
          <p:cNvPr id="6" name="Picture 5">
            <a:extLst>
              <a:ext uri="{FF2B5EF4-FFF2-40B4-BE49-F238E27FC236}">
                <a16:creationId xmlns:a16="http://schemas.microsoft.com/office/drawing/2014/main" id="{2503D15B-A522-47A3-A05C-12946EB0D6B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9828" y="-78551"/>
            <a:ext cx="2963196" cy="226536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EDDEBD-8AF7-4767-BA9C-26F8D7F8FDCD}"/>
              </a:ext>
            </a:extLst>
          </p:cNvPr>
          <p:cNvSpPr>
            <a:spLocks noGrp="1"/>
          </p:cNvSpPr>
          <p:nvPr>
            <p:ph idx="1"/>
          </p:nvPr>
        </p:nvSpPr>
        <p:spPr>
          <a:xfrm>
            <a:off x="304800" y="1825625"/>
            <a:ext cx="11415252" cy="4899640"/>
          </a:xfrm>
          <a:ln>
            <a:solidFill>
              <a:srgbClr val="FF0000"/>
            </a:solidFill>
          </a:ln>
        </p:spPr>
        <p:txBody>
          <a:bodyPr>
            <a:normAutofit lnSpcReduction="10000"/>
          </a:bodyPr>
          <a:lstStyle/>
          <a:p>
            <a:pPr algn="just">
              <a:lnSpc>
                <a:spcPct val="150000"/>
              </a:lnSpc>
              <a:spcAft>
                <a:spcPts val="1000"/>
              </a:spcAft>
            </a:pPr>
            <a:r>
              <a:rPr lang="en-US"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Outcome of disease: </a:t>
            </a:r>
            <a:endParaRPr lang="en-IN" sz="2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Wingdings" panose="05000000000000000000" pitchFamily="2" charset="2"/>
              <a:buChar char=""/>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After an infectious agent invades and gets established in the body of a host, it is resisted by the host defense mechanism, finally leading to </a:t>
            </a:r>
            <a:r>
              <a:rPr lang="en-US"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recovery, death or development of chronic clinical infection</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IN" sz="2000" b="1"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50000"/>
              </a:lnSpc>
              <a:buFont typeface="Wingdings" panose="05000000000000000000" pitchFamily="2" charset="2"/>
              <a:buChar char=""/>
            </a:pPr>
            <a:r>
              <a:rPr lang="en-US" sz="24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Death</a:t>
            </a:r>
            <a:r>
              <a:rPr lang="en-US" sz="2400" b="1" dirty="0">
                <a:latin typeface="Times New Roman" panose="02020603050405020304" pitchFamily="18" charset="0"/>
                <a:ea typeface="Calibri" panose="020F0502020204030204" pitchFamily="34" charset="0"/>
                <a:cs typeface="Times New Roman" panose="02020603050405020304" pitchFamily="18" charset="0"/>
              </a:rPr>
              <a:t> removes an animal as a source of infection. </a:t>
            </a:r>
            <a:endParaRPr lang="en-IN" sz="2000" b="1"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Wingdings" panose="05000000000000000000" pitchFamily="2" charset="2"/>
              <a:buChar char=""/>
            </a:pPr>
            <a:r>
              <a:rPr lang="en-US"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Recovery</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may result in sterile immunity following an effective host response, which removes all the infectious agents from the body. </a:t>
            </a:r>
          </a:p>
          <a:p>
            <a:pPr marL="342900" lvl="0" indent="-342900" algn="just">
              <a:lnSpc>
                <a:spcPct val="150000"/>
              </a:lnSpc>
              <a:spcAft>
                <a:spcPts val="1000"/>
              </a:spcAft>
              <a:buFont typeface="Wingdings" panose="05000000000000000000" pitchFamily="2" charset="2"/>
              <a:buChar char=""/>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No longer threats to susceptible population</a:t>
            </a:r>
            <a:r>
              <a:rPr lang="en-IN" sz="2400" b="1" dirty="0">
                <a:latin typeface="Calibri" panose="020F0502020204030204" pitchFamily="34" charset="0"/>
                <a:ea typeface="Calibri" panose="020F0502020204030204" pitchFamily="34" charset="0"/>
                <a:cs typeface="Times New Roman" panose="02020603050405020304" pitchFamily="18" charset="0"/>
              </a:rPr>
              <a:t>.</a:t>
            </a:r>
            <a:endParaRPr lang="en-IN" sz="24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itle 1">
            <a:extLst>
              <a:ext uri="{FF2B5EF4-FFF2-40B4-BE49-F238E27FC236}">
                <a16:creationId xmlns:a16="http://schemas.microsoft.com/office/drawing/2014/main" id="{BBFA4EF2-B984-4136-856D-A1EDF6509D4A}"/>
              </a:ext>
            </a:extLst>
          </p:cNvPr>
          <p:cNvSpPr>
            <a:spLocks noGrp="1"/>
          </p:cNvSpPr>
          <p:nvPr>
            <p:ph type="title"/>
          </p:nvPr>
        </p:nvSpPr>
        <p:spPr>
          <a:xfrm>
            <a:off x="5034844" y="365125"/>
            <a:ext cx="6318956" cy="1325563"/>
          </a:xfrm>
          <a:ln>
            <a:solidFill>
              <a:srgbClr val="FF0000"/>
            </a:solidFill>
          </a:ln>
        </p:spPr>
        <p:txBody>
          <a:bodyPr/>
          <a:lstStyle/>
          <a:p>
            <a:pPr algn="ctr"/>
            <a:r>
              <a:rPr lang="en-US" sz="4400" b="1" dirty="0">
                <a:effectLst/>
                <a:latin typeface="Times New Roman" panose="02020603050405020304" pitchFamily="18" charset="0"/>
                <a:ea typeface="Calibri" panose="020F0502020204030204" pitchFamily="34" charset="0"/>
                <a:cs typeface="Mangal" panose="02040503050203030202" pitchFamily="18" charset="0"/>
              </a:rPr>
              <a:t>Determinants associated with agent continue… </a:t>
            </a:r>
          </a:p>
        </p:txBody>
      </p:sp>
    </p:spTree>
    <p:extLst>
      <p:ext uri="{BB962C8B-B14F-4D97-AF65-F5344CB8AC3E}">
        <p14:creationId xmlns:p14="http://schemas.microsoft.com/office/powerpoint/2010/main" val="20210928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EDDEBD-8AF7-4767-BA9C-26F8D7F8FDCD}"/>
              </a:ext>
            </a:extLst>
          </p:cNvPr>
          <p:cNvSpPr>
            <a:spLocks noGrp="1"/>
          </p:cNvSpPr>
          <p:nvPr>
            <p:ph idx="1"/>
          </p:nvPr>
        </p:nvSpPr>
        <p:spPr>
          <a:xfrm>
            <a:off x="452283" y="1825625"/>
            <a:ext cx="11248103" cy="4899640"/>
          </a:xfrm>
          <a:ln>
            <a:solidFill>
              <a:srgbClr val="FF0000"/>
            </a:solidFill>
          </a:ln>
        </p:spPr>
        <p:txBody>
          <a:bodyPr>
            <a:normAutofit/>
          </a:bodyPr>
          <a:lstStyle/>
          <a:p>
            <a:pPr marL="342900" marR="0" lvl="0" indent="-342900" algn="just" defTabSz="914400" rtl="0" eaLnBrk="1" fontAlgn="auto" latinLnBrk="0" hangingPunct="1">
              <a:lnSpc>
                <a:spcPct val="150000"/>
              </a:lnSpc>
              <a:spcBef>
                <a:spcPts val="1000"/>
              </a:spcBef>
              <a:spcAft>
                <a:spcPts val="1000"/>
              </a:spcAft>
              <a:buClrTx/>
              <a:buSzTx/>
              <a:buFont typeface="Wingdings" panose="05000000000000000000" pitchFamily="2" charset="2"/>
              <a:buChar char=""/>
              <a:tabLst/>
              <a:defRPr/>
            </a:pPr>
            <a:r>
              <a:rPr kumimoji="0" lang="en-US" sz="2400" b="1" i="0" u="none" strike="noStrike" kern="1200" cap="none" spc="0" normalizeH="0" baseline="0" noProof="0" dirty="0">
                <a:ln>
                  <a:noFill/>
                </a:ln>
                <a:solidFill>
                  <a:srgbClr val="FF0000"/>
                </a:solidFill>
                <a:effectLst/>
                <a:uLnTx/>
                <a:uFillTx/>
                <a:latin typeface="Times New Roman" panose="02020603050405020304" pitchFamily="18" charset="0"/>
                <a:ea typeface="Calibri" panose="020F0502020204030204" pitchFamily="34" charset="0"/>
                <a:cs typeface="Times New Roman" panose="02020603050405020304" pitchFamily="18" charset="0"/>
              </a:rPr>
              <a:t>Chronic cases </a:t>
            </a: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may again act as a source of infection. </a:t>
            </a:r>
            <a:endParaRPr kumimoji="0" lang="en-IN" sz="24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1000"/>
              </a:spcAft>
              <a:buFont typeface="Wingdings" panose="05000000000000000000" pitchFamily="2" charset="2"/>
              <a:buChar char=""/>
            </a:pPr>
            <a:r>
              <a:rPr lang="en-US"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Carrier stage: </a:t>
            </a:r>
            <a:endParaRPr lang="en-IN"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Wingdings" panose="05000000000000000000" pitchFamily="2" charset="2"/>
              <a:buChar char=""/>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A carrier is any individual that sheds an infectious agent without demonstrating clinical signs. </a:t>
            </a:r>
            <a:endParaRPr lang="en-IN" sz="24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1000"/>
              </a:spcAft>
              <a:buFont typeface="Wingdings" panose="05000000000000000000" pitchFamily="2" charset="2"/>
              <a:buChar char=""/>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An in-apparently or sub-clinically infected individual may be a carrier and may shed the agent continuously or intermittently. </a:t>
            </a:r>
            <a:endParaRPr lang="en-IN" sz="2400" b="1" dirty="0">
              <a:effectLst/>
              <a:latin typeface="Calibri" panose="020F0502020204030204" pitchFamily="34" charset="0"/>
              <a:ea typeface="Calibri" panose="020F0502020204030204" pitchFamily="34" charset="0"/>
              <a:cs typeface="Times New Roman" panose="02020603050405020304" pitchFamily="18" charset="0"/>
            </a:endParaRPr>
          </a:p>
          <a:p>
            <a:endParaRPr lang="en-IN" sz="2400" b="1" dirty="0"/>
          </a:p>
        </p:txBody>
      </p:sp>
      <p:sp>
        <p:nvSpPr>
          <p:cNvPr id="6" name="Title 1">
            <a:extLst>
              <a:ext uri="{FF2B5EF4-FFF2-40B4-BE49-F238E27FC236}">
                <a16:creationId xmlns:a16="http://schemas.microsoft.com/office/drawing/2014/main" id="{EF95E9DC-1CB2-46DB-ABA2-205EFEDD6BA7}"/>
              </a:ext>
            </a:extLst>
          </p:cNvPr>
          <p:cNvSpPr>
            <a:spLocks noGrp="1"/>
          </p:cNvSpPr>
          <p:nvPr>
            <p:ph type="title"/>
          </p:nvPr>
        </p:nvSpPr>
        <p:spPr>
          <a:xfrm>
            <a:off x="5034844" y="365125"/>
            <a:ext cx="6318956" cy="1325563"/>
          </a:xfrm>
          <a:ln>
            <a:solidFill>
              <a:srgbClr val="FF0000"/>
            </a:solidFill>
          </a:ln>
        </p:spPr>
        <p:txBody>
          <a:bodyPr/>
          <a:lstStyle/>
          <a:p>
            <a:pPr algn="ctr"/>
            <a:r>
              <a:rPr lang="en-US" sz="4400" b="1" dirty="0">
                <a:effectLst/>
                <a:latin typeface="Times New Roman" panose="02020603050405020304" pitchFamily="18" charset="0"/>
                <a:ea typeface="Calibri" panose="020F0502020204030204" pitchFamily="34" charset="0"/>
                <a:cs typeface="Mangal" panose="02040503050203030202" pitchFamily="18" charset="0"/>
              </a:rPr>
              <a:t>Determinants associated with agent continue… </a:t>
            </a:r>
          </a:p>
        </p:txBody>
      </p:sp>
    </p:spTree>
    <p:extLst>
      <p:ext uri="{BB962C8B-B14F-4D97-AF65-F5344CB8AC3E}">
        <p14:creationId xmlns:p14="http://schemas.microsoft.com/office/powerpoint/2010/main" val="33339596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EDDEBD-8AF7-4767-BA9C-26F8D7F8FDCD}"/>
              </a:ext>
            </a:extLst>
          </p:cNvPr>
          <p:cNvSpPr>
            <a:spLocks noGrp="1"/>
          </p:cNvSpPr>
          <p:nvPr>
            <p:ph idx="1"/>
          </p:nvPr>
        </p:nvSpPr>
        <p:spPr>
          <a:xfrm>
            <a:off x="255639" y="1809135"/>
            <a:ext cx="11631562" cy="5048865"/>
          </a:xfrm>
          <a:ln>
            <a:solidFill>
              <a:srgbClr val="FF0000"/>
            </a:solidFill>
          </a:ln>
        </p:spPr>
        <p:txBody>
          <a:bodyPr>
            <a:noAutofit/>
          </a:bodyPr>
          <a:lstStyle/>
          <a:p>
            <a:pPr algn="just">
              <a:lnSpc>
                <a:spcPct val="150000"/>
              </a:lnSpc>
              <a:spcAft>
                <a:spcPts val="1000"/>
              </a:spcAft>
            </a:pPr>
            <a:r>
              <a:rPr lang="en-US" sz="1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Incubatory carrier: </a:t>
            </a:r>
            <a:endParaRPr lang="en-IN"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Wingdings" panose="05000000000000000000" pitchFamily="2" charset="2"/>
              <a:buChar char=""/>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Animal that excretes the agent during the disease’s incubation period. </a:t>
            </a:r>
            <a:endParaRPr lang="en-IN" sz="18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1000"/>
              </a:spcAft>
              <a:buFont typeface="Wingdings" panose="05000000000000000000" pitchFamily="2" charset="2"/>
              <a:buChar char=""/>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For example, dogs shed the rabies virus in their saliva for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upto</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5-14 days before the development of clinical signs. </a:t>
            </a:r>
            <a:endParaRPr lang="en-IN" sz="18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en-US" sz="1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Convalescent carrier: </a:t>
            </a:r>
            <a:endParaRPr lang="en-IN"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Wingdings" panose="05000000000000000000" pitchFamily="2" charset="2"/>
              <a:buChar char=""/>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An animal that sheds agent when they are recovering from a disease. </a:t>
            </a:r>
            <a:endParaRPr lang="en-IN" sz="18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1000"/>
              </a:spcAft>
              <a:buFont typeface="Wingdings" panose="05000000000000000000" pitchFamily="2" charset="2"/>
              <a:buChar char=""/>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For example, pigs shed Leptospira in their urine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upto</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6-12 months. </a:t>
            </a:r>
          </a:p>
          <a:p>
            <a:pPr algn="just">
              <a:lnSpc>
                <a:spcPct val="150000"/>
              </a:lnSpc>
              <a:spcAft>
                <a:spcPts val="1000"/>
              </a:spcAft>
            </a:pPr>
            <a:r>
              <a:rPr lang="en-US" sz="1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Latent infection:</a:t>
            </a:r>
            <a:endParaRPr lang="en-IN"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1000"/>
              </a:spcAft>
              <a:buFont typeface="Wingdings" panose="05000000000000000000" pitchFamily="2" charset="2"/>
              <a:buChar char=""/>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An infection that persists in an animal, and in which there are no overt clinical signs.  </a:t>
            </a:r>
            <a:endParaRPr lang="en-IN" sz="18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1000"/>
              </a:spcAft>
              <a:buFont typeface="Wingdings" panose="05000000000000000000" pitchFamily="2" charset="2"/>
              <a:buChar char=""/>
            </a:pPr>
            <a:endParaRPr lang="en-IN" sz="18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itle 1">
            <a:extLst>
              <a:ext uri="{FF2B5EF4-FFF2-40B4-BE49-F238E27FC236}">
                <a16:creationId xmlns:a16="http://schemas.microsoft.com/office/drawing/2014/main" id="{9FE8F32E-48B4-470D-8147-F3D1F69E7532}"/>
              </a:ext>
            </a:extLst>
          </p:cNvPr>
          <p:cNvSpPr>
            <a:spLocks noGrp="1"/>
          </p:cNvSpPr>
          <p:nvPr>
            <p:ph type="title"/>
          </p:nvPr>
        </p:nvSpPr>
        <p:spPr>
          <a:xfrm>
            <a:off x="5034844" y="365125"/>
            <a:ext cx="6318956" cy="1325563"/>
          </a:xfrm>
          <a:ln>
            <a:solidFill>
              <a:srgbClr val="FF0000"/>
            </a:solidFill>
          </a:ln>
        </p:spPr>
        <p:txBody>
          <a:bodyPr/>
          <a:lstStyle/>
          <a:p>
            <a:pPr algn="ctr"/>
            <a:r>
              <a:rPr lang="en-US" sz="4400" b="1" dirty="0">
                <a:effectLst/>
                <a:latin typeface="Times New Roman" panose="02020603050405020304" pitchFamily="18" charset="0"/>
                <a:ea typeface="Calibri" panose="020F0502020204030204" pitchFamily="34" charset="0"/>
                <a:cs typeface="Mangal" panose="02040503050203030202" pitchFamily="18" charset="0"/>
              </a:rPr>
              <a:t>Determinants associated with agent continue… </a:t>
            </a:r>
          </a:p>
        </p:txBody>
      </p:sp>
    </p:spTree>
    <p:extLst>
      <p:ext uri="{BB962C8B-B14F-4D97-AF65-F5344CB8AC3E}">
        <p14:creationId xmlns:p14="http://schemas.microsoft.com/office/powerpoint/2010/main" val="13129969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EDDEBD-8AF7-4767-BA9C-26F8D7F8FDCD}"/>
              </a:ext>
            </a:extLst>
          </p:cNvPr>
          <p:cNvSpPr>
            <a:spLocks noGrp="1"/>
          </p:cNvSpPr>
          <p:nvPr>
            <p:ph idx="1"/>
          </p:nvPr>
        </p:nvSpPr>
        <p:spPr>
          <a:xfrm>
            <a:off x="294968" y="1825625"/>
            <a:ext cx="11533238" cy="4899640"/>
          </a:xfrm>
          <a:ln>
            <a:solidFill>
              <a:srgbClr val="FF0000"/>
            </a:solidFill>
          </a:ln>
        </p:spPr>
        <p:txBody>
          <a:bodyPr>
            <a:normAutofit lnSpcReduction="10000"/>
          </a:bodyPr>
          <a:lstStyle/>
          <a:p>
            <a:pPr algn="just">
              <a:lnSpc>
                <a:spcPct val="150000"/>
              </a:lnSpc>
              <a:spcAft>
                <a:spcPts val="1000"/>
              </a:spcAft>
            </a:pPr>
            <a:r>
              <a:rPr lang="en-US" sz="1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Microbial colonization of host:</a:t>
            </a:r>
            <a:endParaRPr lang="en-IN" sz="1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1000"/>
              </a:spcAft>
              <a:buFont typeface="Wingdings" panose="05000000000000000000" pitchFamily="2" charset="2"/>
              <a:buChar char=""/>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An infectious agent can invade an individual at birth (vertical transmission) or during a later stage of life. </a:t>
            </a:r>
            <a:endParaRPr lang="en-IN" sz="16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en-US" sz="1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Exogenous pathogen:</a:t>
            </a:r>
            <a:endParaRPr lang="en-IN" sz="1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Wingdings" panose="05000000000000000000" pitchFamily="2" charset="2"/>
              <a:buChar char=""/>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Not usually present in the host</a:t>
            </a:r>
            <a:endParaRPr lang="en-IN" sz="16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Wingdings" panose="05000000000000000000" pitchFamily="2" charset="2"/>
              <a:buChar char=""/>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Cannot normally survive for long time in the external environment</a:t>
            </a:r>
            <a:endParaRPr lang="en-IN" sz="16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Wingdings" panose="05000000000000000000" pitchFamily="2" charset="2"/>
              <a:buChar char=""/>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Do not form persistent relationship with the host</a:t>
            </a:r>
            <a:endParaRPr lang="en-IN" sz="16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Wingdings" panose="05000000000000000000" pitchFamily="2" charset="2"/>
              <a:buChar char=""/>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Generally acquired by exposure to an infected animal and produces disease with clear clinical signs and pathological lesions. </a:t>
            </a:r>
            <a:endParaRPr lang="en-IN" sz="16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1000"/>
              </a:spcAft>
              <a:buFont typeface="Wingdings" panose="05000000000000000000" pitchFamily="2" charset="2"/>
              <a:buChar char=""/>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For example, Rinderpest, Canine Distemper etc.</a:t>
            </a:r>
            <a:endParaRPr lang="en-IN" sz="16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itle 1">
            <a:extLst>
              <a:ext uri="{FF2B5EF4-FFF2-40B4-BE49-F238E27FC236}">
                <a16:creationId xmlns:a16="http://schemas.microsoft.com/office/drawing/2014/main" id="{3782256C-4953-4E0A-9A46-8F0A816E6644}"/>
              </a:ext>
            </a:extLst>
          </p:cNvPr>
          <p:cNvSpPr>
            <a:spLocks noGrp="1"/>
          </p:cNvSpPr>
          <p:nvPr>
            <p:ph type="title"/>
          </p:nvPr>
        </p:nvSpPr>
        <p:spPr>
          <a:xfrm>
            <a:off x="5034844" y="365125"/>
            <a:ext cx="6318956" cy="1325563"/>
          </a:xfrm>
          <a:ln>
            <a:solidFill>
              <a:srgbClr val="FF0000"/>
            </a:solidFill>
          </a:ln>
        </p:spPr>
        <p:txBody>
          <a:bodyPr/>
          <a:lstStyle/>
          <a:p>
            <a:pPr algn="ctr"/>
            <a:r>
              <a:rPr lang="en-US" sz="4400" b="1" dirty="0">
                <a:effectLst/>
                <a:latin typeface="Times New Roman" panose="02020603050405020304" pitchFamily="18" charset="0"/>
                <a:ea typeface="Calibri" panose="020F0502020204030204" pitchFamily="34" charset="0"/>
                <a:cs typeface="Mangal" panose="02040503050203030202" pitchFamily="18" charset="0"/>
              </a:rPr>
              <a:t>Determinants associated with agent continue… </a:t>
            </a:r>
          </a:p>
        </p:txBody>
      </p:sp>
    </p:spTree>
    <p:extLst>
      <p:ext uri="{BB962C8B-B14F-4D97-AF65-F5344CB8AC3E}">
        <p14:creationId xmlns:p14="http://schemas.microsoft.com/office/powerpoint/2010/main" val="38055506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EDDEBD-8AF7-4767-BA9C-26F8D7F8FDCD}"/>
              </a:ext>
            </a:extLst>
          </p:cNvPr>
          <p:cNvSpPr>
            <a:spLocks noGrp="1"/>
          </p:cNvSpPr>
          <p:nvPr>
            <p:ph idx="1"/>
          </p:nvPr>
        </p:nvSpPr>
        <p:spPr>
          <a:xfrm>
            <a:off x="363794" y="1825625"/>
            <a:ext cx="11444748" cy="4408027"/>
          </a:xfrm>
          <a:ln>
            <a:solidFill>
              <a:srgbClr val="FF0000"/>
            </a:solidFill>
          </a:ln>
        </p:spPr>
        <p:txBody>
          <a:bodyPr>
            <a:normAutofit/>
          </a:bodyPr>
          <a:lstStyle/>
          <a:p>
            <a:pPr algn="just">
              <a:lnSpc>
                <a:spcPct val="150000"/>
              </a:lnSpc>
              <a:spcAft>
                <a:spcPts val="1000"/>
              </a:spcAft>
            </a:pPr>
            <a:r>
              <a:rPr lang="en-US" sz="22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Endogenous pathogens: </a:t>
            </a:r>
            <a:endParaRPr lang="en-IN" sz="2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Wingdings" panose="05000000000000000000" pitchFamily="2" charset="2"/>
              <a:buChar char=""/>
            </a:pPr>
            <a:r>
              <a:rPr lang="en-US" sz="2200" b="1" dirty="0">
                <a:effectLst/>
                <a:latin typeface="Times New Roman" panose="02020603050405020304" pitchFamily="18" charset="0"/>
                <a:ea typeface="Calibri" panose="020F0502020204030204" pitchFamily="34" charset="0"/>
                <a:cs typeface="Times New Roman" panose="02020603050405020304" pitchFamily="18" charset="0"/>
              </a:rPr>
              <a:t>Commonly found inside healthy animals (GIT or respiratory tract)</a:t>
            </a:r>
            <a:endParaRPr lang="en-IN" sz="22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Wingdings" panose="05000000000000000000" pitchFamily="2" charset="2"/>
              <a:buChar char=""/>
            </a:pPr>
            <a:r>
              <a:rPr lang="en-US" sz="2200" b="1" dirty="0">
                <a:effectLst/>
                <a:latin typeface="Times New Roman" panose="02020603050405020304" pitchFamily="18" charset="0"/>
                <a:ea typeface="Calibri" panose="020F0502020204030204" pitchFamily="34" charset="0"/>
                <a:cs typeface="Times New Roman" panose="02020603050405020304" pitchFamily="18" charset="0"/>
              </a:rPr>
              <a:t>Do not cause disease unless host is stressed</a:t>
            </a:r>
            <a:endParaRPr lang="en-IN" sz="22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1000"/>
              </a:spcAft>
              <a:buFont typeface="Wingdings" panose="05000000000000000000" pitchFamily="2" charset="2"/>
              <a:buChar char=""/>
            </a:pPr>
            <a:r>
              <a:rPr lang="en-US" sz="2200" b="1" dirty="0">
                <a:effectLst/>
                <a:latin typeface="Times New Roman" panose="02020603050405020304" pitchFamily="18" charset="0"/>
                <a:ea typeface="Calibri" panose="020F0502020204030204" pitchFamily="34" charset="0"/>
                <a:cs typeface="Times New Roman" panose="02020603050405020304" pitchFamily="18" charset="0"/>
              </a:rPr>
              <a:t>For example, </a:t>
            </a:r>
            <a:r>
              <a:rPr lang="en-US" sz="2200" b="1" i="1" dirty="0">
                <a:effectLst/>
                <a:latin typeface="Times New Roman" panose="02020603050405020304" pitchFamily="18" charset="0"/>
                <a:ea typeface="Calibri" panose="020F0502020204030204" pitchFamily="34" charset="0"/>
                <a:cs typeface="Times New Roman" panose="02020603050405020304" pitchFamily="18" charset="0"/>
              </a:rPr>
              <a:t>E. coli</a:t>
            </a:r>
            <a:r>
              <a:rPr lang="en-US" sz="2200" b="1" dirty="0">
                <a:effectLst/>
                <a:latin typeface="Times New Roman" panose="02020603050405020304" pitchFamily="18" charset="0"/>
                <a:ea typeface="Calibri" panose="020F0502020204030204" pitchFamily="34" charset="0"/>
                <a:cs typeface="Times New Roman" panose="02020603050405020304" pitchFamily="18" charset="0"/>
              </a:rPr>
              <a:t> etc. </a:t>
            </a:r>
            <a:endParaRPr lang="en-IN" sz="22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en-US" sz="22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Opportunistic infection: </a:t>
            </a:r>
            <a:endParaRPr lang="en-IN" sz="2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1000"/>
              </a:spcAft>
              <a:buFont typeface="Wingdings" panose="05000000000000000000" pitchFamily="2" charset="2"/>
              <a:buChar char=""/>
            </a:pPr>
            <a:r>
              <a:rPr lang="en-US" sz="2200" b="1" dirty="0">
                <a:effectLst/>
                <a:latin typeface="Times New Roman" panose="02020603050405020304" pitchFamily="18" charset="0"/>
                <a:ea typeface="Calibri" panose="020F0502020204030204" pitchFamily="34" charset="0"/>
                <a:cs typeface="Times New Roman" panose="02020603050405020304" pitchFamily="18" charset="0"/>
              </a:rPr>
              <a:t>Cause disease in host whose resistance is lowered. </a:t>
            </a:r>
            <a:endParaRPr lang="en-IN" sz="22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itle 1">
            <a:extLst>
              <a:ext uri="{FF2B5EF4-FFF2-40B4-BE49-F238E27FC236}">
                <a16:creationId xmlns:a16="http://schemas.microsoft.com/office/drawing/2014/main" id="{2755E7BF-C958-4F9F-8E99-DFA9B18B48A7}"/>
              </a:ext>
            </a:extLst>
          </p:cNvPr>
          <p:cNvSpPr>
            <a:spLocks noGrp="1"/>
          </p:cNvSpPr>
          <p:nvPr>
            <p:ph type="title"/>
          </p:nvPr>
        </p:nvSpPr>
        <p:spPr>
          <a:xfrm>
            <a:off x="5034844" y="365125"/>
            <a:ext cx="6318956" cy="1325563"/>
          </a:xfrm>
          <a:ln>
            <a:solidFill>
              <a:srgbClr val="FF0000"/>
            </a:solidFill>
          </a:ln>
        </p:spPr>
        <p:txBody>
          <a:bodyPr/>
          <a:lstStyle/>
          <a:p>
            <a:pPr algn="ctr"/>
            <a:r>
              <a:rPr lang="en-US" sz="4400" b="1" dirty="0">
                <a:effectLst/>
                <a:latin typeface="Times New Roman" panose="02020603050405020304" pitchFamily="18" charset="0"/>
                <a:ea typeface="Calibri" panose="020F0502020204030204" pitchFamily="34" charset="0"/>
                <a:cs typeface="Mangal" panose="02040503050203030202" pitchFamily="18" charset="0"/>
              </a:rPr>
              <a:t>Determinants associated with agent continue… </a:t>
            </a:r>
          </a:p>
        </p:txBody>
      </p:sp>
    </p:spTree>
    <p:extLst>
      <p:ext uri="{BB962C8B-B14F-4D97-AF65-F5344CB8AC3E}">
        <p14:creationId xmlns:p14="http://schemas.microsoft.com/office/powerpoint/2010/main" val="5263401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B7172-EA54-4E60-84D7-1AB90787BAAB}"/>
              </a:ext>
            </a:extLst>
          </p:cNvPr>
          <p:cNvSpPr>
            <a:spLocks noGrp="1"/>
          </p:cNvSpPr>
          <p:nvPr>
            <p:ph type="title"/>
          </p:nvPr>
        </p:nvSpPr>
        <p:spPr>
          <a:xfrm>
            <a:off x="838200" y="365125"/>
            <a:ext cx="10515600" cy="1113719"/>
          </a:xfrm>
          <a:solidFill>
            <a:schemeClr val="accent2">
              <a:lumMod val="20000"/>
              <a:lumOff val="80000"/>
            </a:schemeClr>
          </a:solidFill>
          <a:ln>
            <a:solidFill>
              <a:srgbClr val="FF0000"/>
            </a:solidFill>
          </a:ln>
        </p:spPr>
        <p:txBody>
          <a:bodyPr/>
          <a:lstStyle/>
          <a:p>
            <a:pPr algn="ctr"/>
            <a:r>
              <a:rPr lang="en-US" sz="4400" b="1" dirty="0">
                <a:effectLst/>
                <a:latin typeface="Times New Roman" panose="02020603050405020304" pitchFamily="18" charset="0"/>
                <a:ea typeface="Calibri" panose="020F0502020204030204" pitchFamily="34" charset="0"/>
              </a:rPr>
              <a:t>Environment</a:t>
            </a:r>
            <a:endParaRPr lang="en-IN" dirty="0"/>
          </a:p>
        </p:txBody>
      </p:sp>
      <p:sp>
        <p:nvSpPr>
          <p:cNvPr id="3" name="Content Placeholder 2">
            <a:extLst>
              <a:ext uri="{FF2B5EF4-FFF2-40B4-BE49-F238E27FC236}">
                <a16:creationId xmlns:a16="http://schemas.microsoft.com/office/drawing/2014/main" id="{4CEDDEBD-8AF7-4767-BA9C-26F8D7F8FDCD}"/>
              </a:ext>
            </a:extLst>
          </p:cNvPr>
          <p:cNvSpPr>
            <a:spLocks noGrp="1"/>
          </p:cNvSpPr>
          <p:nvPr>
            <p:ph idx="1"/>
          </p:nvPr>
        </p:nvSpPr>
        <p:spPr>
          <a:xfrm>
            <a:off x="324465" y="2209083"/>
            <a:ext cx="11592232" cy="3739433"/>
          </a:xfrm>
          <a:ln>
            <a:solidFill>
              <a:srgbClr val="FF0000"/>
            </a:solidFill>
          </a:ln>
        </p:spPr>
        <p:txBody>
          <a:bodyPr>
            <a:normAutofit fontScale="85000" lnSpcReduction="10000"/>
          </a:bodyPr>
          <a:lstStyle/>
          <a:p>
            <a:pPr marL="342900" lvl="0" indent="-342900" algn="just">
              <a:lnSpc>
                <a:spcPct val="150000"/>
              </a:lnSpc>
              <a:buFont typeface="Wingdings" panose="05000000000000000000" pitchFamily="2" charset="2"/>
              <a:buChar char=""/>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It is the sum total of external conditions within which an object, organism or community exists.</a:t>
            </a:r>
            <a:endParaRPr lang="en-IN" sz="20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Wingdings" panose="05000000000000000000" pitchFamily="2" charset="2"/>
              <a:buChar char=""/>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It is the complex of physical, chemical and biotic factors (climate, soil &amp; living things etc.) that act upon an organism and ultimately determine its form and survival.</a:t>
            </a:r>
            <a:endParaRPr lang="en-IN" sz="20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Wingdings" panose="05000000000000000000" pitchFamily="2" charset="2"/>
              <a:buChar char=""/>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The study of relationships between living organisms with their physical environment and with each other</a:t>
            </a:r>
            <a:r>
              <a:rPr lang="en-US" sz="2400" b="1" dirty="0">
                <a:effectLst/>
                <a:latin typeface="Calibri" panose="020F0502020204030204" pitchFamily="34" charset="0"/>
                <a:ea typeface="Calibri" panose="020F0502020204030204" pitchFamily="34" charset="0"/>
                <a:cs typeface="Times New Roman" panose="02020603050405020304" pitchFamily="18" charset="0"/>
              </a:rPr>
              <a:t>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is </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e</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cology. </a:t>
            </a:r>
            <a:endParaRPr lang="en-IN" sz="20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1000"/>
              </a:spcAft>
              <a:buFont typeface="Wingdings" panose="05000000000000000000" pitchFamily="2" charset="2"/>
              <a:buChar char=""/>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Ecology can be approached from the viewpoints of the environment and the demands it places on the organisms in it or organisms and how they adapt to their environmental conditions. </a:t>
            </a:r>
            <a:endParaRPr lang="en-IN" sz="20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474321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B7172-EA54-4E60-84D7-1AB90787BAAB}"/>
              </a:ext>
            </a:extLst>
          </p:cNvPr>
          <p:cNvSpPr>
            <a:spLocks noGrp="1"/>
          </p:cNvSpPr>
          <p:nvPr>
            <p:ph type="title"/>
          </p:nvPr>
        </p:nvSpPr>
        <p:spPr>
          <a:xfrm>
            <a:off x="4109156" y="365126"/>
            <a:ext cx="7244644" cy="887942"/>
          </a:xfrm>
          <a:ln>
            <a:solidFill>
              <a:srgbClr val="FF0000"/>
            </a:solidFill>
          </a:ln>
        </p:spPr>
        <p:txBody>
          <a:bodyPr/>
          <a:lstStyle/>
          <a:p>
            <a:pPr algn="ctr"/>
            <a:r>
              <a:rPr lang="en-US" sz="4400" b="1" dirty="0">
                <a:effectLst/>
                <a:latin typeface="Times New Roman" panose="02020603050405020304" pitchFamily="18" charset="0"/>
                <a:ea typeface="Calibri" panose="020F0502020204030204" pitchFamily="34" charset="0"/>
                <a:cs typeface="Mangal" panose="02040503050203030202" pitchFamily="18" charset="0"/>
              </a:rPr>
              <a:t>Environment continue…</a:t>
            </a:r>
            <a:endParaRPr lang="en-IN" dirty="0"/>
          </a:p>
        </p:txBody>
      </p:sp>
      <p:sp>
        <p:nvSpPr>
          <p:cNvPr id="3" name="Content Placeholder 2">
            <a:extLst>
              <a:ext uri="{FF2B5EF4-FFF2-40B4-BE49-F238E27FC236}">
                <a16:creationId xmlns:a16="http://schemas.microsoft.com/office/drawing/2014/main" id="{4CEDDEBD-8AF7-4767-BA9C-26F8D7F8FDCD}"/>
              </a:ext>
            </a:extLst>
          </p:cNvPr>
          <p:cNvSpPr>
            <a:spLocks noGrp="1"/>
          </p:cNvSpPr>
          <p:nvPr>
            <p:ph idx="1"/>
          </p:nvPr>
        </p:nvSpPr>
        <p:spPr>
          <a:xfrm>
            <a:off x="304800" y="1825625"/>
            <a:ext cx="11651226" cy="4351338"/>
          </a:xfrm>
          <a:ln>
            <a:solidFill>
              <a:srgbClr val="FF0000"/>
            </a:solidFill>
          </a:ln>
        </p:spPr>
        <p:txBody>
          <a:bodyPr>
            <a:normAutofit/>
          </a:bodyPr>
          <a:lstStyle/>
          <a:p>
            <a:pPr marL="342900" lvl="0" indent="-342900" algn="just">
              <a:lnSpc>
                <a:spcPct val="150000"/>
              </a:lnSpc>
              <a:buFont typeface="Wingdings" panose="05000000000000000000" pitchFamily="2" charset="2"/>
              <a:buChar char=""/>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An ecosystem consists of an assembly of mutually interacting organisms and their environment in which materials are interchanged in a largely cyclical manner. </a:t>
            </a:r>
            <a:endParaRPr lang="en-IN" sz="20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Wingdings" panose="05000000000000000000" pitchFamily="2" charset="2"/>
              <a:buChar char=""/>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An ecosystem has physical, chemical, and biological components along with energy sources and pathways of energy and materials interchange. </a:t>
            </a:r>
            <a:endParaRPr lang="en-IN" sz="20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Wingdings" panose="05000000000000000000" pitchFamily="2" charset="2"/>
              <a:buChar char=""/>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The environment in which a particular organism lives is called its habitat. </a:t>
            </a:r>
            <a:endParaRPr lang="en-IN" sz="20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1000"/>
              </a:spcAft>
              <a:buFont typeface="Wingdings" panose="05000000000000000000" pitchFamily="2" charset="2"/>
              <a:buChar char=""/>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The role of an organism in a habitat is called its niche.</a:t>
            </a:r>
            <a:endParaRPr lang="en-IN" sz="2000" b="1" dirty="0">
              <a:effectLst/>
              <a:latin typeface="Calibri" panose="020F0502020204030204" pitchFamily="34" charset="0"/>
              <a:ea typeface="Calibri" panose="020F0502020204030204" pitchFamily="34" charset="0"/>
              <a:cs typeface="Times New Roman" panose="02020603050405020304" pitchFamily="18" charset="0"/>
            </a:endParaRPr>
          </a:p>
          <a:p>
            <a:endParaRPr lang="en-IN" sz="2400" b="1" dirty="0"/>
          </a:p>
        </p:txBody>
      </p:sp>
    </p:spTree>
    <p:extLst>
      <p:ext uri="{BB962C8B-B14F-4D97-AF65-F5344CB8AC3E}">
        <p14:creationId xmlns:p14="http://schemas.microsoft.com/office/powerpoint/2010/main" val="11296396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B7172-EA54-4E60-84D7-1AB90787BAAB}"/>
              </a:ext>
            </a:extLst>
          </p:cNvPr>
          <p:cNvSpPr>
            <a:spLocks noGrp="1"/>
          </p:cNvSpPr>
          <p:nvPr>
            <p:ph type="title"/>
          </p:nvPr>
        </p:nvSpPr>
        <p:spPr>
          <a:xfrm>
            <a:off x="2733368" y="365125"/>
            <a:ext cx="7039897" cy="1113719"/>
          </a:xfrm>
          <a:solidFill>
            <a:schemeClr val="accent2">
              <a:lumMod val="20000"/>
              <a:lumOff val="80000"/>
            </a:schemeClr>
          </a:solidFill>
          <a:ln>
            <a:solidFill>
              <a:srgbClr val="FF0000"/>
            </a:solidFill>
          </a:ln>
        </p:spPr>
        <p:txBody>
          <a:bodyPr/>
          <a:lstStyle/>
          <a:p>
            <a:pPr algn="ctr"/>
            <a:r>
              <a:rPr lang="en-US" sz="4400" b="1" dirty="0">
                <a:effectLst/>
                <a:latin typeface="Times New Roman" panose="02020603050405020304" pitchFamily="18" charset="0"/>
                <a:ea typeface="Calibri" panose="020F0502020204030204" pitchFamily="34" charset="0"/>
              </a:rPr>
              <a:t>Types of environment</a:t>
            </a:r>
            <a:endParaRPr lang="en-IN" dirty="0"/>
          </a:p>
        </p:txBody>
      </p:sp>
      <p:sp>
        <p:nvSpPr>
          <p:cNvPr id="3" name="Content Placeholder 2">
            <a:extLst>
              <a:ext uri="{FF2B5EF4-FFF2-40B4-BE49-F238E27FC236}">
                <a16:creationId xmlns:a16="http://schemas.microsoft.com/office/drawing/2014/main" id="{4CEDDEBD-8AF7-4767-BA9C-26F8D7F8FDCD}"/>
              </a:ext>
            </a:extLst>
          </p:cNvPr>
          <p:cNvSpPr>
            <a:spLocks noGrp="1"/>
          </p:cNvSpPr>
          <p:nvPr>
            <p:ph idx="1"/>
          </p:nvPr>
        </p:nvSpPr>
        <p:spPr>
          <a:xfrm>
            <a:off x="314631" y="2209083"/>
            <a:ext cx="11543071" cy="4283792"/>
          </a:xfrm>
          <a:ln>
            <a:solidFill>
              <a:srgbClr val="FF0000"/>
            </a:solidFill>
          </a:ln>
        </p:spPr>
        <p:txBody>
          <a:bodyPr>
            <a:normAutofit fontScale="92500" lnSpcReduction="20000"/>
          </a:bodyPr>
          <a:lstStyle/>
          <a:p>
            <a:pPr marL="342900" lvl="0" indent="-342900" algn="just">
              <a:lnSpc>
                <a:spcPct val="150000"/>
              </a:lnSpc>
              <a:spcAft>
                <a:spcPts val="1000"/>
              </a:spcAft>
              <a:buFont typeface="Wingdings" panose="05000000000000000000" pitchFamily="2" charset="2"/>
              <a:buChar char=""/>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The environment into four broad categories. </a:t>
            </a:r>
            <a:endParaRPr lang="en-IN" sz="20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en-US"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Terrestrial environment </a:t>
            </a:r>
            <a:endParaRPr lang="en-IN" sz="2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1000"/>
              </a:spcAft>
              <a:buFont typeface="Wingdings" panose="05000000000000000000" pitchFamily="2" charset="2"/>
              <a:buChar char=""/>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The terrestrial environment is based on land and consists of biomes, such as grasslands, one of several kinds of forests, savannas, or deserts. </a:t>
            </a:r>
            <a:endParaRPr lang="en-IN" sz="20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en-US"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Freshwater environment </a:t>
            </a:r>
            <a:endParaRPr lang="en-IN" sz="2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1000"/>
              </a:spcAft>
              <a:buFont typeface="Wingdings" panose="05000000000000000000" pitchFamily="2" charset="2"/>
              <a:buChar char=""/>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The freshwater environment can be further subdivided between standing-water habitats (lakes, reservoirs) and running-water habitats (streams, rivers).</a:t>
            </a:r>
            <a:endParaRPr lang="en-IN" sz="20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976783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EDDEBD-8AF7-4767-BA9C-26F8D7F8FDCD}"/>
              </a:ext>
            </a:extLst>
          </p:cNvPr>
          <p:cNvSpPr>
            <a:spLocks noGrp="1"/>
          </p:cNvSpPr>
          <p:nvPr>
            <p:ph idx="1"/>
          </p:nvPr>
        </p:nvSpPr>
        <p:spPr>
          <a:xfrm>
            <a:off x="344129" y="2209083"/>
            <a:ext cx="11078497" cy="4283792"/>
          </a:xfrm>
          <a:ln>
            <a:solidFill>
              <a:srgbClr val="FF0000"/>
            </a:solidFill>
          </a:ln>
        </p:spPr>
        <p:txBody>
          <a:bodyPr>
            <a:normAutofit/>
          </a:bodyPr>
          <a:lstStyle/>
          <a:p>
            <a:pPr algn="just">
              <a:lnSpc>
                <a:spcPct val="150000"/>
              </a:lnSpc>
              <a:spcAft>
                <a:spcPts val="1000"/>
              </a:spcAft>
            </a:pPr>
            <a:r>
              <a:rPr lang="en-US"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Oceanic marine environment</a:t>
            </a:r>
            <a:endParaRPr lang="en-IN" sz="2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1000"/>
              </a:spcAft>
              <a:buFont typeface="Wingdings" panose="05000000000000000000" pitchFamily="2" charset="2"/>
              <a:buChar char=""/>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The oceanic marine environment is characterized by saltwater and may be divided broadly into the shallow waters of the continental shelf composing the neritic zone.</a:t>
            </a:r>
            <a:endParaRPr lang="en-IN" sz="20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en-US"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Oceanic region</a:t>
            </a:r>
            <a:endParaRPr lang="en-IN" sz="2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1000"/>
              </a:spcAft>
              <a:buFont typeface="Wingdings" panose="05000000000000000000" pitchFamily="2" charset="2"/>
              <a:buChar char=""/>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The deeper waters of the ocean that constitute the oceanic region.</a:t>
            </a:r>
            <a:endParaRPr lang="en-IN" sz="20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itle 1">
            <a:extLst>
              <a:ext uri="{FF2B5EF4-FFF2-40B4-BE49-F238E27FC236}">
                <a16:creationId xmlns:a16="http://schemas.microsoft.com/office/drawing/2014/main" id="{1E0F76F3-21A6-4379-8647-44BDF2CB538E}"/>
              </a:ext>
            </a:extLst>
          </p:cNvPr>
          <p:cNvSpPr>
            <a:spLocks noGrp="1"/>
          </p:cNvSpPr>
          <p:nvPr>
            <p:ph type="title"/>
          </p:nvPr>
        </p:nvSpPr>
        <p:spPr>
          <a:xfrm>
            <a:off x="3795252" y="365126"/>
            <a:ext cx="7558548" cy="887942"/>
          </a:xfrm>
          <a:ln>
            <a:solidFill>
              <a:srgbClr val="FF0000"/>
            </a:solidFill>
          </a:ln>
        </p:spPr>
        <p:txBody>
          <a:bodyPr>
            <a:normAutofit fontScale="90000"/>
          </a:bodyPr>
          <a:lstStyle/>
          <a:p>
            <a:pPr algn="ctr"/>
            <a:r>
              <a:rPr lang="en-US" sz="4400" b="1" dirty="0">
                <a:effectLst/>
                <a:latin typeface="Times New Roman" panose="02020603050405020304" pitchFamily="18" charset="0"/>
                <a:ea typeface="Calibri" panose="020F0502020204030204" pitchFamily="34" charset="0"/>
                <a:cs typeface="Mangal" panose="02040503050203030202" pitchFamily="18" charset="0"/>
              </a:rPr>
              <a:t>Types of environment continue…</a:t>
            </a:r>
            <a:endParaRPr lang="en-IN" dirty="0"/>
          </a:p>
        </p:txBody>
      </p:sp>
    </p:spTree>
    <p:extLst>
      <p:ext uri="{BB962C8B-B14F-4D97-AF65-F5344CB8AC3E}">
        <p14:creationId xmlns:p14="http://schemas.microsoft.com/office/powerpoint/2010/main" val="3759561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B7172-EA54-4E60-84D7-1AB90787BAAB}"/>
              </a:ext>
            </a:extLst>
          </p:cNvPr>
          <p:cNvSpPr>
            <a:spLocks noGrp="1"/>
          </p:cNvSpPr>
          <p:nvPr>
            <p:ph type="title"/>
          </p:nvPr>
        </p:nvSpPr>
        <p:spPr>
          <a:xfrm>
            <a:off x="838200" y="365125"/>
            <a:ext cx="10515600" cy="1113719"/>
          </a:xfrm>
          <a:solidFill>
            <a:schemeClr val="accent2">
              <a:lumMod val="20000"/>
              <a:lumOff val="80000"/>
            </a:schemeClr>
          </a:solidFill>
          <a:ln>
            <a:solidFill>
              <a:srgbClr val="FF0000"/>
            </a:solidFill>
          </a:ln>
        </p:spPr>
        <p:txBody>
          <a:bodyPr/>
          <a:lstStyle/>
          <a:p>
            <a:pPr algn="ctr"/>
            <a:r>
              <a:rPr lang="en-US" sz="4400" b="1" dirty="0">
                <a:effectLst/>
                <a:latin typeface="Times New Roman" panose="02020603050405020304" pitchFamily="18" charset="0"/>
                <a:ea typeface="Calibri" panose="020F0502020204030204" pitchFamily="34" charset="0"/>
              </a:rPr>
              <a:t>Environmental Determinants</a:t>
            </a:r>
            <a:endParaRPr lang="en-IN" dirty="0"/>
          </a:p>
        </p:txBody>
      </p:sp>
      <p:sp>
        <p:nvSpPr>
          <p:cNvPr id="3" name="Content Placeholder 2">
            <a:extLst>
              <a:ext uri="{FF2B5EF4-FFF2-40B4-BE49-F238E27FC236}">
                <a16:creationId xmlns:a16="http://schemas.microsoft.com/office/drawing/2014/main" id="{4CEDDEBD-8AF7-4767-BA9C-26F8D7F8FDCD}"/>
              </a:ext>
            </a:extLst>
          </p:cNvPr>
          <p:cNvSpPr>
            <a:spLocks noGrp="1"/>
          </p:cNvSpPr>
          <p:nvPr>
            <p:ph idx="1"/>
          </p:nvPr>
        </p:nvSpPr>
        <p:spPr>
          <a:xfrm>
            <a:off x="432619" y="2209083"/>
            <a:ext cx="11415252" cy="3739433"/>
          </a:xfrm>
          <a:ln>
            <a:solidFill>
              <a:srgbClr val="FF0000"/>
            </a:solidFill>
          </a:ln>
        </p:spPr>
        <p:txBody>
          <a:bodyPr>
            <a:normAutofit/>
          </a:bodyPr>
          <a:lstStyle/>
          <a:p>
            <a:pPr algn="just">
              <a:lnSpc>
                <a:spcPct val="150000"/>
              </a:lnSpc>
              <a:spcAft>
                <a:spcPts val="1000"/>
              </a:spcAft>
            </a:pPr>
            <a:r>
              <a:rPr lang="en-US"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Location: </a:t>
            </a:r>
            <a:endParaRPr lang="en-IN" sz="2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Wingdings" panose="05000000000000000000" pitchFamily="2" charset="2"/>
              <a:buChar char=""/>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Local geological formations, vegetation and climate affect the spatial distribution of both animal and disease. </a:t>
            </a:r>
            <a:endParaRPr lang="en-IN" sz="20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1000"/>
              </a:spcAft>
              <a:buFont typeface="Wingdings" panose="05000000000000000000" pitchFamily="2" charset="2"/>
              <a:buChar char=""/>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For example, CBPP and CCPP are commonly found in hilly area of Assam and neighboring states. </a:t>
            </a:r>
            <a:endParaRPr lang="en-IN" sz="20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1518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B7172-EA54-4E60-84D7-1AB90787BAAB}"/>
              </a:ext>
            </a:extLst>
          </p:cNvPr>
          <p:cNvSpPr>
            <a:spLocks noGrp="1"/>
          </p:cNvSpPr>
          <p:nvPr>
            <p:ph type="title"/>
          </p:nvPr>
        </p:nvSpPr>
        <p:spPr>
          <a:xfrm>
            <a:off x="838200" y="365125"/>
            <a:ext cx="10515600" cy="1113719"/>
          </a:xfrm>
          <a:solidFill>
            <a:schemeClr val="accent2">
              <a:lumMod val="20000"/>
              <a:lumOff val="80000"/>
            </a:schemeClr>
          </a:solidFill>
          <a:ln>
            <a:solidFill>
              <a:srgbClr val="FF0000"/>
            </a:solidFill>
          </a:ln>
        </p:spPr>
        <p:txBody>
          <a:bodyPr/>
          <a:lstStyle/>
          <a:p>
            <a:pPr algn="ctr"/>
            <a:r>
              <a:rPr lang="en-US" sz="4400" b="1" dirty="0">
                <a:effectLst/>
                <a:latin typeface="Times New Roman" panose="02020603050405020304" pitchFamily="18" charset="0"/>
                <a:ea typeface="Calibri" panose="020F0502020204030204" pitchFamily="34" charset="0"/>
                <a:cs typeface="Mangal" panose="02040503050203030202" pitchFamily="18" charset="0"/>
              </a:rPr>
              <a:t>Agent of diseases</a:t>
            </a:r>
            <a:endParaRPr lang="en-IN" dirty="0"/>
          </a:p>
        </p:txBody>
      </p:sp>
      <p:sp>
        <p:nvSpPr>
          <p:cNvPr id="3" name="Content Placeholder 2">
            <a:extLst>
              <a:ext uri="{FF2B5EF4-FFF2-40B4-BE49-F238E27FC236}">
                <a16:creationId xmlns:a16="http://schemas.microsoft.com/office/drawing/2014/main" id="{4CEDDEBD-8AF7-4767-BA9C-26F8D7F8FDCD}"/>
              </a:ext>
            </a:extLst>
          </p:cNvPr>
          <p:cNvSpPr>
            <a:spLocks noGrp="1"/>
          </p:cNvSpPr>
          <p:nvPr>
            <p:ph idx="1"/>
          </p:nvPr>
        </p:nvSpPr>
        <p:spPr>
          <a:xfrm>
            <a:off x="373627" y="1825625"/>
            <a:ext cx="11552902" cy="4351338"/>
          </a:xfrm>
          <a:ln>
            <a:solidFill>
              <a:srgbClr val="FF0000"/>
            </a:solidFill>
          </a:ln>
        </p:spPr>
        <p:txBody>
          <a:bodyPr>
            <a:normAutofit lnSpcReduction="10000"/>
          </a:bodyPr>
          <a:lstStyle/>
          <a:p>
            <a:pPr marL="342900" lvl="0" indent="-342900" algn="just">
              <a:lnSpc>
                <a:spcPct val="150000"/>
              </a:lnSpc>
              <a:buFont typeface="Wingdings" panose="05000000000000000000" pitchFamily="2" charset="2"/>
              <a:buChar char=""/>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Animals are vulnerable to a variety of infectious and non-infectious diseases. </a:t>
            </a:r>
            <a:endParaRPr lang="en-IN" sz="20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Wingdings" panose="05000000000000000000" pitchFamily="2" charset="2"/>
              <a:buChar char=""/>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The pathogens causing the diseases include bacteria, viruses, </a:t>
            </a:r>
            <a:r>
              <a:rPr lang="en-US" sz="2400" b="1" dirty="0" err="1">
                <a:effectLst/>
                <a:latin typeface="Times New Roman" panose="02020603050405020304" pitchFamily="18" charset="0"/>
                <a:ea typeface="Calibri" panose="020F0502020204030204" pitchFamily="34" charset="0"/>
                <a:cs typeface="Times New Roman" panose="02020603050405020304" pitchFamily="18" charset="0"/>
              </a:rPr>
              <a:t>rickettsiae</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mycoplasma, fungi, protozoa, and helminths.</a:t>
            </a:r>
            <a:endParaRPr lang="en-IN" sz="20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1000"/>
              </a:spcAft>
              <a:buFont typeface="Wingdings" panose="05000000000000000000" pitchFamily="2" charset="2"/>
              <a:buChar char=""/>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Specific pathogens cause specific infections.</a:t>
            </a:r>
            <a:endParaRPr lang="en-IN" sz="20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1000"/>
              </a:spcAft>
              <a:buFont typeface="Wingdings" panose="05000000000000000000" pitchFamily="2" charset="2"/>
              <a:buChar char=""/>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The important disease in animals caused by </a:t>
            </a:r>
            <a:r>
              <a:rPr lang="en-US"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bacterial agents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includes anthrax, brucellosis, bovine tuberculosis, black quarter (black-leg), tetanus, </a:t>
            </a:r>
            <a:r>
              <a:rPr lang="en-US" sz="2400" b="1" dirty="0" err="1">
                <a:effectLst/>
                <a:latin typeface="Times New Roman" panose="02020603050405020304" pitchFamily="18" charset="0"/>
                <a:ea typeface="Calibri" panose="020F0502020204030204" pitchFamily="34" charset="0"/>
                <a:cs typeface="Times New Roman" panose="02020603050405020304" pitchFamily="18" charset="0"/>
              </a:rPr>
              <a:t>Johne`s</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disease, listeriosis, leptospirosis, salmonellosis, campylobacteriosis etc. </a:t>
            </a:r>
            <a:endParaRPr lang="en-IN" sz="2000" b="1" dirty="0">
              <a:effectLst/>
              <a:latin typeface="Calibri" panose="020F0502020204030204" pitchFamily="34" charset="0"/>
              <a:ea typeface="Calibri" panose="020F0502020204030204" pitchFamily="34" charset="0"/>
              <a:cs typeface="Times New Roman" panose="02020603050405020304" pitchFamily="18" charset="0"/>
            </a:endParaRPr>
          </a:p>
          <a:p>
            <a:endParaRPr lang="en-IN" sz="2400" b="1" dirty="0"/>
          </a:p>
        </p:txBody>
      </p:sp>
    </p:spTree>
    <p:extLst>
      <p:ext uri="{BB962C8B-B14F-4D97-AF65-F5344CB8AC3E}">
        <p14:creationId xmlns:p14="http://schemas.microsoft.com/office/powerpoint/2010/main" val="42910193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EDDEBD-8AF7-4767-BA9C-26F8D7F8FDCD}"/>
              </a:ext>
            </a:extLst>
          </p:cNvPr>
          <p:cNvSpPr>
            <a:spLocks noGrp="1"/>
          </p:cNvSpPr>
          <p:nvPr>
            <p:ph idx="1"/>
          </p:nvPr>
        </p:nvSpPr>
        <p:spPr>
          <a:xfrm>
            <a:off x="403123" y="2209083"/>
            <a:ext cx="11454580" cy="4283792"/>
          </a:xfrm>
          <a:ln>
            <a:solidFill>
              <a:srgbClr val="FF0000"/>
            </a:solidFill>
          </a:ln>
        </p:spPr>
        <p:txBody>
          <a:bodyPr>
            <a:normAutofit fontScale="77500" lnSpcReduction="20000"/>
          </a:bodyPr>
          <a:lstStyle/>
          <a:p>
            <a:pPr algn="just">
              <a:lnSpc>
                <a:spcPct val="150000"/>
              </a:lnSpc>
              <a:spcAft>
                <a:spcPts val="1000"/>
              </a:spcAft>
            </a:pPr>
            <a:r>
              <a:rPr lang="en-US"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Climate: </a:t>
            </a:r>
            <a:endParaRPr lang="en-IN" sz="2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1000"/>
              </a:spcAft>
              <a:buFont typeface="Wingdings" panose="05000000000000000000" pitchFamily="2" charset="2"/>
              <a:buChar char=""/>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Two types of climates: microclimate and macroclimate</a:t>
            </a:r>
            <a:endParaRPr lang="en-IN" sz="20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en-US"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Macroclimate: </a:t>
            </a:r>
            <a:endParaRPr lang="en-IN" sz="2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Wingdings" panose="05000000000000000000" pitchFamily="2" charset="2"/>
              <a:buChar char=""/>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It comprises the normal components of weather to which animals are exposed i.e., rainfall, temperature, solar radiation, humidity, wind. All of which affect health. </a:t>
            </a:r>
            <a:endParaRPr lang="en-IN" sz="20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Wingdings" panose="05000000000000000000" pitchFamily="2" charset="2"/>
              <a:buChar char=""/>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Exposure of young animals to </a:t>
            </a:r>
            <a:r>
              <a:rPr lang="en-US"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very cold temperature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leads to hypothermia. </a:t>
            </a:r>
          </a:p>
          <a:p>
            <a:pPr marL="342900" lvl="0" indent="-342900" algn="just">
              <a:lnSpc>
                <a:spcPct val="150000"/>
              </a:lnSpc>
              <a:buFont typeface="Wingdings" panose="05000000000000000000" pitchFamily="2" charset="2"/>
              <a:buChar char=""/>
            </a:pPr>
            <a:r>
              <a:rPr lang="en-US"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Wind and rainfall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increase the loss of heat from the body. </a:t>
            </a:r>
            <a:endParaRPr lang="en-IN" sz="20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1000"/>
              </a:spcAft>
              <a:buFont typeface="Wingdings" panose="05000000000000000000" pitchFamily="2" charset="2"/>
              <a:buChar char=""/>
            </a:pPr>
            <a:r>
              <a:rPr lang="en-US"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Cold stress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predisposes animal to disease by reducing efficiency of digestion, leading to enteritis. </a:t>
            </a:r>
            <a:endParaRPr lang="en-IN" sz="20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itle 1">
            <a:extLst>
              <a:ext uri="{FF2B5EF4-FFF2-40B4-BE49-F238E27FC236}">
                <a16:creationId xmlns:a16="http://schemas.microsoft.com/office/drawing/2014/main" id="{1E0F76F3-21A6-4379-8647-44BDF2CB538E}"/>
              </a:ext>
            </a:extLst>
          </p:cNvPr>
          <p:cNvSpPr>
            <a:spLocks noGrp="1"/>
          </p:cNvSpPr>
          <p:nvPr>
            <p:ph type="title"/>
          </p:nvPr>
        </p:nvSpPr>
        <p:spPr>
          <a:xfrm>
            <a:off x="2703871" y="365126"/>
            <a:ext cx="9153832" cy="887942"/>
          </a:xfrm>
          <a:ln>
            <a:solidFill>
              <a:srgbClr val="FF0000"/>
            </a:solidFill>
          </a:ln>
        </p:spPr>
        <p:txBody>
          <a:bodyPr>
            <a:normAutofit fontScale="90000"/>
          </a:bodyPr>
          <a:lstStyle/>
          <a:p>
            <a:pPr algn="ctr"/>
            <a:r>
              <a:rPr kumimoji="0" lang="en-US" sz="44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j-cs"/>
              </a:rPr>
              <a:t>Environmental Determinants </a:t>
            </a:r>
            <a:r>
              <a:rPr lang="en-US" sz="4400" b="1" dirty="0">
                <a:effectLst/>
                <a:latin typeface="Times New Roman" panose="02020603050405020304" pitchFamily="18" charset="0"/>
                <a:ea typeface="Calibri" panose="020F0502020204030204" pitchFamily="34" charset="0"/>
                <a:cs typeface="Mangal" panose="02040503050203030202" pitchFamily="18" charset="0"/>
              </a:rPr>
              <a:t>continue…</a:t>
            </a:r>
            <a:endParaRPr lang="en-IN" dirty="0"/>
          </a:p>
        </p:txBody>
      </p:sp>
    </p:spTree>
    <p:extLst>
      <p:ext uri="{BB962C8B-B14F-4D97-AF65-F5344CB8AC3E}">
        <p14:creationId xmlns:p14="http://schemas.microsoft.com/office/powerpoint/2010/main" val="39518299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EDDEBD-8AF7-4767-BA9C-26F8D7F8FDCD}"/>
              </a:ext>
            </a:extLst>
          </p:cNvPr>
          <p:cNvSpPr>
            <a:spLocks noGrp="1"/>
          </p:cNvSpPr>
          <p:nvPr>
            <p:ph idx="1"/>
          </p:nvPr>
        </p:nvSpPr>
        <p:spPr>
          <a:xfrm>
            <a:off x="511277" y="1686560"/>
            <a:ext cx="11346426" cy="5038705"/>
          </a:xfrm>
          <a:ln>
            <a:solidFill>
              <a:srgbClr val="FF0000"/>
            </a:solidFill>
          </a:ln>
        </p:spPr>
        <p:txBody>
          <a:bodyPr>
            <a:normAutofit/>
          </a:bodyPr>
          <a:lstStyle/>
          <a:p>
            <a:pPr marL="342900" lvl="0" indent="-342900" algn="just">
              <a:lnSpc>
                <a:spcPct val="150000"/>
              </a:lnSpc>
              <a:buFont typeface="Wingdings" panose="05000000000000000000" pitchFamily="2" charset="2"/>
              <a:buChar char=""/>
            </a:pPr>
            <a:r>
              <a:rPr lang="en-US" sz="20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Wind </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can carry the agent (FMD) and vectors over long distances.</a:t>
            </a:r>
            <a:endParaRPr lang="en-IN" sz="20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Wingdings" panose="05000000000000000000" pitchFamily="2" charset="2"/>
              <a:buChar char=""/>
            </a:pPr>
            <a:r>
              <a:rPr lang="en-US" sz="20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Solar radiations </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may act as primary determinant: may cause squamous cell carcinoma.</a:t>
            </a:r>
            <a:endParaRPr lang="en-IN" sz="20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Wingdings" panose="05000000000000000000" pitchFamily="2" charset="2"/>
              <a:buChar char=""/>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The macroclimate also </a:t>
            </a:r>
            <a:r>
              <a:rPr lang="en-US" sz="20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affects the stability of the infectious agent </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e.g. Transmissible gastroenteritis virus </a:t>
            </a:r>
            <a:r>
              <a:rPr lang="en-US" sz="20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survives during winters </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due to the decreased amount of solar radiations, thus causing more cases of dehydration and diarrhea in the cooler months of the year. </a:t>
            </a:r>
            <a:endParaRPr lang="en-IN" sz="20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Wingdings" panose="05000000000000000000" pitchFamily="2" charset="2"/>
              <a:buChar char=""/>
            </a:pPr>
            <a:r>
              <a:rPr lang="en-US" sz="20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Bovine rhinotracheitis virus </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survives well when the </a:t>
            </a:r>
            <a:r>
              <a:rPr lang="en-US" sz="20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humidity is low </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whereas </a:t>
            </a:r>
            <a:r>
              <a:rPr lang="en-US" sz="20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rhinovirus survives when humidity is high.</a:t>
            </a:r>
            <a:endParaRPr lang="en-IN" sz="2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1000"/>
              </a:spcAft>
              <a:buFont typeface="Wingdings" panose="05000000000000000000" pitchFamily="2" charset="2"/>
              <a:buChar char=""/>
            </a:pPr>
            <a:r>
              <a:rPr lang="en-US" sz="20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Increased rainfall </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can lead to increase in the </a:t>
            </a:r>
            <a:r>
              <a:rPr lang="en-US" sz="20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vector </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population and there by the increase in vector borne diseases. </a:t>
            </a:r>
            <a:endParaRPr lang="en-IN" sz="20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itle 1">
            <a:extLst>
              <a:ext uri="{FF2B5EF4-FFF2-40B4-BE49-F238E27FC236}">
                <a16:creationId xmlns:a16="http://schemas.microsoft.com/office/drawing/2014/main" id="{1E0F76F3-21A6-4379-8647-44BDF2CB538E}"/>
              </a:ext>
            </a:extLst>
          </p:cNvPr>
          <p:cNvSpPr>
            <a:spLocks noGrp="1"/>
          </p:cNvSpPr>
          <p:nvPr>
            <p:ph type="title"/>
          </p:nvPr>
        </p:nvSpPr>
        <p:spPr>
          <a:xfrm>
            <a:off x="2703871" y="365126"/>
            <a:ext cx="9153832" cy="887942"/>
          </a:xfrm>
          <a:ln>
            <a:solidFill>
              <a:srgbClr val="FF0000"/>
            </a:solidFill>
          </a:ln>
        </p:spPr>
        <p:txBody>
          <a:bodyPr>
            <a:normAutofit fontScale="90000"/>
          </a:bodyPr>
          <a:lstStyle/>
          <a:p>
            <a:pPr algn="ctr"/>
            <a:r>
              <a:rPr kumimoji="0" lang="en-US" sz="44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j-cs"/>
              </a:rPr>
              <a:t>Environmental Determinants </a:t>
            </a:r>
            <a:r>
              <a:rPr lang="en-US" sz="4400" b="1" dirty="0">
                <a:effectLst/>
                <a:latin typeface="Times New Roman" panose="02020603050405020304" pitchFamily="18" charset="0"/>
                <a:ea typeface="Calibri" panose="020F0502020204030204" pitchFamily="34" charset="0"/>
                <a:cs typeface="Mangal" panose="02040503050203030202" pitchFamily="18" charset="0"/>
              </a:rPr>
              <a:t>continue…</a:t>
            </a:r>
            <a:endParaRPr lang="en-IN" dirty="0"/>
          </a:p>
        </p:txBody>
      </p:sp>
    </p:spTree>
    <p:extLst>
      <p:ext uri="{BB962C8B-B14F-4D97-AF65-F5344CB8AC3E}">
        <p14:creationId xmlns:p14="http://schemas.microsoft.com/office/powerpoint/2010/main" val="996989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EDDEBD-8AF7-4767-BA9C-26F8D7F8FDCD}"/>
              </a:ext>
            </a:extLst>
          </p:cNvPr>
          <p:cNvSpPr>
            <a:spLocks noGrp="1"/>
          </p:cNvSpPr>
          <p:nvPr>
            <p:ph idx="1"/>
          </p:nvPr>
        </p:nvSpPr>
        <p:spPr>
          <a:xfrm>
            <a:off x="907026" y="2209083"/>
            <a:ext cx="10515600" cy="4283792"/>
          </a:xfrm>
          <a:ln>
            <a:solidFill>
              <a:srgbClr val="FF0000"/>
            </a:solidFill>
          </a:ln>
        </p:spPr>
        <p:txBody>
          <a:bodyPr>
            <a:normAutofit/>
          </a:bodyPr>
          <a:lstStyle/>
          <a:p>
            <a:pPr algn="just">
              <a:lnSpc>
                <a:spcPct val="150000"/>
              </a:lnSpc>
              <a:spcAft>
                <a:spcPts val="1000"/>
              </a:spcAft>
            </a:pPr>
            <a:r>
              <a:rPr lang="en-US"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Microclimate: </a:t>
            </a:r>
            <a:endParaRPr lang="en-IN"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Wingdings" panose="05000000000000000000" pitchFamily="2" charset="2"/>
              <a:buChar char=""/>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It is the climate that occurs in a small, defined space. </a:t>
            </a:r>
            <a:endParaRPr lang="en-IN" sz="24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1000"/>
              </a:spcAft>
              <a:buFont typeface="Wingdings" panose="05000000000000000000" pitchFamily="2" charset="2"/>
              <a:buChar char=""/>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They may be as small as within a few millimeters of plants (Terrestrial microclimate) or animal’s surface (Biological microclimate) or as large as an animal house. </a:t>
            </a:r>
            <a:endParaRPr lang="en-IN" sz="24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itle 1">
            <a:extLst>
              <a:ext uri="{FF2B5EF4-FFF2-40B4-BE49-F238E27FC236}">
                <a16:creationId xmlns:a16="http://schemas.microsoft.com/office/drawing/2014/main" id="{1E0F76F3-21A6-4379-8647-44BDF2CB538E}"/>
              </a:ext>
            </a:extLst>
          </p:cNvPr>
          <p:cNvSpPr>
            <a:spLocks noGrp="1"/>
          </p:cNvSpPr>
          <p:nvPr>
            <p:ph type="title"/>
          </p:nvPr>
        </p:nvSpPr>
        <p:spPr>
          <a:xfrm>
            <a:off x="2703871" y="365126"/>
            <a:ext cx="9153832" cy="887942"/>
          </a:xfrm>
          <a:ln>
            <a:solidFill>
              <a:srgbClr val="FF0000"/>
            </a:solidFill>
          </a:ln>
        </p:spPr>
        <p:txBody>
          <a:bodyPr>
            <a:normAutofit fontScale="90000"/>
          </a:bodyPr>
          <a:lstStyle/>
          <a:p>
            <a:pPr algn="ctr"/>
            <a:r>
              <a:rPr kumimoji="0" lang="en-US" sz="44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j-cs"/>
              </a:rPr>
              <a:t>Environmental Determinants </a:t>
            </a:r>
            <a:r>
              <a:rPr lang="en-US" sz="4400" b="1" dirty="0">
                <a:effectLst/>
                <a:latin typeface="Times New Roman" panose="02020603050405020304" pitchFamily="18" charset="0"/>
                <a:ea typeface="Calibri" panose="020F0502020204030204" pitchFamily="34" charset="0"/>
                <a:cs typeface="Mangal" panose="02040503050203030202" pitchFamily="18" charset="0"/>
              </a:rPr>
              <a:t>continue…</a:t>
            </a:r>
            <a:endParaRPr lang="en-IN" dirty="0"/>
          </a:p>
        </p:txBody>
      </p:sp>
    </p:spTree>
    <p:extLst>
      <p:ext uri="{BB962C8B-B14F-4D97-AF65-F5344CB8AC3E}">
        <p14:creationId xmlns:p14="http://schemas.microsoft.com/office/powerpoint/2010/main" val="32214775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EDDEBD-8AF7-4767-BA9C-26F8D7F8FDCD}"/>
              </a:ext>
            </a:extLst>
          </p:cNvPr>
          <p:cNvSpPr>
            <a:spLocks noGrp="1"/>
          </p:cNvSpPr>
          <p:nvPr>
            <p:ph idx="1"/>
          </p:nvPr>
        </p:nvSpPr>
        <p:spPr>
          <a:xfrm>
            <a:off x="491613" y="1455174"/>
            <a:ext cx="11366090" cy="5037701"/>
          </a:xfrm>
          <a:ln>
            <a:solidFill>
              <a:srgbClr val="FF0000"/>
            </a:solidFill>
          </a:ln>
        </p:spPr>
        <p:txBody>
          <a:bodyPr>
            <a:normAutofit/>
          </a:bodyPr>
          <a:lstStyle/>
          <a:p>
            <a:pPr algn="just">
              <a:lnSpc>
                <a:spcPct val="150000"/>
              </a:lnSpc>
              <a:spcAft>
                <a:spcPts val="1000"/>
              </a:spcAft>
            </a:pPr>
            <a:r>
              <a:rPr lang="en-US" sz="20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Husbandry:</a:t>
            </a:r>
            <a:endParaRPr lang="en-IN" sz="2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1000"/>
              </a:spcAft>
            </a:pPr>
            <a:r>
              <a:rPr lang="en-US" sz="2000" b="1"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Housing</a:t>
            </a:r>
            <a:endParaRPr lang="en-IN" sz="2000" b="1"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Wingdings" panose="05000000000000000000" pitchFamily="2" charset="2"/>
              <a:buChar char=""/>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It includes </a:t>
            </a:r>
            <a:r>
              <a:rPr lang="en-US" sz="20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ventilation, bedding material or structure</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of surfaces. For examples:</a:t>
            </a:r>
            <a:endParaRPr lang="en-IN" sz="20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Wingdings" panose="05000000000000000000" pitchFamily="2" charset="2"/>
              <a:buChar char=""/>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Poor ventilation with high level of ammonia in animal house is associated with keratoconjunctivitis in hens and turbinate atrophy in pigs. </a:t>
            </a:r>
            <a:endParaRPr lang="en-IN" sz="20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Wingdings" panose="05000000000000000000" pitchFamily="2" charset="2"/>
              <a:buChar char=""/>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Properly ventilated houses which meet the specific space requirement of the species. </a:t>
            </a:r>
            <a:endParaRPr lang="en-IN" sz="20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Wingdings" panose="05000000000000000000" pitchFamily="2" charset="2"/>
              <a:buChar char=""/>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The floor should be non-slippery as it may lead to fractures and Downer cow syndrome. </a:t>
            </a:r>
            <a:endParaRPr lang="en-IN" sz="20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1000"/>
              </a:spcAft>
              <a:buFont typeface="Wingdings" panose="05000000000000000000" pitchFamily="2" charset="2"/>
              <a:buChar char=""/>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Excessive floor slope predisposes pigs to rectal prolapsed.  </a:t>
            </a:r>
            <a:endParaRPr lang="en-IN" sz="20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itle 1">
            <a:extLst>
              <a:ext uri="{FF2B5EF4-FFF2-40B4-BE49-F238E27FC236}">
                <a16:creationId xmlns:a16="http://schemas.microsoft.com/office/drawing/2014/main" id="{1E0F76F3-21A6-4379-8647-44BDF2CB538E}"/>
              </a:ext>
            </a:extLst>
          </p:cNvPr>
          <p:cNvSpPr>
            <a:spLocks noGrp="1"/>
          </p:cNvSpPr>
          <p:nvPr>
            <p:ph type="title"/>
          </p:nvPr>
        </p:nvSpPr>
        <p:spPr>
          <a:xfrm>
            <a:off x="2703871" y="365126"/>
            <a:ext cx="9153832" cy="887942"/>
          </a:xfrm>
          <a:ln>
            <a:solidFill>
              <a:srgbClr val="FF0000"/>
            </a:solidFill>
          </a:ln>
        </p:spPr>
        <p:txBody>
          <a:bodyPr>
            <a:normAutofit fontScale="90000"/>
          </a:bodyPr>
          <a:lstStyle/>
          <a:p>
            <a:pPr algn="ctr"/>
            <a:r>
              <a:rPr kumimoji="0" lang="en-US" sz="44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j-cs"/>
              </a:rPr>
              <a:t>Environmental Determinants </a:t>
            </a:r>
            <a:r>
              <a:rPr lang="en-US" sz="4400" b="1" dirty="0">
                <a:effectLst/>
                <a:latin typeface="Times New Roman" panose="02020603050405020304" pitchFamily="18" charset="0"/>
                <a:ea typeface="Calibri" panose="020F0502020204030204" pitchFamily="34" charset="0"/>
                <a:cs typeface="Mangal" panose="02040503050203030202" pitchFamily="18" charset="0"/>
              </a:rPr>
              <a:t>continue…</a:t>
            </a:r>
            <a:endParaRPr lang="en-IN" dirty="0"/>
          </a:p>
        </p:txBody>
      </p:sp>
    </p:spTree>
    <p:extLst>
      <p:ext uri="{BB962C8B-B14F-4D97-AF65-F5344CB8AC3E}">
        <p14:creationId xmlns:p14="http://schemas.microsoft.com/office/powerpoint/2010/main" val="39740911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EDDEBD-8AF7-4767-BA9C-26F8D7F8FDCD}"/>
              </a:ext>
            </a:extLst>
          </p:cNvPr>
          <p:cNvSpPr>
            <a:spLocks noGrp="1"/>
          </p:cNvSpPr>
          <p:nvPr>
            <p:ph idx="1"/>
          </p:nvPr>
        </p:nvSpPr>
        <p:spPr>
          <a:xfrm>
            <a:off x="907025" y="2209083"/>
            <a:ext cx="10950677" cy="4283792"/>
          </a:xfrm>
          <a:ln>
            <a:solidFill>
              <a:srgbClr val="FF0000"/>
            </a:solidFill>
          </a:ln>
        </p:spPr>
        <p:txBody>
          <a:bodyPr>
            <a:normAutofit/>
          </a:bodyPr>
          <a:lstStyle/>
          <a:p>
            <a:pPr algn="just">
              <a:lnSpc>
                <a:spcPct val="150000"/>
              </a:lnSpc>
              <a:spcAft>
                <a:spcPts val="1000"/>
              </a:spcAft>
            </a:pPr>
            <a:r>
              <a:rPr lang="en-US" sz="2400" b="1"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Diet</a:t>
            </a:r>
            <a:endParaRPr lang="en-IN" sz="2400" b="1"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Wingdings" panose="05000000000000000000" pitchFamily="2" charset="2"/>
              <a:buChar char=""/>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It has effects on the disease caused by energy, protein, vitamin and mineral deficiencies. </a:t>
            </a:r>
            <a:endParaRPr lang="en-IN" sz="24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Wingdings" panose="05000000000000000000" pitchFamily="2" charset="2"/>
              <a:buChar char=""/>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Feeding regimes may also be determinant.</a:t>
            </a:r>
            <a:endParaRPr lang="en-IN" sz="24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1000"/>
              </a:spcAft>
              <a:buFont typeface="Wingdings" panose="05000000000000000000" pitchFamily="2" charset="2"/>
              <a:buChar char=""/>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A balanced diet is essential for growth and production and to reduce the occurrence of disease in animals. </a:t>
            </a:r>
            <a:endParaRPr lang="en-IN" sz="24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itle 1">
            <a:extLst>
              <a:ext uri="{FF2B5EF4-FFF2-40B4-BE49-F238E27FC236}">
                <a16:creationId xmlns:a16="http://schemas.microsoft.com/office/drawing/2014/main" id="{1E0F76F3-21A6-4379-8647-44BDF2CB538E}"/>
              </a:ext>
            </a:extLst>
          </p:cNvPr>
          <p:cNvSpPr>
            <a:spLocks noGrp="1"/>
          </p:cNvSpPr>
          <p:nvPr>
            <p:ph type="title"/>
          </p:nvPr>
        </p:nvSpPr>
        <p:spPr>
          <a:xfrm>
            <a:off x="2703871" y="365126"/>
            <a:ext cx="9153832" cy="887942"/>
          </a:xfrm>
          <a:ln>
            <a:solidFill>
              <a:srgbClr val="FF0000"/>
            </a:solidFill>
          </a:ln>
        </p:spPr>
        <p:txBody>
          <a:bodyPr>
            <a:normAutofit fontScale="90000"/>
          </a:bodyPr>
          <a:lstStyle/>
          <a:p>
            <a:pPr algn="ctr"/>
            <a:r>
              <a:rPr kumimoji="0" lang="en-US" sz="44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j-cs"/>
              </a:rPr>
              <a:t>Environmental Determinants </a:t>
            </a:r>
            <a:r>
              <a:rPr lang="en-US" sz="4400" b="1" dirty="0">
                <a:effectLst/>
                <a:latin typeface="Times New Roman" panose="02020603050405020304" pitchFamily="18" charset="0"/>
                <a:ea typeface="Calibri" panose="020F0502020204030204" pitchFamily="34" charset="0"/>
                <a:cs typeface="Mangal" panose="02040503050203030202" pitchFamily="18" charset="0"/>
              </a:rPr>
              <a:t>continue…</a:t>
            </a:r>
            <a:endParaRPr lang="en-IN" dirty="0"/>
          </a:p>
        </p:txBody>
      </p:sp>
    </p:spTree>
    <p:extLst>
      <p:ext uri="{BB962C8B-B14F-4D97-AF65-F5344CB8AC3E}">
        <p14:creationId xmlns:p14="http://schemas.microsoft.com/office/powerpoint/2010/main" val="37065443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EDDEBD-8AF7-4767-BA9C-26F8D7F8FDCD}"/>
              </a:ext>
            </a:extLst>
          </p:cNvPr>
          <p:cNvSpPr>
            <a:spLocks noGrp="1"/>
          </p:cNvSpPr>
          <p:nvPr>
            <p:ph idx="1"/>
          </p:nvPr>
        </p:nvSpPr>
        <p:spPr>
          <a:xfrm>
            <a:off x="907025" y="2209083"/>
            <a:ext cx="10704871" cy="4283792"/>
          </a:xfrm>
          <a:ln>
            <a:solidFill>
              <a:srgbClr val="FF0000"/>
            </a:solidFill>
          </a:ln>
        </p:spPr>
        <p:txBody>
          <a:bodyPr>
            <a:normAutofit/>
          </a:bodyPr>
          <a:lstStyle/>
          <a:p>
            <a:pPr>
              <a:lnSpc>
                <a:spcPct val="150000"/>
              </a:lnSpc>
              <a:spcAft>
                <a:spcPts val="1000"/>
              </a:spcAft>
            </a:pPr>
            <a:r>
              <a:rPr lang="en-US" sz="2400" b="1"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Management</a:t>
            </a:r>
            <a:endParaRPr lang="en-IN" sz="2400" b="1"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Wingdings" panose="05000000000000000000" pitchFamily="2" charset="2"/>
              <a:buChar char=""/>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It includes feeding colostrum, avoiding overcrowding, de-worming, vaccination etc.  </a:t>
            </a:r>
            <a:endParaRPr lang="en-IN" sz="24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Wingdings" panose="05000000000000000000" pitchFamily="2" charset="2"/>
              <a:buChar char=""/>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It determines stocking density and production policy.</a:t>
            </a:r>
            <a:endParaRPr lang="en-IN" sz="24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1000"/>
              </a:spcAft>
              <a:buFont typeface="Wingdings" panose="05000000000000000000" pitchFamily="2" charset="2"/>
              <a:buChar char=""/>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Increased density increases the microbial population that in turn increase various diseases.</a:t>
            </a:r>
            <a:endParaRPr lang="en-IN" sz="24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itle 1">
            <a:extLst>
              <a:ext uri="{FF2B5EF4-FFF2-40B4-BE49-F238E27FC236}">
                <a16:creationId xmlns:a16="http://schemas.microsoft.com/office/drawing/2014/main" id="{1E0F76F3-21A6-4379-8647-44BDF2CB538E}"/>
              </a:ext>
            </a:extLst>
          </p:cNvPr>
          <p:cNvSpPr>
            <a:spLocks noGrp="1"/>
          </p:cNvSpPr>
          <p:nvPr>
            <p:ph type="title"/>
          </p:nvPr>
        </p:nvSpPr>
        <p:spPr>
          <a:xfrm>
            <a:off x="2703871" y="365126"/>
            <a:ext cx="9153832" cy="887942"/>
          </a:xfrm>
          <a:ln>
            <a:solidFill>
              <a:srgbClr val="FF0000"/>
            </a:solidFill>
          </a:ln>
        </p:spPr>
        <p:txBody>
          <a:bodyPr>
            <a:normAutofit fontScale="90000"/>
          </a:bodyPr>
          <a:lstStyle/>
          <a:p>
            <a:pPr algn="ctr"/>
            <a:r>
              <a:rPr kumimoji="0" lang="en-US" sz="44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j-cs"/>
              </a:rPr>
              <a:t>Environmental Determinants </a:t>
            </a:r>
            <a:r>
              <a:rPr lang="en-US" sz="4400" b="1" dirty="0">
                <a:effectLst/>
                <a:latin typeface="Times New Roman" panose="02020603050405020304" pitchFamily="18" charset="0"/>
                <a:ea typeface="Calibri" panose="020F0502020204030204" pitchFamily="34" charset="0"/>
                <a:cs typeface="Mangal" panose="02040503050203030202" pitchFamily="18" charset="0"/>
              </a:rPr>
              <a:t>continue…</a:t>
            </a:r>
            <a:endParaRPr lang="en-IN" dirty="0"/>
          </a:p>
        </p:txBody>
      </p:sp>
    </p:spTree>
    <p:extLst>
      <p:ext uri="{BB962C8B-B14F-4D97-AF65-F5344CB8AC3E}">
        <p14:creationId xmlns:p14="http://schemas.microsoft.com/office/powerpoint/2010/main" val="36479217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EDDEBD-8AF7-4767-BA9C-26F8D7F8FDCD}"/>
              </a:ext>
            </a:extLst>
          </p:cNvPr>
          <p:cNvSpPr>
            <a:spLocks noGrp="1"/>
          </p:cNvSpPr>
          <p:nvPr>
            <p:ph idx="1"/>
          </p:nvPr>
        </p:nvSpPr>
        <p:spPr>
          <a:xfrm>
            <a:off x="907026" y="2209083"/>
            <a:ext cx="10515600" cy="4283792"/>
          </a:xfrm>
          <a:ln>
            <a:solidFill>
              <a:srgbClr val="FF0000"/>
            </a:solidFill>
          </a:ln>
        </p:spPr>
        <p:txBody>
          <a:bodyPr>
            <a:normAutofit/>
          </a:bodyPr>
          <a:lstStyle/>
          <a:p>
            <a:pPr algn="just">
              <a:lnSpc>
                <a:spcPct val="150000"/>
              </a:lnSpc>
              <a:spcAft>
                <a:spcPts val="1000"/>
              </a:spcAft>
            </a:pPr>
            <a:r>
              <a:rPr lang="en-US"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Stress: </a:t>
            </a:r>
            <a:endParaRPr lang="en-IN"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Wingdings" panose="05000000000000000000" pitchFamily="2" charset="2"/>
              <a:buChar char=""/>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It is the sum of the biological reactions to any adverse physical, mental (and in man emotional) stimulus </a:t>
            </a:r>
            <a:r>
              <a:rPr lang="en-US"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that tends to disturb homeostasis</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N" sz="24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1000"/>
              </a:spcAft>
              <a:buFont typeface="Wingdings" panose="05000000000000000000" pitchFamily="2" charset="2"/>
              <a:buChar char=""/>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All the factors/ stimuli that produce stress are known as stressors.</a:t>
            </a:r>
            <a:endParaRPr lang="en-IN" sz="24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itle 1">
            <a:extLst>
              <a:ext uri="{FF2B5EF4-FFF2-40B4-BE49-F238E27FC236}">
                <a16:creationId xmlns:a16="http://schemas.microsoft.com/office/drawing/2014/main" id="{1E0F76F3-21A6-4379-8647-44BDF2CB538E}"/>
              </a:ext>
            </a:extLst>
          </p:cNvPr>
          <p:cNvSpPr>
            <a:spLocks noGrp="1"/>
          </p:cNvSpPr>
          <p:nvPr>
            <p:ph type="title"/>
          </p:nvPr>
        </p:nvSpPr>
        <p:spPr>
          <a:xfrm>
            <a:off x="2703871" y="365126"/>
            <a:ext cx="9153832" cy="887942"/>
          </a:xfrm>
          <a:ln>
            <a:solidFill>
              <a:srgbClr val="FF0000"/>
            </a:solidFill>
          </a:ln>
        </p:spPr>
        <p:txBody>
          <a:bodyPr>
            <a:normAutofit fontScale="90000"/>
          </a:bodyPr>
          <a:lstStyle/>
          <a:p>
            <a:pPr algn="ctr"/>
            <a:r>
              <a:rPr kumimoji="0" lang="en-US" sz="44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j-cs"/>
              </a:rPr>
              <a:t>Environmental Determinants </a:t>
            </a:r>
            <a:r>
              <a:rPr lang="en-US" sz="4400" b="1" dirty="0">
                <a:effectLst/>
                <a:latin typeface="Times New Roman" panose="02020603050405020304" pitchFamily="18" charset="0"/>
                <a:ea typeface="Calibri" panose="020F0502020204030204" pitchFamily="34" charset="0"/>
                <a:cs typeface="Mangal" panose="02040503050203030202" pitchFamily="18" charset="0"/>
              </a:rPr>
              <a:t>continue…</a:t>
            </a:r>
            <a:endParaRPr lang="en-IN" dirty="0"/>
          </a:p>
        </p:txBody>
      </p:sp>
    </p:spTree>
    <p:extLst>
      <p:ext uri="{BB962C8B-B14F-4D97-AF65-F5344CB8AC3E}">
        <p14:creationId xmlns:p14="http://schemas.microsoft.com/office/powerpoint/2010/main" val="15104625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EDDEBD-8AF7-4767-BA9C-26F8D7F8FDCD}"/>
              </a:ext>
            </a:extLst>
          </p:cNvPr>
          <p:cNvSpPr>
            <a:spLocks noGrp="1"/>
          </p:cNvSpPr>
          <p:nvPr>
            <p:ph idx="1"/>
          </p:nvPr>
        </p:nvSpPr>
        <p:spPr>
          <a:xfrm>
            <a:off x="501445" y="1789471"/>
            <a:ext cx="11277600" cy="4703404"/>
          </a:xfrm>
          <a:ln>
            <a:solidFill>
              <a:srgbClr val="FF0000"/>
            </a:solidFill>
          </a:ln>
        </p:spPr>
        <p:txBody>
          <a:bodyPr>
            <a:normAutofit/>
          </a:bodyPr>
          <a:lstStyle/>
          <a:p>
            <a:pPr algn="just">
              <a:lnSpc>
                <a:spcPct val="150000"/>
              </a:lnSpc>
              <a:spcAft>
                <a:spcPts val="1000"/>
              </a:spcAft>
            </a:pPr>
            <a:r>
              <a:rPr lang="en-US"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Selye’s hypothesis/ General adaptation syndrome:</a:t>
            </a:r>
            <a:endParaRPr lang="en-IN"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Wingdings" panose="05000000000000000000" pitchFamily="2" charset="2"/>
              <a:buChar char=""/>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It describes the effect of stress on laboratory animals. </a:t>
            </a:r>
            <a:endParaRPr lang="en-IN" sz="24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1000"/>
              </a:spcAft>
              <a:buFont typeface="Wingdings" panose="05000000000000000000" pitchFamily="2" charset="2"/>
              <a:buChar char=""/>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It is divided into three parts:</a:t>
            </a:r>
            <a:endParaRPr lang="en-IN" sz="2400" b="1" dirty="0">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150000"/>
              </a:lnSpc>
              <a:spcAft>
                <a:spcPts val="1000"/>
              </a:spcAft>
            </a:pPr>
            <a:r>
              <a:rPr lang="en-US" sz="20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General alarm reaction: </a:t>
            </a:r>
            <a:endParaRPr lang="en-IN" sz="2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Wingdings" panose="05000000000000000000" pitchFamily="2" charset="2"/>
              <a:buChar char=""/>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Within 6-48 </a:t>
            </a:r>
            <a:r>
              <a:rPr lang="en-US" sz="2400" b="1" dirty="0" err="1">
                <a:effectLst/>
                <a:latin typeface="Times New Roman" panose="02020603050405020304" pitchFamily="18" charset="0"/>
                <a:ea typeface="Calibri" panose="020F0502020204030204" pitchFamily="34" charset="0"/>
                <a:cs typeface="Times New Roman" panose="02020603050405020304" pitchFamily="18" charset="0"/>
              </a:rPr>
              <a:t>hrs</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after exposure to stressor. </a:t>
            </a:r>
            <a:endParaRPr lang="en-IN" sz="24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1000"/>
              </a:spcAft>
              <a:buFont typeface="Wingdings" panose="05000000000000000000" pitchFamily="2" charset="2"/>
              <a:buChar char=""/>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The size of liver, spleen, lymph nodes decrease.</a:t>
            </a:r>
            <a:endParaRPr lang="en-IN" sz="24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itle 1">
            <a:extLst>
              <a:ext uri="{FF2B5EF4-FFF2-40B4-BE49-F238E27FC236}">
                <a16:creationId xmlns:a16="http://schemas.microsoft.com/office/drawing/2014/main" id="{1E0F76F3-21A6-4379-8647-44BDF2CB538E}"/>
              </a:ext>
            </a:extLst>
          </p:cNvPr>
          <p:cNvSpPr>
            <a:spLocks noGrp="1"/>
          </p:cNvSpPr>
          <p:nvPr>
            <p:ph type="title"/>
          </p:nvPr>
        </p:nvSpPr>
        <p:spPr>
          <a:xfrm>
            <a:off x="2703871" y="365126"/>
            <a:ext cx="9153832" cy="887942"/>
          </a:xfrm>
          <a:ln>
            <a:solidFill>
              <a:srgbClr val="FF0000"/>
            </a:solidFill>
          </a:ln>
        </p:spPr>
        <p:txBody>
          <a:bodyPr>
            <a:normAutofit fontScale="90000"/>
          </a:bodyPr>
          <a:lstStyle/>
          <a:p>
            <a:pPr algn="ctr"/>
            <a:r>
              <a:rPr kumimoji="0" lang="en-US" sz="44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j-cs"/>
              </a:rPr>
              <a:t>Environmental Determinants </a:t>
            </a:r>
            <a:r>
              <a:rPr lang="en-US" sz="4400" b="1" dirty="0">
                <a:effectLst/>
                <a:latin typeface="Times New Roman" panose="02020603050405020304" pitchFamily="18" charset="0"/>
                <a:ea typeface="Calibri" panose="020F0502020204030204" pitchFamily="34" charset="0"/>
                <a:cs typeface="Mangal" panose="02040503050203030202" pitchFamily="18" charset="0"/>
              </a:rPr>
              <a:t>continue…</a:t>
            </a:r>
            <a:endParaRPr lang="en-IN" dirty="0"/>
          </a:p>
        </p:txBody>
      </p:sp>
    </p:spTree>
    <p:extLst>
      <p:ext uri="{BB962C8B-B14F-4D97-AF65-F5344CB8AC3E}">
        <p14:creationId xmlns:p14="http://schemas.microsoft.com/office/powerpoint/2010/main" val="35699149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EDDEBD-8AF7-4767-BA9C-26F8D7F8FDCD}"/>
              </a:ext>
            </a:extLst>
          </p:cNvPr>
          <p:cNvSpPr>
            <a:spLocks noGrp="1"/>
          </p:cNvSpPr>
          <p:nvPr>
            <p:ph idx="1"/>
          </p:nvPr>
        </p:nvSpPr>
        <p:spPr>
          <a:xfrm>
            <a:off x="570271" y="2209083"/>
            <a:ext cx="11189110" cy="4283792"/>
          </a:xfrm>
          <a:ln>
            <a:solidFill>
              <a:srgbClr val="FF0000"/>
            </a:solidFill>
          </a:ln>
        </p:spPr>
        <p:txBody>
          <a:bodyPr>
            <a:normAutofit/>
          </a:bodyPr>
          <a:lstStyle/>
          <a:p>
            <a:pPr lvl="1" algn="just">
              <a:lnSpc>
                <a:spcPct val="150000"/>
              </a:lnSpc>
              <a:spcAft>
                <a:spcPts val="1000"/>
              </a:spcAft>
            </a:pPr>
            <a:r>
              <a:rPr lang="en-US"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Phase of resistance (phase of adaptation): </a:t>
            </a:r>
            <a:endParaRPr lang="en-IN"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1000"/>
              </a:spcAft>
              <a:buFont typeface="Wingdings" panose="05000000000000000000" pitchFamily="2" charset="2"/>
              <a:buChar char=""/>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After 40 hrs. includes adrenal enlargement. </a:t>
            </a:r>
            <a:endParaRPr lang="en-IN" sz="2400" b="1" dirty="0">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150000"/>
              </a:lnSpc>
              <a:spcAft>
                <a:spcPts val="1000"/>
              </a:spcAft>
            </a:pPr>
            <a:r>
              <a:rPr lang="en-US"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Phase of reaction: </a:t>
            </a:r>
            <a:endParaRPr lang="en-IN"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1000"/>
              </a:spcAft>
              <a:buFont typeface="Wingdings" panose="05000000000000000000" pitchFamily="2" charset="2"/>
              <a:buChar char=""/>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May lead to death. </a:t>
            </a:r>
            <a:endParaRPr lang="en-IN" sz="24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itle 1">
            <a:extLst>
              <a:ext uri="{FF2B5EF4-FFF2-40B4-BE49-F238E27FC236}">
                <a16:creationId xmlns:a16="http://schemas.microsoft.com/office/drawing/2014/main" id="{1E0F76F3-21A6-4379-8647-44BDF2CB538E}"/>
              </a:ext>
            </a:extLst>
          </p:cNvPr>
          <p:cNvSpPr>
            <a:spLocks noGrp="1"/>
          </p:cNvSpPr>
          <p:nvPr>
            <p:ph type="title"/>
          </p:nvPr>
        </p:nvSpPr>
        <p:spPr>
          <a:xfrm>
            <a:off x="2703871" y="365126"/>
            <a:ext cx="9153832" cy="887942"/>
          </a:xfrm>
          <a:ln>
            <a:solidFill>
              <a:srgbClr val="FF0000"/>
            </a:solidFill>
          </a:ln>
        </p:spPr>
        <p:txBody>
          <a:bodyPr>
            <a:normAutofit fontScale="90000"/>
          </a:bodyPr>
          <a:lstStyle/>
          <a:p>
            <a:pPr algn="ctr"/>
            <a:r>
              <a:rPr kumimoji="0" lang="en-US" sz="44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j-cs"/>
              </a:rPr>
              <a:t>Environmental Determinants </a:t>
            </a:r>
            <a:r>
              <a:rPr lang="en-US" sz="4400" b="1" dirty="0">
                <a:effectLst/>
                <a:latin typeface="Times New Roman" panose="02020603050405020304" pitchFamily="18" charset="0"/>
                <a:ea typeface="Calibri" panose="020F0502020204030204" pitchFamily="34" charset="0"/>
                <a:cs typeface="Mangal" panose="02040503050203030202" pitchFamily="18" charset="0"/>
              </a:rPr>
              <a:t>continue…</a:t>
            </a:r>
            <a:endParaRPr lang="en-IN" dirty="0"/>
          </a:p>
        </p:txBody>
      </p:sp>
    </p:spTree>
    <p:extLst>
      <p:ext uri="{BB962C8B-B14F-4D97-AF65-F5344CB8AC3E}">
        <p14:creationId xmlns:p14="http://schemas.microsoft.com/office/powerpoint/2010/main" val="14404167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842D3DE-0755-44E4-B193-05231ED211B1}"/>
              </a:ext>
            </a:extLst>
          </p:cNvPr>
          <p:cNvSpPr>
            <a:spLocks noGrp="1"/>
          </p:cNvSpPr>
          <p:nvPr>
            <p:ph idx="1"/>
          </p:nvPr>
        </p:nvSpPr>
        <p:spPr>
          <a:xfrm>
            <a:off x="651388" y="1347021"/>
            <a:ext cx="10515600" cy="4424516"/>
          </a:xfrm>
          <a:ln w="57150">
            <a:solidFill>
              <a:srgbClr val="00B050"/>
            </a:solidFill>
          </a:ln>
        </p:spPr>
        <p:txBody>
          <a:bodyPr/>
          <a:lstStyle/>
          <a:p>
            <a:pPr marL="0" indent="0" algn="ctr">
              <a:buNone/>
            </a:pPr>
            <a:r>
              <a:rPr lang="en-US" sz="8800" b="1" dirty="0">
                <a:ln w="22225">
                  <a:solidFill>
                    <a:schemeClr val="accent2"/>
                  </a:solidFill>
                  <a:prstDash val="solid"/>
                </a:ln>
                <a:solidFill>
                  <a:schemeClr val="accent2">
                    <a:lumMod val="40000"/>
                    <a:lumOff val="60000"/>
                  </a:schemeClr>
                </a:solidFill>
              </a:rPr>
              <a:t>THANKS </a:t>
            </a:r>
          </a:p>
          <a:p>
            <a:pPr marL="0" indent="0" algn="ctr">
              <a:buNone/>
            </a:pPr>
            <a:r>
              <a:rPr lang="en-US" sz="8800" b="1" dirty="0">
                <a:ln w="22225">
                  <a:solidFill>
                    <a:schemeClr val="accent2"/>
                  </a:solidFill>
                  <a:prstDash val="solid"/>
                </a:ln>
                <a:solidFill>
                  <a:schemeClr val="accent2">
                    <a:lumMod val="40000"/>
                    <a:lumOff val="60000"/>
                  </a:schemeClr>
                </a:solidFill>
              </a:rPr>
              <a:t>FOR</a:t>
            </a:r>
          </a:p>
          <a:p>
            <a:pPr marL="0" indent="0" algn="ctr">
              <a:buNone/>
            </a:pPr>
            <a:r>
              <a:rPr lang="en-US" sz="8800" b="1" dirty="0">
                <a:ln w="22225">
                  <a:solidFill>
                    <a:schemeClr val="accent2"/>
                  </a:solidFill>
                  <a:prstDash val="solid"/>
                </a:ln>
                <a:solidFill>
                  <a:schemeClr val="accent2">
                    <a:lumMod val="40000"/>
                    <a:lumOff val="60000"/>
                  </a:schemeClr>
                </a:solidFill>
              </a:rPr>
              <a:t>KIND ATTENTION</a:t>
            </a:r>
            <a:endParaRPr lang="en-IN" sz="8800" dirty="0"/>
          </a:p>
        </p:txBody>
      </p:sp>
    </p:spTree>
    <p:extLst>
      <p:ext uri="{BB962C8B-B14F-4D97-AF65-F5344CB8AC3E}">
        <p14:creationId xmlns:p14="http://schemas.microsoft.com/office/powerpoint/2010/main" val="3774025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B7172-EA54-4E60-84D7-1AB90787BAAB}"/>
              </a:ext>
            </a:extLst>
          </p:cNvPr>
          <p:cNvSpPr>
            <a:spLocks noGrp="1"/>
          </p:cNvSpPr>
          <p:nvPr>
            <p:ph type="title"/>
          </p:nvPr>
        </p:nvSpPr>
        <p:spPr>
          <a:xfrm>
            <a:off x="4109156" y="365126"/>
            <a:ext cx="7244644" cy="887942"/>
          </a:xfrm>
          <a:ln>
            <a:solidFill>
              <a:srgbClr val="FF0000"/>
            </a:solidFill>
          </a:ln>
        </p:spPr>
        <p:txBody>
          <a:bodyPr/>
          <a:lstStyle/>
          <a:p>
            <a:pPr algn="ctr"/>
            <a:r>
              <a:rPr lang="en-US" sz="4400" b="1" dirty="0">
                <a:effectLst/>
                <a:latin typeface="Times New Roman" panose="02020603050405020304" pitchFamily="18" charset="0"/>
                <a:ea typeface="Calibri" panose="020F0502020204030204" pitchFamily="34" charset="0"/>
                <a:cs typeface="Mangal" panose="02040503050203030202" pitchFamily="18" charset="0"/>
              </a:rPr>
              <a:t>Agent of diseases continue…</a:t>
            </a:r>
            <a:endParaRPr lang="en-IN" dirty="0"/>
          </a:p>
        </p:txBody>
      </p:sp>
      <p:sp>
        <p:nvSpPr>
          <p:cNvPr id="3" name="Content Placeholder 2">
            <a:extLst>
              <a:ext uri="{FF2B5EF4-FFF2-40B4-BE49-F238E27FC236}">
                <a16:creationId xmlns:a16="http://schemas.microsoft.com/office/drawing/2014/main" id="{4CEDDEBD-8AF7-4767-BA9C-26F8D7F8FDCD}"/>
              </a:ext>
            </a:extLst>
          </p:cNvPr>
          <p:cNvSpPr>
            <a:spLocks noGrp="1"/>
          </p:cNvSpPr>
          <p:nvPr>
            <p:ph idx="1"/>
          </p:nvPr>
        </p:nvSpPr>
        <p:spPr>
          <a:xfrm>
            <a:off x="324465" y="1825625"/>
            <a:ext cx="11385754" cy="4351338"/>
          </a:xfrm>
          <a:ln>
            <a:solidFill>
              <a:srgbClr val="FF0000"/>
            </a:solidFill>
          </a:ln>
        </p:spPr>
        <p:txBody>
          <a:bodyPr>
            <a:normAutofit fontScale="92500" lnSpcReduction="10000"/>
          </a:bodyPr>
          <a:lstStyle/>
          <a:p>
            <a:pPr marL="342900" lvl="0" indent="-342900" algn="just">
              <a:lnSpc>
                <a:spcPct val="150000"/>
              </a:lnSpc>
              <a:buFont typeface="Wingdings" panose="05000000000000000000" pitchFamily="2" charset="2"/>
              <a:buChar char=""/>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The important </a:t>
            </a:r>
            <a:r>
              <a:rPr lang="en-US"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viral diseases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caused by either DNA or RNA viruses includes rabies (mad dog disease), Foot and mouth disease, goat plague, sheep pox, goat pox, Canine Parvovirus, Canine distemper, Infectious bovine rhinotracheitis, blue tongue,</a:t>
            </a:r>
            <a:r>
              <a:rPr lang="en-US" sz="2000" b="1" dirty="0">
                <a:effectLst/>
                <a:latin typeface="Calibri" panose="020F0502020204030204" pitchFamily="34" charset="0"/>
                <a:ea typeface="Calibri" panose="020F0502020204030204" pitchFamily="34" charset="0"/>
                <a:cs typeface="Times New Roman" panose="02020603050405020304" pitchFamily="18" charset="0"/>
              </a:rPr>
              <a:t>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Rinderpest,</a:t>
            </a:r>
            <a:r>
              <a:rPr lang="en-US" sz="2000" b="1" dirty="0">
                <a:effectLst/>
                <a:latin typeface="Calibri" panose="020F0502020204030204" pitchFamily="34" charset="0"/>
                <a:ea typeface="Calibri" panose="020F0502020204030204" pitchFamily="34" charset="0"/>
                <a:cs typeface="Times New Roman" panose="02020603050405020304" pitchFamily="18" charset="0"/>
              </a:rPr>
              <a:t>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Bovine ephemeral fever, swine fever etc.</a:t>
            </a:r>
            <a:endParaRPr lang="en-IN" sz="20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Wingdings" panose="05000000000000000000" pitchFamily="2" charset="2"/>
              <a:buChar char=""/>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The </a:t>
            </a:r>
            <a:r>
              <a:rPr lang="en-US" sz="24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rickettsial</a:t>
            </a:r>
            <a:r>
              <a:rPr lang="en-US"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pathogens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most causes anaplasmosis, Rocky Mountain spotted fever scrub typhus, murine typhus etc.</a:t>
            </a:r>
            <a:endParaRPr lang="en-IN" sz="20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1000"/>
              </a:spcAft>
              <a:buFont typeface="Wingdings" panose="05000000000000000000" pitchFamily="2" charset="2"/>
              <a:buChar char=""/>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The important </a:t>
            </a:r>
            <a:r>
              <a:rPr lang="en-US" sz="24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hemoprotozoan</a:t>
            </a:r>
            <a:r>
              <a:rPr lang="en-US"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diseases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of veterinary importance are </a:t>
            </a:r>
            <a:r>
              <a:rPr lang="en-US" sz="2400" b="1" dirty="0" err="1">
                <a:effectLst/>
                <a:latin typeface="Times New Roman" panose="02020603050405020304" pitchFamily="18" charset="0"/>
                <a:ea typeface="Calibri" panose="020F0502020204030204" pitchFamily="34" charset="0"/>
                <a:cs typeface="Times New Roman" panose="02020603050405020304" pitchFamily="18" charset="0"/>
              </a:rPr>
              <a:t>trypanosomosis</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theileriosis, babesiosis, and anaplasmosis.</a:t>
            </a:r>
            <a:endParaRPr lang="en-IN" sz="2000" b="1" dirty="0">
              <a:effectLst/>
              <a:latin typeface="Calibri" panose="020F0502020204030204" pitchFamily="34" charset="0"/>
              <a:ea typeface="Calibri" panose="020F0502020204030204" pitchFamily="34" charset="0"/>
              <a:cs typeface="Times New Roman" panose="02020603050405020304" pitchFamily="18" charset="0"/>
            </a:endParaRPr>
          </a:p>
          <a:p>
            <a:endParaRPr lang="en-IN" sz="2400" b="1" dirty="0"/>
          </a:p>
        </p:txBody>
      </p:sp>
    </p:spTree>
    <p:extLst>
      <p:ext uri="{BB962C8B-B14F-4D97-AF65-F5344CB8AC3E}">
        <p14:creationId xmlns:p14="http://schemas.microsoft.com/office/powerpoint/2010/main" val="19067344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B7172-EA54-4E60-84D7-1AB90787BAAB}"/>
              </a:ext>
            </a:extLst>
          </p:cNvPr>
          <p:cNvSpPr>
            <a:spLocks noGrp="1"/>
          </p:cNvSpPr>
          <p:nvPr>
            <p:ph type="title"/>
          </p:nvPr>
        </p:nvSpPr>
        <p:spPr>
          <a:xfrm>
            <a:off x="838200" y="365125"/>
            <a:ext cx="10515600" cy="910519"/>
          </a:xfrm>
          <a:solidFill>
            <a:schemeClr val="accent2">
              <a:lumMod val="20000"/>
              <a:lumOff val="80000"/>
            </a:schemeClr>
          </a:solidFill>
          <a:ln>
            <a:solidFill>
              <a:srgbClr val="FF0000"/>
            </a:solidFill>
          </a:ln>
        </p:spPr>
        <p:txBody>
          <a:bodyPr/>
          <a:lstStyle/>
          <a:p>
            <a:pPr algn="ctr"/>
            <a:r>
              <a:rPr lang="en-US" sz="4400" b="1" dirty="0">
                <a:effectLst/>
                <a:latin typeface="Times New Roman" panose="02020603050405020304" pitchFamily="18" charset="0"/>
                <a:ea typeface="Calibri" panose="020F0502020204030204" pitchFamily="34" charset="0"/>
                <a:cs typeface="Mangal" panose="02040503050203030202" pitchFamily="18" charset="0"/>
              </a:rPr>
              <a:t>Determinants associated with agent </a:t>
            </a:r>
          </a:p>
        </p:txBody>
      </p:sp>
      <p:sp>
        <p:nvSpPr>
          <p:cNvPr id="3" name="Content Placeholder 2">
            <a:extLst>
              <a:ext uri="{FF2B5EF4-FFF2-40B4-BE49-F238E27FC236}">
                <a16:creationId xmlns:a16="http://schemas.microsoft.com/office/drawing/2014/main" id="{4CEDDEBD-8AF7-4767-BA9C-26F8D7F8FDCD}"/>
              </a:ext>
            </a:extLst>
          </p:cNvPr>
          <p:cNvSpPr>
            <a:spLocks noGrp="1"/>
          </p:cNvSpPr>
          <p:nvPr>
            <p:ph idx="1"/>
          </p:nvPr>
        </p:nvSpPr>
        <p:spPr>
          <a:xfrm>
            <a:off x="314633" y="1514168"/>
            <a:ext cx="11552902" cy="5211097"/>
          </a:xfrm>
          <a:ln>
            <a:solidFill>
              <a:srgbClr val="FF0000"/>
            </a:solidFill>
          </a:ln>
        </p:spPr>
        <p:txBody>
          <a:bodyPr>
            <a:normAutofit lnSpcReduction="10000"/>
          </a:bodyPr>
          <a:lstStyle/>
          <a:p>
            <a:pPr algn="just">
              <a:lnSpc>
                <a:spcPct val="150000"/>
              </a:lnSpc>
              <a:spcAft>
                <a:spcPts val="1000"/>
              </a:spcAft>
            </a:pPr>
            <a:r>
              <a:rPr lang="en-US"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Infectivity, Virulence and Pathogenicity: </a:t>
            </a:r>
            <a:endParaRPr lang="en-IN" sz="2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Wingdings" panose="05000000000000000000" pitchFamily="2" charset="2"/>
              <a:buChar char=""/>
            </a:pPr>
            <a:r>
              <a:rPr lang="en-US" sz="1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Infectivity</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is the ability of an agent to establish itself in the host and represented as statistic ID</a:t>
            </a:r>
            <a:r>
              <a:rPr lang="en-US" sz="1800" b="1" baseline="-25000" dirty="0">
                <a:effectLst/>
                <a:latin typeface="Times New Roman" panose="02020603050405020304" pitchFamily="18" charset="0"/>
                <a:ea typeface="Calibri" panose="020F0502020204030204" pitchFamily="34" charset="0"/>
                <a:cs typeface="Times New Roman" panose="02020603050405020304" pitchFamily="18" charset="0"/>
              </a:rPr>
              <a:t>50</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IN" sz="18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Wingdings" panose="05000000000000000000" pitchFamily="2" charset="2"/>
              <a:buChar char=""/>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ID</a:t>
            </a:r>
            <a:r>
              <a:rPr lang="en-US" sz="1800" b="1" baseline="-25000" dirty="0">
                <a:effectLst/>
                <a:latin typeface="Times New Roman" panose="02020603050405020304" pitchFamily="18" charset="0"/>
                <a:ea typeface="Calibri" panose="020F0502020204030204" pitchFamily="34" charset="0"/>
                <a:cs typeface="Times New Roman" panose="02020603050405020304" pitchFamily="18" charset="0"/>
              </a:rPr>
              <a:t>50</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refers to the individual dose or number of the agent required to infect 50% of a specified population of susceptible animals.</a:t>
            </a:r>
            <a:endParaRPr lang="en-IN" sz="18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1000"/>
              </a:spcAft>
              <a:buFont typeface="Wingdings" panose="05000000000000000000" pitchFamily="2" charset="2"/>
              <a:buChar char=""/>
            </a:pPr>
            <a:r>
              <a:rPr lang="en-US" sz="1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Virulence</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can be defined as a measure of the severity of a disease caused by a specified agent and quantified by a static known as LD</a:t>
            </a:r>
            <a:r>
              <a:rPr lang="en-US" sz="1800" b="1" baseline="-25000" dirty="0">
                <a:effectLst/>
                <a:latin typeface="Times New Roman" panose="02020603050405020304" pitchFamily="18" charset="0"/>
                <a:ea typeface="Calibri" panose="020F0502020204030204" pitchFamily="34" charset="0"/>
                <a:cs typeface="Times New Roman" panose="02020603050405020304" pitchFamily="18" charset="0"/>
              </a:rPr>
              <a:t>50</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IN" sz="18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Wingdings" panose="05000000000000000000" pitchFamily="2" charset="2"/>
              <a:buChar char=""/>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LD</a:t>
            </a:r>
            <a:r>
              <a:rPr lang="en-US" sz="1800" b="1" baseline="-25000" dirty="0">
                <a:effectLst/>
                <a:latin typeface="Times New Roman" panose="02020603050405020304" pitchFamily="18" charset="0"/>
                <a:ea typeface="Calibri" panose="020F0502020204030204" pitchFamily="34" charset="0"/>
                <a:cs typeface="Times New Roman" panose="02020603050405020304" pitchFamily="18" charset="0"/>
              </a:rPr>
              <a:t>50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refers to the individual dose or numbers of the agent which will kill 50% of a specified population of susceptible animals.</a:t>
            </a:r>
            <a:endParaRPr lang="en-IN" sz="18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1000"/>
              </a:spcAft>
              <a:buFont typeface="Wingdings" panose="05000000000000000000" pitchFamily="2" charset="2"/>
              <a:buChar char=""/>
            </a:pPr>
            <a:r>
              <a:rPr lang="en-US" sz="1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Pathogenicity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is an epidemiological term used to describe the ability of a particular disease agent of known virulence to produce disease in a range of hosts under a range of environmental conditions.</a:t>
            </a:r>
            <a:endParaRPr lang="en-IN" sz="18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N" sz="2400" b="1" dirty="0"/>
          </a:p>
        </p:txBody>
      </p:sp>
    </p:spTree>
    <p:extLst>
      <p:ext uri="{BB962C8B-B14F-4D97-AF65-F5344CB8AC3E}">
        <p14:creationId xmlns:p14="http://schemas.microsoft.com/office/powerpoint/2010/main" val="4072579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B7172-EA54-4E60-84D7-1AB90787BAAB}"/>
              </a:ext>
            </a:extLst>
          </p:cNvPr>
          <p:cNvSpPr>
            <a:spLocks noGrp="1"/>
          </p:cNvSpPr>
          <p:nvPr>
            <p:ph type="title"/>
          </p:nvPr>
        </p:nvSpPr>
        <p:spPr>
          <a:xfrm>
            <a:off x="5034844" y="365125"/>
            <a:ext cx="6318956" cy="1325563"/>
          </a:xfrm>
          <a:ln>
            <a:solidFill>
              <a:srgbClr val="FF0000"/>
            </a:solidFill>
          </a:ln>
        </p:spPr>
        <p:txBody>
          <a:bodyPr/>
          <a:lstStyle/>
          <a:p>
            <a:pPr algn="ctr"/>
            <a:r>
              <a:rPr lang="en-US" sz="4400" b="1" dirty="0">
                <a:effectLst/>
                <a:latin typeface="Times New Roman" panose="02020603050405020304" pitchFamily="18" charset="0"/>
                <a:ea typeface="Calibri" panose="020F0502020204030204" pitchFamily="34" charset="0"/>
                <a:cs typeface="Mangal" panose="02040503050203030202" pitchFamily="18" charset="0"/>
              </a:rPr>
              <a:t>Determinants associated with agent continue… </a:t>
            </a:r>
          </a:p>
        </p:txBody>
      </p:sp>
      <p:sp>
        <p:nvSpPr>
          <p:cNvPr id="3" name="Content Placeholder 2">
            <a:extLst>
              <a:ext uri="{FF2B5EF4-FFF2-40B4-BE49-F238E27FC236}">
                <a16:creationId xmlns:a16="http://schemas.microsoft.com/office/drawing/2014/main" id="{4CEDDEBD-8AF7-4767-BA9C-26F8D7F8FDCD}"/>
              </a:ext>
            </a:extLst>
          </p:cNvPr>
          <p:cNvSpPr>
            <a:spLocks noGrp="1"/>
          </p:cNvSpPr>
          <p:nvPr>
            <p:ph idx="1"/>
          </p:nvPr>
        </p:nvSpPr>
        <p:spPr>
          <a:xfrm>
            <a:off x="403123" y="1825625"/>
            <a:ext cx="10950677" cy="4899640"/>
          </a:xfrm>
          <a:ln>
            <a:solidFill>
              <a:srgbClr val="FF0000"/>
            </a:solidFill>
          </a:ln>
        </p:spPr>
        <p:txBody>
          <a:bodyPr>
            <a:normAutofit fontScale="85000" lnSpcReduction="10000"/>
          </a:bodyPr>
          <a:lstStyle/>
          <a:p>
            <a:pPr algn="just">
              <a:lnSpc>
                <a:spcPct val="150000"/>
              </a:lnSpc>
              <a:spcAft>
                <a:spcPts val="1000"/>
              </a:spcAft>
            </a:pPr>
            <a:r>
              <a:rPr lang="en-US"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Antigenic variation:</a:t>
            </a:r>
            <a:endParaRPr lang="en-IN" sz="2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Wingdings" panose="05000000000000000000" pitchFamily="2" charset="2"/>
              <a:buChar char=""/>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Some infectious agents seek to evade the hosts’ defense mechanisms by altering their antigenic characteristics.</a:t>
            </a:r>
            <a:endParaRPr lang="en-IN" sz="20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Wingdings" panose="05000000000000000000" pitchFamily="2" charset="2"/>
              <a:buChar char=""/>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For example, trypanosomiasis.</a:t>
            </a:r>
            <a:endParaRPr lang="en-IN" sz="20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Wingdings" panose="05000000000000000000" pitchFamily="2" charset="2"/>
              <a:buChar char=""/>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The two main types of variation are- </a:t>
            </a:r>
            <a:r>
              <a:rPr lang="en-US"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Antigenic shift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which involves a major change in antigenicity, so that previously infected individuals possess little or no immunity to the shifted agent. For example, Influenza virus.</a:t>
            </a:r>
            <a:endParaRPr lang="en-IN" sz="20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1000"/>
              </a:spcAft>
              <a:buFont typeface="Wingdings" panose="05000000000000000000" pitchFamily="2" charset="2"/>
              <a:buChar char=""/>
            </a:pPr>
            <a:r>
              <a:rPr lang="en-US"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Antigenic drift-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which involves only minor changes in antigenicity, so that hosts previously infected with the agent retain a certain degree of immunity to the drifted strain.</a:t>
            </a:r>
            <a:endParaRPr lang="en-IN" sz="2000" b="1" dirty="0">
              <a:effectLst/>
              <a:latin typeface="Calibri" panose="020F0502020204030204" pitchFamily="34" charset="0"/>
              <a:ea typeface="Calibri" panose="020F0502020204030204" pitchFamily="34" charset="0"/>
              <a:cs typeface="Times New Roman" panose="02020603050405020304" pitchFamily="18" charset="0"/>
            </a:endParaRPr>
          </a:p>
          <a:p>
            <a:endParaRPr lang="en-IN" sz="2400" b="1" dirty="0"/>
          </a:p>
        </p:txBody>
      </p:sp>
    </p:spTree>
    <p:extLst>
      <p:ext uri="{BB962C8B-B14F-4D97-AF65-F5344CB8AC3E}">
        <p14:creationId xmlns:p14="http://schemas.microsoft.com/office/powerpoint/2010/main" val="23618682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B7172-EA54-4E60-84D7-1AB90787BAAB}"/>
              </a:ext>
            </a:extLst>
          </p:cNvPr>
          <p:cNvSpPr>
            <a:spLocks noGrp="1"/>
          </p:cNvSpPr>
          <p:nvPr>
            <p:ph type="title"/>
          </p:nvPr>
        </p:nvSpPr>
        <p:spPr>
          <a:xfrm>
            <a:off x="5034844" y="365125"/>
            <a:ext cx="6318956" cy="1325563"/>
          </a:xfrm>
          <a:ln>
            <a:solidFill>
              <a:srgbClr val="FF0000"/>
            </a:solidFill>
          </a:ln>
        </p:spPr>
        <p:txBody>
          <a:bodyPr/>
          <a:lstStyle/>
          <a:p>
            <a:pPr algn="ctr"/>
            <a:r>
              <a:rPr lang="en-US" sz="4400" b="1" dirty="0">
                <a:effectLst/>
                <a:latin typeface="Times New Roman" panose="02020603050405020304" pitchFamily="18" charset="0"/>
                <a:ea typeface="Calibri" panose="020F0502020204030204" pitchFamily="34" charset="0"/>
                <a:cs typeface="Mangal" panose="02040503050203030202" pitchFamily="18" charset="0"/>
              </a:rPr>
              <a:t>Determinants associated with agent continue… </a:t>
            </a:r>
          </a:p>
        </p:txBody>
      </p:sp>
      <p:sp>
        <p:nvSpPr>
          <p:cNvPr id="3" name="Content Placeholder 2">
            <a:extLst>
              <a:ext uri="{FF2B5EF4-FFF2-40B4-BE49-F238E27FC236}">
                <a16:creationId xmlns:a16="http://schemas.microsoft.com/office/drawing/2014/main" id="{4CEDDEBD-8AF7-4767-BA9C-26F8D7F8FDCD}"/>
              </a:ext>
            </a:extLst>
          </p:cNvPr>
          <p:cNvSpPr>
            <a:spLocks noGrp="1"/>
          </p:cNvSpPr>
          <p:nvPr>
            <p:ph idx="1"/>
          </p:nvPr>
        </p:nvSpPr>
        <p:spPr>
          <a:xfrm>
            <a:off x="334297" y="1825625"/>
            <a:ext cx="11019503" cy="4899640"/>
          </a:xfrm>
          <a:ln>
            <a:solidFill>
              <a:srgbClr val="FF0000"/>
            </a:solidFill>
          </a:ln>
        </p:spPr>
        <p:txBody>
          <a:bodyPr>
            <a:normAutofit fontScale="92500"/>
          </a:bodyPr>
          <a:lstStyle/>
          <a:p>
            <a:pPr algn="just">
              <a:lnSpc>
                <a:spcPct val="150000"/>
              </a:lnSpc>
              <a:spcAft>
                <a:spcPts val="1000"/>
              </a:spcAft>
            </a:pPr>
            <a:r>
              <a:rPr lang="en-US"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Gradient of infection: </a:t>
            </a:r>
            <a:endParaRPr lang="en-IN" sz="2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Wingdings" panose="05000000000000000000" pitchFamily="2" charset="2"/>
              <a:buChar char=""/>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Gradient of infection refers to the </a:t>
            </a:r>
            <a:r>
              <a:rPr lang="en-US"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variety of responses</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of an animal to challenge by an infectious agent. </a:t>
            </a:r>
            <a:endParaRPr lang="en-IN" sz="20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1000"/>
              </a:spcAft>
              <a:buFont typeface="Wingdings" panose="05000000000000000000" pitchFamily="2" charset="2"/>
              <a:buChar char=""/>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It represents the </a:t>
            </a:r>
            <a:r>
              <a:rPr lang="en-US"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combined effect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of an agent's pathogenicity and virulence, and host characteristics such as susceptibility and immunity. </a:t>
            </a:r>
            <a:endParaRPr lang="en-IN" sz="20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1000"/>
              </a:spcAft>
              <a:buFont typeface="Wingdings" panose="05000000000000000000" pitchFamily="2" charset="2"/>
              <a:buChar char=""/>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If an animal is immune then infection and significant replication and shedding of an agent do not usually occur and the animal is not important in the transmission cycle. </a:t>
            </a:r>
            <a:endParaRPr lang="en-IN" sz="2000" b="1" dirty="0">
              <a:effectLst/>
              <a:latin typeface="Calibri" panose="020F0502020204030204" pitchFamily="34" charset="0"/>
              <a:ea typeface="Calibri" panose="020F0502020204030204" pitchFamily="34" charset="0"/>
              <a:cs typeface="Times New Roman" panose="02020603050405020304" pitchFamily="18" charset="0"/>
            </a:endParaRPr>
          </a:p>
          <a:p>
            <a:endParaRPr lang="en-IN" sz="2400" b="1" dirty="0"/>
          </a:p>
        </p:txBody>
      </p:sp>
    </p:spTree>
    <p:extLst>
      <p:ext uri="{BB962C8B-B14F-4D97-AF65-F5344CB8AC3E}">
        <p14:creationId xmlns:p14="http://schemas.microsoft.com/office/powerpoint/2010/main" val="17392214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EDDEBD-8AF7-4767-BA9C-26F8D7F8FDCD}"/>
              </a:ext>
            </a:extLst>
          </p:cNvPr>
          <p:cNvSpPr>
            <a:spLocks noGrp="1"/>
          </p:cNvSpPr>
          <p:nvPr>
            <p:ph idx="1"/>
          </p:nvPr>
        </p:nvSpPr>
        <p:spPr>
          <a:xfrm>
            <a:off x="462116" y="2314222"/>
            <a:ext cx="11336594" cy="4178654"/>
          </a:xfrm>
          <a:ln>
            <a:solidFill>
              <a:srgbClr val="FF0000"/>
            </a:solidFill>
          </a:ln>
        </p:spPr>
        <p:txBody>
          <a:bodyPr>
            <a:normAutofit/>
          </a:bodyPr>
          <a:lstStyle/>
          <a:p>
            <a:pPr algn="just">
              <a:lnSpc>
                <a:spcPct val="150000"/>
              </a:lnSpc>
              <a:spcAft>
                <a:spcPts val="1000"/>
              </a:spcAft>
            </a:pPr>
            <a:r>
              <a:rPr lang="en-US"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Inapparent (Silent) infection: </a:t>
            </a:r>
            <a:endParaRPr lang="en-IN" sz="2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Wingdings" panose="05000000000000000000" pitchFamily="2" charset="2"/>
              <a:buChar char=""/>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Infection of a host without clinical signs is known as Inapparent (Silent) infection. </a:t>
            </a:r>
            <a:endParaRPr lang="en-IN" sz="20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Wingdings" panose="05000000000000000000" pitchFamily="2" charset="2"/>
              <a:buChar char=""/>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The infection may follow a course similar to that which produces a clinical case, with replication and shedding of agent. </a:t>
            </a:r>
            <a:endParaRPr lang="en-IN" sz="20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1000"/>
              </a:spcAft>
              <a:buFont typeface="Wingdings" panose="05000000000000000000" pitchFamily="2" charset="2"/>
              <a:buChar char=""/>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Diagnosis of such infections is very difficult.    </a:t>
            </a:r>
            <a:endParaRPr lang="en-IN" sz="2000" b="1" dirty="0">
              <a:effectLst/>
              <a:latin typeface="Calibri" panose="020F0502020204030204" pitchFamily="34" charset="0"/>
              <a:ea typeface="Calibri" panose="020F0502020204030204" pitchFamily="34" charset="0"/>
              <a:cs typeface="Times New Roman" panose="02020603050405020304" pitchFamily="18" charset="0"/>
            </a:endParaRPr>
          </a:p>
          <a:p>
            <a:endParaRPr lang="en-IN" sz="2400" b="1" dirty="0"/>
          </a:p>
        </p:txBody>
      </p:sp>
      <p:sp>
        <p:nvSpPr>
          <p:cNvPr id="6" name="Title 1">
            <a:extLst>
              <a:ext uri="{FF2B5EF4-FFF2-40B4-BE49-F238E27FC236}">
                <a16:creationId xmlns:a16="http://schemas.microsoft.com/office/drawing/2014/main" id="{97F3360C-FB0B-49E6-9253-04924D5E8901}"/>
              </a:ext>
            </a:extLst>
          </p:cNvPr>
          <p:cNvSpPr>
            <a:spLocks noGrp="1"/>
          </p:cNvSpPr>
          <p:nvPr>
            <p:ph type="title"/>
          </p:nvPr>
        </p:nvSpPr>
        <p:spPr>
          <a:xfrm>
            <a:off x="5034844" y="365125"/>
            <a:ext cx="6318956" cy="1325563"/>
          </a:xfrm>
          <a:ln>
            <a:solidFill>
              <a:srgbClr val="FF0000"/>
            </a:solidFill>
          </a:ln>
        </p:spPr>
        <p:txBody>
          <a:bodyPr/>
          <a:lstStyle/>
          <a:p>
            <a:pPr algn="ctr"/>
            <a:r>
              <a:rPr lang="en-US" sz="4400" b="1" dirty="0">
                <a:effectLst/>
                <a:latin typeface="Times New Roman" panose="02020603050405020304" pitchFamily="18" charset="0"/>
                <a:ea typeface="Calibri" panose="020F0502020204030204" pitchFamily="34" charset="0"/>
                <a:cs typeface="Mangal" panose="02040503050203030202" pitchFamily="18" charset="0"/>
              </a:rPr>
              <a:t>Determinants associated with agent continue… </a:t>
            </a:r>
          </a:p>
        </p:txBody>
      </p:sp>
    </p:spTree>
    <p:extLst>
      <p:ext uri="{BB962C8B-B14F-4D97-AF65-F5344CB8AC3E}">
        <p14:creationId xmlns:p14="http://schemas.microsoft.com/office/powerpoint/2010/main" val="9499180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EDDEBD-8AF7-4767-BA9C-26F8D7F8FDCD}"/>
              </a:ext>
            </a:extLst>
          </p:cNvPr>
          <p:cNvSpPr>
            <a:spLocks noGrp="1"/>
          </p:cNvSpPr>
          <p:nvPr>
            <p:ph idx="1"/>
          </p:nvPr>
        </p:nvSpPr>
        <p:spPr>
          <a:xfrm>
            <a:off x="403123" y="2313516"/>
            <a:ext cx="10950677" cy="3626908"/>
          </a:xfrm>
          <a:ln>
            <a:solidFill>
              <a:srgbClr val="FF0000"/>
            </a:solidFill>
          </a:ln>
        </p:spPr>
        <p:txBody>
          <a:bodyPr>
            <a:normAutofit/>
          </a:bodyPr>
          <a:lstStyle/>
          <a:p>
            <a:pPr algn="just">
              <a:lnSpc>
                <a:spcPct val="150000"/>
              </a:lnSpc>
              <a:spcAft>
                <a:spcPts val="1000"/>
              </a:spcAft>
            </a:pPr>
            <a:r>
              <a:rPr lang="en-US"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Sub-clinical infection: </a:t>
            </a:r>
            <a:endParaRPr lang="en-IN" sz="2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Wingdings" panose="05000000000000000000" pitchFamily="2" charset="2"/>
              <a:buChar char=""/>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Sub-clinical infection is similar to inapparent infection. </a:t>
            </a:r>
            <a:endParaRPr lang="en-IN" sz="20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Wingdings" panose="05000000000000000000" pitchFamily="2" charset="2"/>
              <a:buChar char=""/>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Unlike inapparent infection these are </a:t>
            </a:r>
            <a:r>
              <a:rPr lang="en-US"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characterized by loss of productivity</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N" sz="20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1000"/>
              </a:spcAft>
              <a:buFont typeface="Wingdings" panose="05000000000000000000" pitchFamily="2" charset="2"/>
              <a:buChar char=""/>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The term sub-clinical can also be used in the case of non-infectious conditions.  </a:t>
            </a:r>
            <a:endParaRPr lang="en-IN" sz="2000" b="1" dirty="0">
              <a:effectLst/>
              <a:latin typeface="Calibri" panose="020F0502020204030204" pitchFamily="34" charset="0"/>
              <a:ea typeface="Calibri" panose="020F0502020204030204" pitchFamily="34" charset="0"/>
              <a:cs typeface="Times New Roman" panose="02020603050405020304" pitchFamily="18" charset="0"/>
            </a:endParaRPr>
          </a:p>
          <a:p>
            <a:endParaRPr lang="en-IN" sz="2400" b="1" dirty="0"/>
          </a:p>
        </p:txBody>
      </p:sp>
      <p:sp>
        <p:nvSpPr>
          <p:cNvPr id="6" name="Title 1">
            <a:extLst>
              <a:ext uri="{FF2B5EF4-FFF2-40B4-BE49-F238E27FC236}">
                <a16:creationId xmlns:a16="http://schemas.microsoft.com/office/drawing/2014/main" id="{5964745C-6A1F-49FD-9A16-3EE213F2D7C1}"/>
              </a:ext>
            </a:extLst>
          </p:cNvPr>
          <p:cNvSpPr>
            <a:spLocks noGrp="1"/>
          </p:cNvSpPr>
          <p:nvPr>
            <p:ph type="title"/>
          </p:nvPr>
        </p:nvSpPr>
        <p:spPr>
          <a:xfrm>
            <a:off x="5034844" y="365125"/>
            <a:ext cx="6318956" cy="1325563"/>
          </a:xfrm>
          <a:ln>
            <a:solidFill>
              <a:srgbClr val="FF0000"/>
            </a:solidFill>
          </a:ln>
        </p:spPr>
        <p:txBody>
          <a:bodyPr/>
          <a:lstStyle/>
          <a:p>
            <a:pPr algn="ctr"/>
            <a:r>
              <a:rPr lang="en-US" sz="4400" b="1" dirty="0">
                <a:effectLst/>
                <a:latin typeface="Times New Roman" panose="02020603050405020304" pitchFamily="18" charset="0"/>
                <a:ea typeface="Calibri" panose="020F0502020204030204" pitchFamily="34" charset="0"/>
                <a:cs typeface="Mangal" panose="02040503050203030202" pitchFamily="18" charset="0"/>
              </a:rPr>
              <a:t>Determinants associated with agent continue… </a:t>
            </a:r>
          </a:p>
        </p:txBody>
      </p:sp>
    </p:spTree>
    <p:extLst>
      <p:ext uri="{BB962C8B-B14F-4D97-AF65-F5344CB8AC3E}">
        <p14:creationId xmlns:p14="http://schemas.microsoft.com/office/powerpoint/2010/main" val="5800896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EDDEBD-8AF7-4767-BA9C-26F8D7F8FDCD}"/>
              </a:ext>
            </a:extLst>
          </p:cNvPr>
          <p:cNvSpPr>
            <a:spLocks noGrp="1"/>
          </p:cNvSpPr>
          <p:nvPr>
            <p:ph idx="1"/>
          </p:nvPr>
        </p:nvSpPr>
        <p:spPr>
          <a:xfrm>
            <a:off x="462116" y="1825625"/>
            <a:ext cx="11257936" cy="4899640"/>
          </a:xfrm>
          <a:ln>
            <a:solidFill>
              <a:srgbClr val="FF0000"/>
            </a:solidFill>
          </a:ln>
        </p:spPr>
        <p:txBody>
          <a:bodyPr>
            <a:normAutofit/>
          </a:bodyPr>
          <a:lstStyle/>
          <a:p>
            <a:pPr algn="just">
              <a:lnSpc>
                <a:spcPct val="150000"/>
              </a:lnSpc>
              <a:spcAft>
                <a:spcPts val="1000"/>
              </a:spcAft>
            </a:pPr>
            <a:r>
              <a:rPr lang="en-US"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Clinical infection</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N" sz="20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Wingdings" panose="05000000000000000000" pitchFamily="2" charset="2"/>
              <a:buChar char=""/>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Characterized by clinical signs. </a:t>
            </a:r>
          </a:p>
          <a:p>
            <a:pPr marL="342900" lvl="0" indent="-342900" algn="just">
              <a:lnSpc>
                <a:spcPct val="150000"/>
              </a:lnSpc>
              <a:buFont typeface="Wingdings" panose="05000000000000000000" pitchFamily="2" charset="2"/>
              <a:buChar char=""/>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The disease may be:</a:t>
            </a:r>
            <a:endParaRPr lang="en-IN" sz="20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Wingdings" panose="05000000000000000000" pitchFamily="2" charset="2"/>
              <a:buChar char=""/>
            </a:pPr>
            <a:r>
              <a:rPr lang="en-US"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Mild form</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when the disease is very mild, with an illness too indefinite to permit a clinical diagnosis, it is termed </a:t>
            </a:r>
            <a:r>
              <a:rPr lang="en-US"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abortive reaction</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N" sz="20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1000"/>
              </a:spcAft>
              <a:buFont typeface="Wingdings" panose="05000000000000000000" pitchFamily="2" charset="2"/>
              <a:buChar char=""/>
            </a:pPr>
            <a:r>
              <a:rPr lang="en-US"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Frank clinical form</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When the intensity is sufficient to allow a clinical diagnosis. </a:t>
            </a:r>
            <a:endParaRPr lang="en-IN" sz="2000" b="1" dirty="0">
              <a:effectLst/>
              <a:latin typeface="Calibri" panose="020F0502020204030204" pitchFamily="34" charset="0"/>
              <a:ea typeface="Calibri" panose="020F0502020204030204" pitchFamily="34" charset="0"/>
              <a:cs typeface="Times New Roman" panose="02020603050405020304" pitchFamily="18" charset="0"/>
            </a:endParaRPr>
          </a:p>
          <a:p>
            <a:endParaRPr lang="en-IN" sz="2400" b="1" dirty="0"/>
          </a:p>
        </p:txBody>
      </p:sp>
      <p:sp>
        <p:nvSpPr>
          <p:cNvPr id="6" name="Title 1">
            <a:extLst>
              <a:ext uri="{FF2B5EF4-FFF2-40B4-BE49-F238E27FC236}">
                <a16:creationId xmlns:a16="http://schemas.microsoft.com/office/drawing/2014/main" id="{9EC3EE21-D2D9-4FBC-8BE0-E15EDAA7872C}"/>
              </a:ext>
            </a:extLst>
          </p:cNvPr>
          <p:cNvSpPr>
            <a:spLocks noGrp="1"/>
          </p:cNvSpPr>
          <p:nvPr>
            <p:ph type="title"/>
          </p:nvPr>
        </p:nvSpPr>
        <p:spPr>
          <a:xfrm>
            <a:off x="5034844" y="365125"/>
            <a:ext cx="6318956" cy="1325563"/>
          </a:xfrm>
          <a:ln>
            <a:solidFill>
              <a:srgbClr val="FF0000"/>
            </a:solidFill>
          </a:ln>
        </p:spPr>
        <p:txBody>
          <a:bodyPr/>
          <a:lstStyle/>
          <a:p>
            <a:pPr algn="ctr"/>
            <a:r>
              <a:rPr lang="en-US" sz="4400" b="1" dirty="0">
                <a:effectLst/>
                <a:latin typeface="Times New Roman" panose="02020603050405020304" pitchFamily="18" charset="0"/>
                <a:ea typeface="Calibri" panose="020F0502020204030204" pitchFamily="34" charset="0"/>
                <a:cs typeface="Mangal" panose="02040503050203030202" pitchFamily="18" charset="0"/>
              </a:rPr>
              <a:t>Determinants associated with agent continue… </a:t>
            </a:r>
          </a:p>
        </p:txBody>
      </p:sp>
    </p:spTree>
    <p:extLst>
      <p:ext uri="{BB962C8B-B14F-4D97-AF65-F5344CB8AC3E}">
        <p14:creationId xmlns:p14="http://schemas.microsoft.com/office/powerpoint/2010/main" val="413834700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1097</TotalTime>
  <Words>1944</Words>
  <Application>Microsoft Office PowerPoint</Application>
  <PresentationFormat>Widescreen</PresentationFormat>
  <Paragraphs>169</Paragraphs>
  <Slides>29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29</vt:i4>
      </vt:variant>
    </vt:vector>
  </HeadingPairs>
  <TitlesOfParts>
    <vt:vector size="37" baseType="lpstr">
      <vt:lpstr>Algerian</vt:lpstr>
      <vt:lpstr>Arial</vt:lpstr>
      <vt:lpstr>Berlin Sans FB Demi</vt:lpstr>
      <vt:lpstr>Calibri</vt:lpstr>
      <vt:lpstr>Calibri Light</vt:lpstr>
      <vt:lpstr>Times New Roman</vt:lpstr>
      <vt:lpstr>Wingdings</vt:lpstr>
      <vt:lpstr>1_Office Theme</vt:lpstr>
      <vt:lpstr>Factors influencing occurrence of livestock diseases and animal production continue…</vt:lpstr>
      <vt:lpstr>Agent of diseases</vt:lpstr>
      <vt:lpstr>Agent of diseases continue…</vt:lpstr>
      <vt:lpstr>Determinants associated with agent </vt:lpstr>
      <vt:lpstr>Determinants associated with agent continue… </vt:lpstr>
      <vt:lpstr>Determinants associated with agent continue… </vt:lpstr>
      <vt:lpstr>Determinants associated with agent continue… </vt:lpstr>
      <vt:lpstr>Determinants associated with agent continue… </vt:lpstr>
      <vt:lpstr>Determinants associated with agent continue… </vt:lpstr>
      <vt:lpstr>Determinants associated with agent continue… </vt:lpstr>
      <vt:lpstr>Determinants associated with agent continue… </vt:lpstr>
      <vt:lpstr>Determinants associated with agent continue… </vt:lpstr>
      <vt:lpstr>Determinants associated with agent continue… </vt:lpstr>
      <vt:lpstr>Determinants associated with agent continue… </vt:lpstr>
      <vt:lpstr>Environment</vt:lpstr>
      <vt:lpstr>Environment continue…</vt:lpstr>
      <vt:lpstr>Types of environment</vt:lpstr>
      <vt:lpstr>Types of environment continue…</vt:lpstr>
      <vt:lpstr>Environmental Determinants</vt:lpstr>
      <vt:lpstr>Environmental Determinants continue…</vt:lpstr>
      <vt:lpstr>Environmental Determinants continue…</vt:lpstr>
      <vt:lpstr>Environmental Determinants continue…</vt:lpstr>
      <vt:lpstr>Environmental Determinants continue…</vt:lpstr>
      <vt:lpstr>Environmental Determinants continue…</vt:lpstr>
      <vt:lpstr>Environmental Determinants continue…</vt:lpstr>
      <vt:lpstr>Environmental Determinants continue…</vt:lpstr>
      <vt:lpstr>Environmental Determinants continue…</vt:lpstr>
      <vt:lpstr>Environmental Determinants continue…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Approaches to tackle the crisis of antibiotic resistance</dc:title>
  <dc:creator>Dr Anjay</dc:creator>
  <cp:lastModifiedBy>919713600025</cp:lastModifiedBy>
  <cp:revision>79</cp:revision>
  <dcterms:created xsi:type="dcterms:W3CDTF">2021-10-24T17:01:24Z</dcterms:created>
  <dcterms:modified xsi:type="dcterms:W3CDTF">2024-07-19T05:42:50Z</dcterms:modified>
</cp:coreProperties>
</file>