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71" r:id="rId14"/>
    <p:sldId id="279" r:id="rId15"/>
    <p:sldId id="280" r:id="rId16"/>
    <p:sldId id="281" r:id="rId17"/>
    <p:sldId id="282" r:id="rId18"/>
    <p:sldId id="283" r:id="rId19"/>
    <p:sldId id="284" r:id="rId20"/>
    <p:sldId id="272" r:id="rId21"/>
    <p:sldId id="273" r:id="rId22"/>
    <p:sldId id="286" r:id="rId23"/>
    <p:sldId id="287" r:id="rId24"/>
    <p:sldId id="278" r:id="rId25"/>
    <p:sldId id="288" r:id="rId26"/>
    <p:sldId id="274" r:id="rId27"/>
    <p:sldId id="275" r:id="rId28"/>
    <p:sldId id="276" r:id="rId29"/>
    <p:sldId id="277" r:id="rId30"/>
    <p:sldId id="289" r:id="rId31"/>
    <p:sldId id="28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DCA0C-EA20-4B6A-9F36-F6B96694E324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EE070-B4F6-4EED-BC35-D3EE7DBAF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EE070-B4F6-4EED-BC35-D3EE7DBAF22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DEE070-B4F6-4EED-BC35-D3EE7DBAF22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69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DEE070-B4F6-4EED-BC35-D3EE7DBAF221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71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2743200"/>
            <a:ext cx="7406640" cy="108790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latin typeface="Comic Sans MS" pitchFamily="66" charset="0"/>
              </a:rPr>
              <a:t>Components of epidemiology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71596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dirty="0">
                <a:latin typeface="Comic Sans MS" pitchFamily="66" charset="0"/>
              </a:rPr>
            </a:br>
            <a:r>
              <a:rPr lang="en-US" sz="4400" dirty="0">
                <a:latin typeface="Comic Sans MS" pitchFamily="66" charset="0"/>
              </a:rPr>
              <a:t>Quantitative investigation</a:t>
            </a:r>
            <a:br>
              <a:rPr lang="en-US" sz="4400" dirty="0">
                <a:latin typeface="Comic Sans MS" pitchFamily="66" charset="0"/>
              </a:rPr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7790688" cy="55626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en-US" sz="2200" b="1" dirty="0">
                <a:solidFill>
                  <a:srgbClr val="FF0000"/>
                </a:solidFill>
                <a:latin typeface="Comic Sans MS" pitchFamily="66" charset="0"/>
              </a:rPr>
              <a:t>b. Case control study: </a:t>
            </a:r>
            <a:r>
              <a:rPr lang="en-US" sz="2200" dirty="0">
                <a:latin typeface="Comic Sans MS" pitchFamily="66" charset="0"/>
              </a:rPr>
              <a:t>compares a group of diseased animals with a group of healthy animals with respect to exposure to hypothesized causal factors</a:t>
            </a:r>
          </a:p>
          <a:p>
            <a:pPr algn="just"/>
            <a:endParaRPr lang="en-US" sz="2200" dirty="0">
              <a:latin typeface="Comic Sans MS" pitchFamily="66" charset="0"/>
            </a:endParaRPr>
          </a:p>
          <a:p>
            <a:pPr algn="just"/>
            <a:r>
              <a:rPr lang="en-US" sz="2200" dirty="0">
                <a:latin typeface="Comic Sans MS" pitchFamily="66" charset="0"/>
              </a:rPr>
              <a:t>Animals are categorized according to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200" dirty="0">
                <a:solidFill>
                  <a:srgbClr val="C00000"/>
                </a:solidFill>
                <a:latin typeface="Comic Sans MS" pitchFamily="66" charset="0"/>
              </a:rPr>
              <a:t>Presence &amp; absence of disease </a:t>
            </a:r>
          </a:p>
          <a:p>
            <a:pPr algn="just">
              <a:buNone/>
            </a:pPr>
            <a:endParaRPr lang="en-US" sz="2200" b="1" dirty="0">
              <a:solidFill>
                <a:srgbClr val="00B0F0"/>
              </a:solidFill>
              <a:latin typeface="Comic Sans MS" pitchFamily="66" charset="0"/>
            </a:endParaRPr>
          </a:p>
          <a:p>
            <a:pPr algn="just">
              <a:buNone/>
            </a:pPr>
            <a:r>
              <a:rPr lang="en-US" sz="2200" b="1" dirty="0">
                <a:solidFill>
                  <a:srgbClr val="00B0F0"/>
                </a:solidFill>
                <a:latin typeface="Comic Sans MS" pitchFamily="66" charset="0"/>
              </a:rPr>
              <a:t>  </a:t>
            </a:r>
            <a:r>
              <a:rPr lang="en-US" sz="2200" b="1" dirty="0">
                <a:solidFill>
                  <a:srgbClr val="FF0000"/>
                </a:solidFill>
                <a:latin typeface="Comic Sans MS" pitchFamily="66" charset="0"/>
              </a:rPr>
              <a:t>Ex: </a:t>
            </a:r>
            <a:r>
              <a:rPr lang="en-US" sz="2200" dirty="0">
                <a:solidFill>
                  <a:srgbClr val="7030A0"/>
                </a:solidFill>
                <a:latin typeface="Comic Sans MS" pitchFamily="66" charset="0"/>
              </a:rPr>
              <a:t>A group of cats with </a:t>
            </a:r>
            <a:r>
              <a:rPr lang="en-US" sz="2200" dirty="0" err="1">
                <a:solidFill>
                  <a:srgbClr val="7030A0"/>
                </a:solidFill>
                <a:latin typeface="Comic Sans MS" pitchFamily="66" charset="0"/>
              </a:rPr>
              <a:t>urolithiasis</a:t>
            </a:r>
            <a:r>
              <a:rPr lang="en-US" sz="2200" dirty="0">
                <a:solidFill>
                  <a:srgbClr val="7030A0"/>
                </a:solidFill>
                <a:latin typeface="Comic Sans MS" pitchFamily="66" charset="0"/>
              </a:rPr>
              <a:t> (</a:t>
            </a:r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the disease</a:t>
            </a:r>
            <a:r>
              <a:rPr lang="en-US" sz="2200" dirty="0">
                <a:solidFill>
                  <a:srgbClr val="7030A0"/>
                </a:solidFill>
                <a:latin typeface="Comic Sans MS" pitchFamily="66" charset="0"/>
              </a:rPr>
              <a:t>) can be compared with a group of cats without </a:t>
            </a:r>
            <a:r>
              <a:rPr lang="en-US" sz="2200" dirty="0" err="1">
                <a:solidFill>
                  <a:srgbClr val="7030A0"/>
                </a:solidFill>
                <a:latin typeface="Comic Sans MS" pitchFamily="66" charset="0"/>
              </a:rPr>
              <a:t>urolithiasis</a:t>
            </a:r>
            <a:r>
              <a:rPr lang="en-US" sz="2200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2200" dirty="0">
                <a:latin typeface="Comic Sans MS" pitchFamily="66" charset="0"/>
              </a:rPr>
              <a:t>with respect to consumption of dry cat food (</a:t>
            </a:r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the factor</a:t>
            </a:r>
            <a:r>
              <a:rPr lang="en-US" sz="2200" dirty="0">
                <a:latin typeface="Comic Sans MS" pitchFamily="66" charset="0"/>
              </a:rPr>
              <a:t>) to determine whether that type of food has an effect on the pathogenesis of the disease</a:t>
            </a:r>
            <a:endParaRPr lang="en-US" sz="2200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71596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dirty="0">
                <a:latin typeface="Comic Sans MS" pitchFamily="66" charset="0"/>
              </a:rPr>
            </a:br>
            <a:r>
              <a:rPr lang="en-US" sz="4400" dirty="0">
                <a:latin typeface="Comic Sans MS" pitchFamily="66" charset="0"/>
              </a:rPr>
              <a:t>Quantitative investigation</a:t>
            </a:r>
            <a:br>
              <a:rPr lang="en-US" sz="4400" dirty="0">
                <a:latin typeface="Comic Sans MS" pitchFamily="66" charset="0"/>
              </a:rPr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7790688" cy="55626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en-US" sz="2200" b="1" dirty="0">
                <a:solidFill>
                  <a:srgbClr val="FF0000"/>
                </a:solidFill>
                <a:latin typeface="Comic Sans MS" pitchFamily="66" charset="0"/>
              </a:rPr>
              <a:t>b. Cohort study: </a:t>
            </a:r>
            <a:r>
              <a:rPr lang="en-US" sz="2200" dirty="0">
                <a:latin typeface="Comic Sans MS" pitchFamily="66" charset="0"/>
              </a:rPr>
              <a:t>In a cohort study, a group exposed to factors is compared with a group not exposed to the factors with respect to the development of a disease</a:t>
            </a:r>
          </a:p>
          <a:p>
            <a:pPr algn="just"/>
            <a:endParaRPr lang="en-US" sz="2200" dirty="0">
              <a:latin typeface="Comic Sans MS" pitchFamily="66" charset="0"/>
            </a:endParaRPr>
          </a:p>
          <a:p>
            <a:pPr algn="just"/>
            <a:r>
              <a:rPr lang="en-US" sz="2200" dirty="0">
                <a:latin typeface="Comic Sans MS" pitchFamily="66" charset="0"/>
              </a:rPr>
              <a:t>Animals are categorized according to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200" dirty="0">
                <a:solidFill>
                  <a:srgbClr val="C00000"/>
                </a:solidFill>
                <a:latin typeface="Comic Sans MS" pitchFamily="66" charset="0"/>
              </a:rPr>
              <a:t>Hypothesized causal factors</a:t>
            </a:r>
          </a:p>
          <a:p>
            <a:pPr algn="just">
              <a:buNone/>
            </a:pPr>
            <a:endParaRPr lang="en-US" sz="2200" b="1" dirty="0">
              <a:solidFill>
                <a:srgbClr val="00B0F0"/>
              </a:solidFill>
              <a:latin typeface="Comic Sans MS" pitchFamily="66" charset="0"/>
            </a:endParaRPr>
          </a:p>
          <a:p>
            <a:pPr algn="just">
              <a:buNone/>
            </a:pPr>
            <a:r>
              <a:rPr lang="en-US" sz="2200" b="1" dirty="0">
                <a:solidFill>
                  <a:srgbClr val="00B0F0"/>
                </a:solidFill>
                <a:latin typeface="Comic Sans MS" pitchFamily="66" charset="0"/>
              </a:rPr>
              <a:t>  </a:t>
            </a:r>
            <a:r>
              <a:rPr lang="en-US" sz="2200" b="1" dirty="0">
                <a:solidFill>
                  <a:srgbClr val="FF0000"/>
                </a:solidFill>
                <a:latin typeface="Comic Sans MS" pitchFamily="66" charset="0"/>
              </a:rPr>
              <a:t>Ex: </a:t>
            </a:r>
            <a:r>
              <a:rPr lang="en-US" sz="2200" dirty="0">
                <a:solidFill>
                  <a:srgbClr val="7030A0"/>
                </a:solidFill>
                <a:latin typeface="Comic Sans MS" pitchFamily="66" charset="0"/>
              </a:rPr>
              <a:t>A group of cats is categorized with respect to consumption of dry cat food (</a:t>
            </a:r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the factor</a:t>
            </a:r>
            <a:r>
              <a:rPr lang="en-US" sz="2200" dirty="0">
                <a:solidFill>
                  <a:srgbClr val="7030A0"/>
                </a:solidFill>
                <a:latin typeface="Comic Sans MS" pitchFamily="66" charset="0"/>
              </a:rPr>
              <a:t>) </a:t>
            </a:r>
            <a:r>
              <a:rPr lang="en-US" sz="2200" dirty="0">
                <a:latin typeface="Comic Sans MS" pitchFamily="66" charset="0"/>
              </a:rPr>
              <a:t>with to determine whether that type of food has an effect on the pathogenesis of the </a:t>
            </a:r>
            <a:r>
              <a:rPr lang="en-US" sz="2200" dirty="0" err="1">
                <a:solidFill>
                  <a:srgbClr val="7030A0"/>
                </a:solidFill>
                <a:latin typeface="Comic Sans MS" pitchFamily="66" charset="0"/>
              </a:rPr>
              <a:t>urolithiasis</a:t>
            </a:r>
            <a:r>
              <a:rPr lang="en-US" sz="2200" dirty="0">
                <a:solidFill>
                  <a:srgbClr val="7030A0"/>
                </a:solidFill>
                <a:latin typeface="Comic Sans MS" pitchFamily="66" charset="0"/>
              </a:rPr>
              <a:t> (</a:t>
            </a:r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the disease</a:t>
            </a:r>
            <a:r>
              <a:rPr lang="en-US" sz="2200" dirty="0">
                <a:solidFill>
                  <a:srgbClr val="7030A0"/>
                </a:solidFill>
                <a:latin typeface="Comic Sans MS" pitchFamily="66" charset="0"/>
              </a:rPr>
              <a:t>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71596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dirty="0">
                <a:latin typeface="Comic Sans MS" pitchFamily="66" charset="0"/>
              </a:rPr>
            </a:br>
            <a:r>
              <a:rPr lang="en-US" sz="4400" dirty="0">
                <a:latin typeface="Comic Sans MS" pitchFamily="66" charset="0"/>
              </a:rPr>
              <a:t>Quantitative investigation</a:t>
            </a:r>
            <a:br>
              <a:rPr lang="en-US" sz="4400" dirty="0">
                <a:latin typeface="Comic Sans MS" pitchFamily="66" charset="0"/>
              </a:rPr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7790688" cy="55626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en-US" sz="2200" dirty="0">
                <a:solidFill>
                  <a:srgbClr val="7030A0"/>
                </a:solidFill>
                <a:latin typeface="Comic Sans MS" pitchFamily="66" charset="0"/>
              </a:rPr>
              <a:t>2x2 contingency table:</a:t>
            </a:r>
          </a:p>
          <a:p>
            <a:pPr algn="ctr">
              <a:buNone/>
            </a:pPr>
            <a:endParaRPr lang="en-US" sz="2200" dirty="0">
              <a:solidFill>
                <a:srgbClr val="7030A0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en-US" sz="2200" dirty="0">
              <a:solidFill>
                <a:srgbClr val="7030A0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en-US" sz="2200" dirty="0">
              <a:solidFill>
                <a:srgbClr val="7030A0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en-US" sz="2200" dirty="0">
              <a:solidFill>
                <a:srgbClr val="7030A0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en-US" sz="2200" dirty="0">
              <a:solidFill>
                <a:srgbClr val="7030A0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en-US" sz="2200" dirty="0">
              <a:solidFill>
                <a:srgbClr val="7030A0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en-US" sz="2200" dirty="0">
              <a:solidFill>
                <a:srgbClr val="7030A0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en-US" sz="2200" dirty="0">
              <a:solidFill>
                <a:srgbClr val="7030A0"/>
              </a:solidFill>
              <a:latin typeface="Comic Sans MS" pitchFamily="66" charset="0"/>
            </a:endParaRPr>
          </a:p>
          <a:p>
            <a:pPr algn="just"/>
            <a:r>
              <a:rPr lang="en-US" sz="2000" b="1" dirty="0">
                <a:latin typeface="Comic Sans MS" pitchFamily="66" charset="0"/>
              </a:rPr>
              <a:t>In cohort studies </a:t>
            </a:r>
            <a:r>
              <a:rPr lang="en-US" sz="2000" dirty="0">
                <a:latin typeface="Comic Sans MS" pitchFamily="66" charset="0"/>
              </a:rPr>
              <a:t>(a + b) and ( c + d) are predetermined</a:t>
            </a:r>
          </a:p>
          <a:p>
            <a:pPr algn="just"/>
            <a:r>
              <a:rPr lang="en-US" sz="2000" b="1" dirty="0">
                <a:latin typeface="Comic Sans MS" pitchFamily="66" charset="0"/>
              </a:rPr>
              <a:t>In case-control studies </a:t>
            </a:r>
            <a:r>
              <a:rPr lang="en-US" sz="2000" dirty="0">
                <a:latin typeface="Comic Sans MS" pitchFamily="66" charset="0"/>
              </a:rPr>
              <a:t>(a + c) and ( b + d) are predetermined</a:t>
            </a:r>
          </a:p>
          <a:p>
            <a:pPr algn="just"/>
            <a:r>
              <a:rPr lang="en-US" sz="2000" b="1" dirty="0">
                <a:latin typeface="Comic Sans MS" pitchFamily="66" charset="0"/>
              </a:rPr>
              <a:t>In cross-sectional studies </a:t>
            </a:r>
            <a:r>
              <a:rPr lang="en-US" sz="2000" dirty="0">
                <a:latin typeface="Comic Sans MS" pitchFamily="66" charset="0"/>
              </a:rPr>
              <a:t>only n can be predetermined</a:t>
            </a:r>
            <a:endParaRPr lang="en-US" sz="2000" dirty="0">
              <a:solidFill>
                <a:srgbClr val="7030A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en-US" sz="2200" dirty="0">
                <a:solidFill>
                  <a:srgbClr val="7030A0"/>
                </a:solidFill>
                <a:latin typeface="Comic Sans MS" pitchFamily="66" charset="0"/>
              </a:rPr>
              <a:t>  </a:t>
            </a:r>
          </a:p>
          <a:p>
            <a:pPr algn="just">
              <a:buNone/>
            </a:pPr>
            <a:endParaRPr lang="en-US" sz="22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47800" y="1828801"/>
          <a:ext cx="7086600" cy="27869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1999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Diseased</a:t>
                      </a:r>
                      <a:r>
                        <a:rPr lang="en-US" sz="2000" baseline="0" dirty="0"/>
                        <a:t> animals</a:t>
                      </a:r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Non</a:t>
                      </a:r>
                      <a:r>
                        <a:rPr lang="en-US" sz="2000" baseline="0" dirty="0"/>
                        <a:t> d</a:t>
                      </a:r>
                      <a:r>
                        <a:rPr lang="en-US" sz="2000" dirty="0"/>
                        <a:t>iseased</a:t>
                      </a:r>
                      <a:r>
                        <a:rPr lang="en-US" sz="2000" baseline="0" dirty="0"/>
                        <a:t> animals</a:t>
                      </a:r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Total</a:t>
                      </a:r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49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Hypothesized risk factors presents</a:t>
                      </a:r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</a:t>
                      </a:r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</a:t>
                      </a:r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a+b</a:t>
                      </a:r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4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Hypothesized risk factors absent</a:t>
                      </a:r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</a:t>
                      </a:r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</a:t>
                      </a:r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c+d</a:t>
                      </a:r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285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Total</a:t>
                      </a:r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a+c</a:t>
                      </a:r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b+d</a:t>
                      </a:r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/>
                        <a:t>a+b+c+d</a:t>
                      </a:r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457200"/>
            <a:ext cx="7790688" cy="62484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endParaRPr lang="en-US" sz="2200" dirty="0">
              <a:solidFill>
                <a:srgbClr val="7030A0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en-US" sz="2200" dirty="0">
              <a:solidFill>
                <a:srgbClr val="7030A0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en-US" sz="2200" dirty="0">
              <a:solidFill>
                <a:srgbClr val="7030A0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en-US" sz="2200" dirty="0">
              <a:solidFill>
                <a:srgbClr val="7030A0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en-US" sz="2200" dirty="0">
              <a:solidFill>
                <a:srgbClr val="7030A0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en-US" sz="2200" dirty="0">
              <a:solidFill>
                <a:srgbClr val="7030A0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en-US" sz="2200" dirty="0">
              <a:solidFill>
                <a:srgbClr val="7030A0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en-US" sz="2200" dirty="0">
              <a:solidFill>
                <a:srgbClr val="7030A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en-US" sz="2200" dirty="0">
                <a:solidFill>
                  <a:srgbClr val="7030A0"/>
                </a:solidFill>
                <a:latin typeface="Comic Sans MS" pitchFamily="66" charset="0"/>
              </a:rPr>
              <a:t>  </a:t>
            </a:r>
          </a:p>
          <a:p>
            <a:pPr algn="just">
              <a:buNone/>
            </a:pPr>
            <a:endParaRPr lang="en-US" sz="22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71600" y="1600200"/>
          <a:ext cx="7391400" cy="4151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4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3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9522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mic Sans MS" pitchFamily="66" charset="0"/>
                        </a:rPr>
                        <a:t>Cross sectional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itchFamily="66" charset="0"/>
                        </a:rPr>
                        <a:t>Longitudinal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522">
                <a:tc>
                  <a:txBody>
                    <a:bodyPr/>
                    <a:lstStyle/>
                    <a:p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mic Sans MS" pitchFamily="66" charset="0"/>
                        </a:rPr>
                        <a:t>Case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mic Sans MS" pitchFamily="66" charset="0"/>
                        </a:rPr>
                        <a:t>Cohort</a:t>
                      </a:r>
                    </a:p>
                    <a:p>
                      <a:r>
                        <a:rPr lang="en-US" sz="2000" dirty="0">
                          <a:latin typeface="Comic Sans MS" pitchFamily="66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284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mic Sans MS" pitchFamily="66" charset="0"/>
                        </a:rPr>
                        <a:t>Synonyms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mic Sans MS" pitchFamily="66" charset="0"/>
                        </a:rPr>
                        <a:t>Synonyms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mic Sans MS" pitchFamily="66" charset="0"/>
                        </a:rPr>
                        <a:t>Synonyms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284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mic Sans MS" pitchFamily="66" charset="0"/>
                        </a:rPr>
                        <a:t>Prevalence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mic Sans MS" pitchFamily="66" charset="0"/>
                        </a:rPr>
                        <a:t>Retrospective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mic Sans MS" pitchFamily="66" charset="0"/>
                        </a:rPr>
                        <a:t>Prospective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284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mic Sans MS" pitchFamily="66" charset="0"/>
                        </a:rPr>
                        <a:t>Snap shot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mic Sans MS" pitchFamily="66" charset="0"/>
                        </a:rPr>
                        <a:t>Case-referent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mic Sans MS" pitchFamily="66" charset="0"/>
                        </a:rPr>
                        <a:t>Incidence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284">
                <a:tc>
                  <a:txBody>
                    <a:bodyPr/>
                    <a:lstStyle/>
                    <a:p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mic Sans MS" pitchFamily="66" charset="0"/>
                        </a:rPr>
                        <a:t>Case-</a:t>
                      </a:r>
                      <a:r>
                        <a:rPr lang="en-US" sz="2000" dirty="0" err="1">
                          <a:latin typeface="Comic Sans MS" pitchFamily="66" charset="0"/>
                        </a:rPr>
                        <a:t>comparision</a:t>
                      </a:r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mic Sans MS" pitchFamily="66" charset="0"/>
                        </a:rPr>
                        <a:t>Longitudinal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7284">
                <a:tc>
                  <a:txBody>
                    <a:bodyPr/>
                    <a:lstStyle/>
                    <a:p>
                      <a:endParaRPr lang="en-US" sz="200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mic Sans MS" pitchFamily="66" charset="0"/>
                        </a:rPr>
                        <a:t>Case-compeer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mic Sans MS" pitchFamily="66" charset="0"/>
                        </a:rPr>
                        <a:t>Follow-up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7284">
                <a:tc>
                  <a:txBody>
                    <a:bodyPr/>
                    <a:lstStyle/>
                    <a:p>
                      <a:endParaRPr lang="en-US" sz="200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mic Sans MS" pitchFamily="66" charset="0"/>
                        </a:rPr>
                        <a:t>Case 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284">
                <a:tc>
                  <a:txBody>
                    <a:bodyPr/>
                    <a:lstStyle/>
                    <a:p>
                      <a:endParaRPr lang="en-US" sz="200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mic Sans MS" pitchFamily="66" charset="0"/>
                        </a:rPr>
                        <a:t>Trohoc</a:t>
                      </a:r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790688" cy="71596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dirty="0">
                <a:latin typeface="Comic Sans MS" pitchFamily="66" charset="0"/>
              </a:rPr>
            </a:br>
            <a:r>
              <a:rPr lang="en-US" sz="4400" dirty="0">
                <a:latin typeface="Comic Sans MS" pitchFamily="66" charset="0"/>
              </a:rPr>
              <a:t>Synonyms of studies</a:t>
            </a:r>
            <a:br>
              <a:rPr lang="en-US" sz="4400" dirty="0">
                <a:latin typeface="Comic Sans MS" pitchFamily="66" charset="0"/>
              </a:rPr>
            </a:br>
            <a:endParaRPr lang="en-US" sz="4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457200"/>
            <a:ext cx="7790688" cy="62484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endParaRPr lang="en-US" sz="2200" dirty="0">
              <a:solidFill>
                <a:srgbClr val="7030A0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en-US" sz="2200" dirty="0">
              <a:solidFill>
                <a:srgbClr val="7030A0"/>
              </a:solidFill>
              <a:latin typeface="Comic Sans MS" pitchFamily="66" charset="0"/>
            </a:endParaRPr>
          </a:p>
          <a:p>
            <a:pPr algn="just">
              <a:buNone/>
            </a:pPr>
            <a:r>
              <a:rPr lang="en-US" sz="2200" dirty="0">
                <a:solidFill>
                  <a:srgbClr val="7030A0"/>
                </a:solidFill>
                <a:latin typeface="Comic Sans MS" pitchFamily="66" charset="0"/>
              </a:rPr>
              <a:t>Cross Sectional Studies: </a:t>
            </a:r>
          </a:p>
          <a:p>
            <a:pPr algn="just">
              <a:buNone/>
            </a:pPr>
            <a:r>
              <a:rPr lang="en-US" sz="2200" dirty="0">
                <a:solidFill>
                  <a:srgbClr val="7030A0"/>
                </a:solidFill>
                <a:latin typeface="Comic Sans MS" pitchFamily="66" charset="0"/>
              </a:rPr>
              <a:t>Advantages: </a:t>
            </a:r>
          </a:p>
          <a:p>
            <a:pPr algn="just">
              <a:buNone/>
            </a:pP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1.When random samples of the target population is selected, proportions exposed and unexposed in the target population can be estimated</a:t>
            </a:r>
          </a:p>
          <a:p>
            <a:pPr algn="just">
              <a:buNone/>
            </a:pP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2. Relatively quick to mount and conduct</a:t>
            </a:r>
          </a:p>
          <a:p>
            <a:pPr algn="just">
              <a:buNone/>
            </a:pP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3. Relatively inexpensive </a:t>
            </a:r>
          </a:p>
          <a:p>
            <a:pPr algn="just">
              <a:buNone/>
            </a:pP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4. Require relatively few subjects (unless disease is rare)</a:t>
            </a:r>
          </a:p>
          <a:p>
            <a:pPr algn="just">
              <a:buNone/>
            </a:pP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5. Current records occasionally can be used</a:t>
            </a:r>
          </a:p>
          <a:p>
            <a:pPr algn="just">
              <a:buNone/>
            </a:pP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6. No risk to subjects</a:t>
            </a:r>
          </a:p>
          <a:p>
            <a:pPr algn="just">
              <a:buNone/>
            </a:pP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7. Allow study of multiple potential cause of disease</a:t>
            </a:r>
          </a:p>
          <a:p>
            <a:pPr algn="ctr">
              <a:buNone/>
            </a:pPr>
            <a:endParaRPr lang="en-US" sz="2200" dirty="0">
              <a:solidFill>
                <a:srgbClr val="7030A0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en-US" sz="2200" dirty="0">
              <a:solidFill>
                <a:srgbClr val="7030A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en-US" sz="2200" dirty="0">
                <a:solidFill>
                  <a:srgbClr val="7030A0"/>
                </a:solidFill>
                <a:latin typeface="Comic Sans MS" pitchFamily="66" charset="0"/>
              </a:rPr>
              <a:t>  </a:t>
            </a:r>
          </a:p>
          <a:p>
            <a:pPr algn="just">
              <a:buNone/>
            </a:pPr>
            <a:endParaRPr lang="en-US" sz="22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790688" cy="71596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dirty="0">
                <a:latin typeface="Comic Sans MS" pitchFamily="66" charset="0"/>
              </a:rPr>
            </a:br>
            <a:r>
              <a:rPr lang="en-US" sz="4400" dirty="0">
                <a:latin typeface="Comic Sans MS" pitchFamily="66" charset="0"/>
              </a:rPr>
              <a:t>Comparison of the studies</a:t>
            </a:r>
            <a:br>
              <a:rPr lang="en-US" sz="4400" dirty="0">
                <a:latin typeface="Comic Sans MS" pitchFamily="66" charset="0"/>
              </a:rPr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09904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457200"/>
            <a:ext cx="7790688" cy="62484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endParaRPr lang="en-US" sz="2200" dirty="0">
              <a:solidFill>
                <a:srgbClr val="7030A0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en-US" sz="2200" dirty="0">
              <a:solidFill>
                <a:srgbClr val="7030A0"/>
              </a:solidFill>
              <a:latin typeface="Comic Sans MS" pitchFamily="66" charset="0"/>
            </a:endParaRPr>
          </a:p>
          <a:p>
            <a:pPr algn="just">
              <a:buNone/>
            </a:pPr>
            <a:r>
              <a:rPr lang="en-US" sz="2200" dirty="0">
                <a:solidFill>
                  <a:srgbClr val="7030A0"/>
                </a:solidFill>
                <a:latin typeface="Comic Sans MS" pitchFamily="66" charset="0"/>
              </a:rPr>
              <a:t>Cross Sectional Studies: </a:t>
            </a:r>
          </a:p>
          <a:p>
            <a:pPr algn="just">
              <a:buNone/>
            </a:pPr>
            <a:r>
              <a:rPr lang="en-US" sz="2200" dirty="0">
                <a:solidFill>
                  <a:srgbClr val="7030A0"/>
                </a:solidFill>
                <a:latin typeface="Comic Sans MS" pitchFamily="66" charset="0"/>
              </a:rPr>
              <a:t>Disadvantages: </a:t>
            </a:r>
          </a:p>
          <a:p>
            <a:pPr algn="just">
              <a:buNone/>
            </a:pP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1. Moderate sample sizes are required to study rare diseases</a:t>
            </a:r>
          </a:p>
          <a:p>
            <a:pPr algn="just">
              <a:buNone/>
            </a:pP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2. Control of extraneous variables may be incomplete</a:t>
            </a:r>
          </a:p>
          <a:p>
            <a:pPr algn="just">
              <a:buNone/>
            </a:pP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3. Incidence in exposed and un exposed individuals can not be estimated.</a:t>
            </a:r>
          </a:p>
          <a:p>
            <a:pPr algn="ctr">
              <a:buNone/>
            </a:pPr>
            <a:endParaRPr lang="en-US" sz="2200" dirty="0">
              <a:solidFill>
                <a:srgbClr val="7030A0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en-US" sz="2200" dirty="0">
              <a:solidFill>
                <a:srgbClr val="7030A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en-US" sz="2200" dirty="0">
                <a:solidFill>
                  <a:srgbClr val="7030A0"/>
                </a:solidFill>
                <a:latin typeface="Comic Sans MS" pitchFamily="66" charset="0"/>
              </a:rPr>
              <a:t>  </a:t>
            </a:r>
          </a:p>
          <a:p>
            <a:pPr algn="just">
              <a:buNone/>
            </a:pPr>
            <a:endParaRPr lang="en-US" sz="22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790688" cy="71596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dirty="0">
                <a:latin typeface="Comic Sans MS" pitchFamily="66" charset="0"/>
              </a:rPr>
            </a:br>
            <a:r>
              <a:rPr lang="en-US" sz="4400" dirty="0">
                <a:latin typeface="Comic Sans MS" pitchFamily="66" charset="0"/>
              </a:rPr>
              <a:t>Comparison of the studies</a:t>
            </a:r>
            <a:br>
              <a:rPr lang="en-US" sz="4400" dirty="0">
                <a:latin typeface="Comic Sans MS" pitchFamily="66" charset="0"/>
              </a:rPr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89685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457200"/>
            <a:ext cx="7790688" cy="62484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endParaRPr lang="en-US" sz="2200" dirty="0">
              <a:solidFill>
                <a:srgbClr val="7030A0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en-US" sz="2200" dirty="0">
              <a:solidFill>
                <a:srgbClr val="7030A0"/>
              </a:solidFill>
              <a:latin typeface="Comic Sans MS" pitchFamily="66" charset="0"/>
            </a:endParaRPr>
          </a:p>
          <a:p>
            <a:pPr algn="just">
              <a:buNone/>
            </a:pPr>
            <a:r>
              <a:rPr lang="en-US" sz="2200" dirty="0">
                <a:solidFill>
                  <a:srgbClr val="7030A0"/>
                </a:solidFill>
                <a:latin typeface="Comic Sans MS" pitchFamily="66" charset="0"/>
              </a:rPr>
              <a:t>Case control Studies: </a:t>
            </a:r>
          </a:p>
          <a:p>
            <a:pPr algn="just">
              <a:buNone/>
            </a:pPr>
            <a:r>
              <a:rPr lang="en-US" sz="2200" dirty="0">
                <a:solidFill>
                  <a:srgbClr val="7030A0"/>
                </a:solidFill>
                <a:latin typeface="Comic Sans MS" pitchFamily="66" charset="0"/>
              </a:rPr>
              <a:t>Advantages: </a:t>
            </a:r>
          </a:p>
          <a:p>
            <a:pPr algn="just">
              <a:buNone/>
            </a:pP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1. Well suited for the study of rare diseases or the disease with long incubation periods</a:t>
            </a:r>
          </a:p>
          <a:p>
            <a:pPr algn="just">
              <a:buNone/>
            </a:pP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2. Relatively quick to mount and conduct</a:t>
            </a:r>
          </a:p>
          <a:p>
            <a:pPr algn="just">
              <a:buNone/>
            </a:pP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3. Relatively inexpensive </a:t>
            </a:r>
          </a:p>
          <a:p>
            <a:pPr algn="just">
              <a:buNone/>
            </a:pP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4. Require relatively few subjects (unless disease is rare)</a:t>
            </a:r>
          </a:p>
          <a:p>
            <a:pPr algn="just">
              <a:buNone/>
            </a:pP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5. Existing records occasionally can be used</a:t>
            </a:r>
          </a:p>
          <a:p>
            <a:pPr algn="just">
              <a:buNone/>
            </a:pP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6. No risk to subjects</a:t>
            </a:r>
          </a:p>
          <a:p>
            <a:pPr algn="just">
              <a:buNone/>
            </a:pP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7. Allow study of multiple potential cause of disease</a:t>
            </a:r>
          </a:p>
          <a:p>
            <a:pPr algn="ctr">
              <a:buNone/>
            </a:pPr>
            <a:endParaRPr lang="en-US" sz="2200" dirty="0">
              <a:solidFill>
                <a:srgbClr val="7030A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en-US" sz="2200" dirty="0">
                <a:solidFill>
                  <a:srgbClr val="7030A0"/>
                </a:solidFill>
                <a:latin typeface="Comic Sans MS" pitchFamily="66" charset="0"/>
              </a:rPr>
              <a:t>  </a:t>
            </a:r>
          </a:p>
          <a:p>
            <a:pPr algn="just">
              <a:buNone/>
            </a:pPr>
            <a:endParaRPr lang="en-US" sz="22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790688" cy="71596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br>
              <a:rPr lang="en-US" dirty="0">
                <a:latin typeface="Comic Sans MS" pitchFamily="66" charset="0"/>
              </a:rPr>
            </a:br>
            <a:r>
              <a:rPr lang="en-US" sz="4400" dirty="0">
                <a:latin typeface="Comic Sans MS" pitchFamily="66" charset="0"/>
              </a:rPr>
              <a:t>Comparison of the studies</a:t>
            </a:r>
            <a:br>
              <a:rPr lang="en-US" sz="4400" dirty="0">
                <a:latin typeface="Comic Sans MS" pitchFamily="66" charset="0"/>
              </a:rPr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825764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457200"/>
            <a:ext cx="7790688" cy="62484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endParaRPr lang="en-US" sz="2200" dirty="0">
              <a:solidFill>
                <a:srgbClr val="7030A0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en-US" sz="2200" dirty="0">
              <a:solidFill>
                <a:srgbClr val="7030A0"/>
              </a:solidFill>
              <a:latin typeface="Comic Sans MS" pitchFamily="66" charset="0"/>
            </a:endParaRPr>
          </a:p>
          <a:p>
            <a:pPr algn="just">
              <a:buNone/>
            </a:pPr>
            <a:r>
              <a:rPr lang="en-US" sz="2200" dirty="0">
                <a:solidFill>
                  <a:srgbClr val="7030A0"/>
                </a:solidFill>
                <a:latin typeface="Comic Sans MS" pitchFamily="66" charset="0"/>
              </a:rPr>
              <a:t>Case control Studies: </a:t>
            </a:r>
          </a:p>
          <a:p>
            <a:pPr algn="just">
              <a:buNone/>
            </a:pPr>
            <a:r>
              <a:rPr lang="en-US" sz="2200" dirty="0">
                <a:solidFill>
                  <a:srgbClr val="7030A0"/>
                </a:solidFill>
                <a:latin typeface="Comic Sans MS" pitchFamily="66" charset="0"/>
              </a:rPr>
              <a:t>Disadvantages: </a:t>
            </a:r>
          </a:p>
          <a:p>
            <a:pPr marL="539496" indent="-457200" algn="just">
              <a:buAutoNum type="arabicPeriod"/>
            </a:pP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Exposed and unexposed proportion in target population can not be estimated.</a:t>
            </a:r>
          </a:p>
          <a:p>
            <a:pPr marL="539496" indent="-457200" algn="just">
              <a:buAutoNum type="arabicPeriod"/>
            </a:pP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Rely on recall or records for information on past expenses</a:t>
            </a:r>
          </a:p>
          <a:p>
            <a:pPr marL="539496" indent="-457200" algn="just">
              <a:buAutoNum type="arabicPeriod"/>
            </a:pP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Validation of information is difficult or sometimes impossible</a:t>
            </a:r>
          </a:p>
          <a:p>
            <a:pPr marL="539496" indent="-457200" algn="just">
              <a:buAutoNum type="arabicPeriod"/>
            </a:pP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Control of extraneous variables may be incomplete</a:t>
            </a:r>
          </a:p>
          <a:p>
            <a:pPr marL="539496" indent="-457200" algn="just">
              <a:buAutoNum type="arabicPeriod"/>
            </a:pP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Selection of an appropriate comparison group may be difficult.</a:t>
            </a:r>
          </a:p>
          <a:p>
            <a:pPr marL="539496" indent="-457200" algn="just">
              <a:buAutoNum type="arabicPeriod"/>
            </a:pP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Incidence in exposed and un exposed individuals can not be estimated.</a:t>
            </a:r>
          </a:p>
          <a:p>
            <a:pPr algn="just">
              <a:buNone/>
            </a:pPr>
            <a:endParaRPr lang="en-US" sz="22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790688" cy="71596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br>
              <a:rPr lang="en-US" dirty="0">
                <a:latin typeface="Comic Sans MS" pitchFamily="66" charset="0"/>
              </a:rPr>
            </a:br>
            <a:r>
              <a:rPr lang="en-US" sz="4400" dirty="0">
                <a:latin typeface="Comic Sans MS" pitchFamily="66" charset="0"/>
              </a:rPr>
              <a:t>Comparison of the studies</a:t>
            </a:r>
            <a:br>
              <a:rPr lang="en-US" sz="4400" dirty="0">
                <a:latin typeface="Comic Sans MS" pitchFamily="66" charset="0"/>
              </a:rPr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01226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457200"/>
            <a:ext cx="7790688" cy="62484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endParaRPr lang="en-US" sz="2200" dirty="0">
              <a:solidFill>
                <a:srgbClr val="7030A0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en-US" sz="2200" dirty="0">
              <a:solidFill>
                <a:srgbClr val="7030A0"/>
              </a:solidFill>
              <a:latin typeface="Comic Sans MS" pitchFamily="66" charset="0"/>
            </a:endParaRPr>
          </a:p>
          <a:p>
            <a:pPr algn="just">
              <a:buNone/>
            </a:pPr>
            <a:r>
              <a:rPr lang="en-US" sz="2200" dirty="0">
                <a:solidFill>
                  <a:srgbClr val="7030A0"/>
                </a:solidFill>
                <a:latin typeface="Comic Sans MS" pitchFamily="66" charset="0"/>
              </a:rPr>
              <a:t>Cohort Studies: </a:t>
            </a:r>
          </a:p>
          <a:p>
            <a:pPr algn="just">
              <a:buNone/>
            </a:pPr>
            <a:r>
              <a:rPr lang="en-US" sz="2200" dirty="0">
                <a:solidFill>
                  <a:srgbClr val="7030A0"/>
                </a:solidFill>
                <a:latin typeface="Comic Sans MS" pitchFamily="66" charset="0"/>
              </a:rPr>
              <a:t>Advantages: </a:t>
            </a:r>
          </a:p>
          <a:p>
            <a:pPr marL="539496" indent="-457200" algn="just">
              <a:buAutoNum type="arabicPeriod"/>
            </a:pP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Incidence in exposed and un exposed individuals can be estimated </a:t>
            </a:r>
          </a:p>
          <a:p>
            <a:pPr marL="539496" indent="-457200" algn="just">
              <a:buAutoNum type="arabicPeriod"/>
            </a:pP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Permit flexibility in choosing variables to be systematically recorded.</a:t>
            </a:r>
          </a:p>
          <a:p>
            <a:pPr algn="ctr">
              <a:buNone/>
            </a:pPr>
            <a:endParaRPr lang="en-US" sz="2200" dirty="0">
              <a:solidFill>
                <a:srgbClr val="7030A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en-US" sz="2200" dirty="0">
                <a:solidFill>
                  <a:srgbClr val="7030A0"/>
                </a:solidFill>
                <a:latin typeface="Comic Sans MS" pitchFamily="66" charset="0"/>
              </a:rPr>
              <a:t>  </a:t>
            </a:r>
          </a:p>
          <a:p>
            <a:pPr algn="just">
              <a:buNone/>
            </a:pPr>
            <a:endParaRPr lang="en-US" sz="22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790688" cy="71596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br>
              <a:rPr lang="en-US" dirty="0">
                <a:latin typeface="Comic Sans MS" pitchFamily="66" charset="0"/>
              </a:rPr>
            </a:br>
            <a:r>
              <a:rPr lang="en-US" sz="4400" dirty="0">
                <a:latin typeface="Comic Sans MS" pitchFamily="66" charset="0"/>
              </a:rPr>
              <a:t>Comparison of the studies</a:t>
            </a:r>
            <a:br>
              <a:rPr lang="en-US" sz="4400" dirty="0">
                <a:latin typeface="Comic Sans MS" pitchFamily="66" charset="0"/>
              </a:rPr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011983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457200"/>
            <a:ext cx="7790688" cy="62484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endParaRPr lang="en-US" sz="2200" dirty="0">
              <a:solidFill>
                <a:srgbClr val="7030A0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en-US" sz="2200" dirty="0">
              <a:solidFill>
                <a:srgbClr val="7030A0"/>
              </a:solidFill>
              <a:latin typeface="Comic Sans MS" pitchFamily="66" charset="0"/>
            </a:endParaRPr>
          </a:p>
          <a:p>
            <a:pPr algn="just">
              <a:buNone/>
            </a:pPr>
            <a:r>
              <a:rPr lang="en-US" sz="2200" dirty="0">
                <a:solidFill>
                  <a:srgbClr val="7030A0"/>
                </a:solidFill>
                <a:latin typeface="Comic Sans MS" pitchFamily="66" charset="0"/>
              </a:rPr>
              <a:t>Cohort Studies: </a:t>
            </a:r>
          </a:p>
          <a:p>
            <a:pPr algn="just">
              <a:buNone/>
            </a:pPr>
            <a:r>
              <a:rPr lang="en-US" sz="2200" dirty="0">
                <a:solidFill>
                  <a:srgbClr val="7030A0"/>
                </a:solidFill>
                <a:latin typeface="Comic Sans MS" pitchFamily="66" charset="0"/>
              </a:rPr>
              <a:t>Disadvantages: </a:t>
            </a:r>
          </a:p>
          <a:p>
            <a:pPr marL="539496" indent="-457200" algn="just">
              <a:buAutoNum type="arabicPeriod"/>
            </a:pP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Large number of subject is required to study rare diseases</a:t>
            </a:r>
          </a:p>
          <a:p>
            <a:pPr marL="539496" indent="-457200" algn="just">
              <a:buAutoNum type="arabicPeriod"/>
            </a:pP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Potentially long duration for follow-up</a:t>
            </a:r>
          </a:p>
          <a:p>
            <a:pPr marL="539496" indent="-457200" algn="just">
              <a:buAutoNum type="arabicPeriod"/>
            </a:pP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Relatively expensive to conduct</a:t>
            </a:r>
          </a:p>
          <a:p>
            <a:pPr marL="539496" indent="-457200" algn="just">
              <a:buAutoNum type="arabicPeriod"/>
            </a:pP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Maintaining follow-up is difficult </a:t>
            </a:r>
          </a:p>
          <a:p>
            <a:pPr marL="539496" indent="-457200" algn="just">
              <a:buAutoNum type="arabicPeriod"/>
            </a:pP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Control of extraneous variables may be incomplete</a:t>
            </a:r>
            <a:endParaRPr lang="en-US" sz="2200" dirty="0">
              <a:solidFill>
                <a:srgbClr val="7030A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en-US" sz="2200" dirty="0">
                <a:solidFill>
                  <a:srgbClr val="7030A0"/>
                </a:solidFill>
                <a:latin typeface="Comic Sans MS" pitchFamily="66" charset="0"/>
              </a:rPr>
              <a:t>  </a:t>
            </a:r>
          </a:p>
          <a:p>
            <a:pPr algn="just">
              <a:buNone/>
            </a:pPr>
            <a:endParaRPr lang="en-US" sz="22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790688" cy="71596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br>
              <a:rPr lang="en-US" dirty="0">
                <a:latin typeface="Comic Sans MS" pitchFamily="66" charset="0"/>
              </a:rPr>
            </a:br>
            <a:r>
              <a:rPr lang="en-US" sz="4400" dirty="0">
                <a:latin typeface="Comic Sans MS" pitchFamily="66" charset="0"/>
              </a:rPr>
              <a:t>Comparison of the studies</a:t>
            </a:r>
            <a:br>
              <a:rPr lang="en-US" sz="4400" dirty="0">
                <a:latin typeface="Comic Sans MS" pitchFamily="66" charset="0"/>
              </a:rPr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50540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304800"/>
            <a:ext cx="7498080" cy="6324600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>
              <a:buNone/>
            </a:pPr>
            <a:r>
              <a:rPr lang="en-US" dirty="0">
                <a:latin typeface="Comic Sans MS" pitchFamily="66" charset="0"/>
              </a:rPr>
              <a:t>  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First component: data collection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572000" y="762000"/>
            <a:ext cx="3810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953000" y="838200"/>
            <a:ext cx="381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048000" y="1524000"/>
            <a:ext cx="1524000" cy="609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mic Sans MS" pitchFamily="66" charset="0"/>
              </a:rPr>
              <a:t>Qualitative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257800" y="1524000"/>
            <a:ext cx="1752600" cy="609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mic Sans MS" pitchFamily="66" charset="0"/>
              </a:rPr>
              <a:t>Quantitative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733800" y="21336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096000" y="21336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1676400" y="2743200"/>
            <a:ext cx="228600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mic Sans MS" pitchFamily="66" charset="0"/>
              </a:rPr>
              <a:t>Natural history of disease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676400" y="3505200"/>
            <a:ext cx="228600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mic Sans MS" pitchFamily="66" charset="0"/>
              </a:rPr>
              <a:t>Causal hypothesis testing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791200" y="2743200"/>
            <a:ext cx="1905000" cy="457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mic Sans MS" pitchFamily="66" charset="0"/>
              </a:rPr>
              <a:t>Surveys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791200" y="3276600"/>
            <a:ext cx="1905000" cy="457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mic Sans MS" pitchFamily="66" charset="0"/>
              </a:rPr>
              <a:t>Monitoring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791200" y="3810000"/>
            <a:ext cx="1905000" cy="457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mic Sans MS" pitchFamily="66" charset="0"/>
              </a:rPr>
              <a:t>Surveillance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791200" y="4343400"/>
            <a:ext cx="1905000" cy="457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mic Sans MS" pitchFamily="66" charset="0"/>
              </a:rPr>
              <a:t>Studies</a:t>
            </a:r>
          </a:p>
        </p:txBody>
      </p:sp>
      <p:cxnSp>
        <p:nvCxnSpPr>
          <p:cNvPr id="35" name="Straight Arrow Connector 34"/>
          <p:cNvCxnSpPr>
            <a:stCxn id="33" idx="1"/>
          </p:cNvCxnSpPr>
          <p:nvPr/>
        </p:nvCxnSpPr>
        <p:spPr>
          <a:xfrm flipH="1">
            <a:off x="3962400" y="4572000"/>
            <a:ext cx="1828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1676400" y="4343400"/>
            <a:ext cx="2286000" cy="685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mic Sans MS" pitchFamily="66" charset="0"/>
              </a:rPr>
              <a:t>Experimental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1676400" y="5105400"/>
            <a:ext cx="2286000" cy="1371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mic Sans MS" pitchFamily="66" charset="0"/>
              </a:rPr>
              <a:t>Observational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Cross-sectional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Cohort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Case-control</a:t>
            </a:r>
          </a:p>
        </p:txBody>
      </p:sp>
      <p:cxnSp>
        <p:nvCxnSpPr>
          <p:cNvPr id="49" name="Straight Arrow Connector 48"/>
          <p:cNvCxnSpPr>
            <a:stCxn id="33" idx="1"/>
          </p:cNvCxnSpPr>
          <p:nvPr/>
        </p:nvCxnSpPr>
        <p:spPr>
          <a:xfrm flipH="1">
            <a:off x="4038600" y="4572000"/>
            <a:ext cx="17526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5791200" y="4876800"/>
            <a:ext cx="1905000" cy="457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Comic Sans MS" pitchFamily="66" charset="0"/>
              </a:rPr>
              <a:t>Modelling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9F8B4A0-9808-4789-BCC7-037B3B26F8A5}"/>
              </a:ext>
            </a:extLst>
          </p:cNvPr>
          <p:cNvSpPr/>
          <p:nvPr/>
        </p:nvSpPr>
        <p:spPr>
          <a:xfrm>
            <a:off x="5784130" y="5410200"/>
            <a:ext cx="1905000" cy="1066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>
                <a:latin typeface="Comic Sans MS" pitchFamily="66" charset="0"/>
              </a:rPr>
              <a:t>Assessing the economical impact of disease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14400"/>
            <a:ext cx="7790688" cy="56388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An hypothesis of association between disease and a</a:t>
            </a:r>
          </a:p>
          <a:p>
            <a:pPr algn="just">
              <a:buNone/>
            </a:pP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factor can be tested using the </a:t>
            </a:r>
            <a:r>
              <a:rPr lang="en-US" sz="2200" b="1" i="1" dirty="0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en-US" sz="2200" b="1" baseline="30000" dirty="0">
                <a:solidFill>
                  <a:srgbClr val="FF0000"/>
                </a:solidFill>
                <a:latin typeface="Comic Sans MS" pitchFamily="66" charset="0"/>
              </a:rPr>
              <a:t>2 </a:t>
            </a:r>
            <a:r>
              <a:rPr lang="en-US" sz="2200" b="1" dirty="0">
                <a:solidFill>
                  <a:srgbClr val="FF0000"/>
                </a:solidFill>
                <a:latin typeface="Comic Sans MS" pitchFamily="66" charset="0"/>
              </a:rPr>
              <a:t>test</a:t>
            </a:r>
          </a:p>
          <a:p>
            <a:pPr algn="just">
              <a:buNone/>
            </a:pPr>
            <a:endParaRPr lang="en-US" sz="2200" b="1" dirty="0">
              <a:solidFill>
                <a:srgbClr val="FF0000"/>
              </a:solidFill>
              <a:latin typeface="Comic Sans MS" pitchFamily="66" charset="0"/>
            </a:endParaRPr>
          </a:p>
          <a:p>
            <a:pPr algn="just">
              <a:buNone/>
            </a:pPr>
            <a:r>
              <a:rPr lang="en-US" sz="2200" dirty="0">
                <a:solidFill>
                  <a:srgbClr val="0070C0"/>
                </a:solidFill>
                <a:latin typeface="Comic Sans MS" pitchFamily="66" charset="0"/>
              </a:rPr>
              <a:t>(This test </a:t>
            </a:r>
            <a:r>
              <a:rPr lang="en-US" sz="2200" b="1" dirty="0">
                <a:solidFill>
                  <a:srgbClr val="FF0000"/>
                </a:solidFill>
                <a:latin typeface="Comic Sans MS" pitchFamily="66" charset="0"/>
              </a:rPr>
              <a:t>cannot</a:t>
            </a:r>
            <a:r>
              <a:rPr lang="en-US" sz="2200" dirty="0">
                <a:solidFill>
                  <a:srgbClr val="0070C0"/>
                </a:solidFill>
                <a:latin typeface="Comic Sans MS" pitchFamily="66" charset="0"/>
              </a:rPr>
              <a:t> be used to measure the </a:t>
            </a:r>
            <a:r>
              <a:rPr lang="en-US" sz="2200" b="1" dirty="0">
                <a:solidFill>
                  <a:srgbClr val="0070C0"/>
                </a:solidFill>
                <a:latin typeface="Comic Sans MS" pitchFamily="66" charset="0"/>
              </a:rPr>
              <a:t>degree of association</a:t>
            </a:r>
            <a:r>
              <a:rPr lang="en-US" sz="2200" dirty="0">
                <a:solidFill>
                  <a:srgbClr val="0070C0"/>
                </a:solidFill>
                <a:latin typeface="Comic Sans MS" pitchFamily="66" charset="0"/>
              </a:rPr>
              <a:t>)</a:t>
            </a:r>
          </a:p>
          <a:p>
            <a:pPr algn="just">
              <a:buNone/>
            </a:pPr>
            <a:endParaRPr lang="en-US" sz="2200" dirty="0">
              <a:solidFill>
                <a:schemeClr val="accent5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en-US" sz="2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  <a:t>Degree of association</a:t>
            </a:r>
          </a:p>
          <a:p>
            <a:pPr algn="ctr">
              <a:buNone/>
            </a:pPr>
            <a:endParaRPr lang="en-US" sz="2200" b="1" dirty="0">
              <a:solidFill>
                <a:schemeClr val="accent5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790688" cy="71596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  </a:t>
            </a:r>
            <a:r>
              <a:rPr lang="en-US" sz="4400" dirty="0">
                <a:latin typeface="Comic Sans MS" pitchFamily="66" charset="0"/>
              </a:rPr>
              <a:t>Measures of association</a:t>
            </a:r>
            <a:br>
              <a:rPr lang="en-US" sz="4400" dirty="0">
                <a:latin typeface="Comic Sans MS" pitchFamily="66" charset="0"/>
              </a:rPr>
            </a:br>
            <a:endParaRPr lang="en-US" sz="44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267200" y="3657600"/>
            <a:ext cx="609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029200" y="3657600"/>
            <a:ext cx="381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447800" y="4114800"/>
            <a:ext cx="3352800" cy="2209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600" dirty="0">
                <a:latin typeface="Comic Sans MS" pitchFamily="66" charset="0"/>
              </a:rPr>
              <a:t>The </a:t>
            </a:r>
            <a:r>
              <a:rPr lang="en-US" sz="1600" dirty="0">
                <a:solidFill>
                  <a:srgbClr val="00B0F0"/>
                </a:solidFill>
                <a:latin typeface="Comic Sans MS" pitchFamily="66" charset="0"/>
              </a:rPr>
              <a:t>absolute difference</a:t>
            </a:r>
            <a:r>
              <a:rPr lang="en-US" sz="1600" dirty="0">
                <a:latin typeface="Comic Sans MS" pitchFamily="66" charset="0"/>
              </a:rPr>
              <a:t> between disease occurrence in 'exposed' and 'unexposed' groups, estimated by determining the difference between the two proportions</a:t>
            </a:r>
          </a:p>
          <a:p>
            <a:pPr algn="just"/>
            <a:endParaRPr lang="en-US" sz="1600" dirty="0">
              <a:latin typeface="Comic Sans MS" pitchFamily="66" charset="0"/>
            </a:endParaRPr>
          </a:p>
          <a:p>
            <a:pPr algn="just"/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          (Attributable risk)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181600" y="4191000"/>
            <a:ext cx="3429000" cy="2057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r>
              <a:rPr lang="en-US" dirty="0"/>
              <a:t>The ratio of disease occurrence between the two groups can be calculated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Relative measure</a:t>
            </a:r>
          </a:p>
          <a:p>
            <a:pPr algn="just"/>
            <a:endParaRPr lang="en-US" dirty="0"/>
          </a:p>
          <a:p>
            <a:pPr algn="ctr"/>
            <a:r>
              <a:rPr lang="en-US" dirty="0">
                <a:solidFill>
                  <a:srgbClr val="FF0000"/>
                </a:solidFill>
              </a:rPr>
              <a:t>(Relative risk &amp; Odd ratio)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324600" cy="71596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600" dirty="0">
                <a:latin typeface="Comic Sans MS" pitchFamily="66" charset="0"/>
              </a:rPr>
              <a:t>Relative risk (RR)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7790688" cy="54102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2200" dirty="0">
                <a:solidFill>
                  <a:srgbClr val="00B0F0"/>
                </a:solidFill>
                <a:latin typeface="Comic Sans MS" pitchFamily="66" charset="0"/>
              </a:rPr>
              <a:t>RR is the ratio of the incidence relative risk, of disease in exposed animals to the incidence in unexposed animals</a:t>
            </a:r>
          </a:p>
          <a:p>
            <a:pPr algn="just"/>
            <a:endParaRPr lang="en-US" sz="22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/>
              <a:t>Incidence exposed = a/(a + b),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/>
              <a:t>Incidence unexposed = c!(c + d);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/>
              <a:t>therefore, RR = {a/(a + b))/{c/(c + d ) </a:t>
            </a:r>
          </a:p>
          <a:p>
            <a:pPr>
              <a:buFont typeface="Wingdings" pitchFamily="2" charset="2"/>
              <a:buChar char="v"/>
            </a:pPr>
            <a:endParaRPr lang="en-US" sz="2400" dirty="0"/>
          </a:p>
          <a:p>
            <a:pPr>
              <a:buFont typeface="Wingdings" pitchFamily="2" charset="2"/>
              <a:buChar char="v"/>
            </a:pPr>
            <a:endParaRPr lang="en-US" sz="2400" dirty="0"/>
          </a:p>
          <a:p>
            <a:pPr>
              <a:buFont typeface="Wingdings" pitchFamily="2" charset="2"/>
              <a:buChar char="v"/>
            </a:pPr>
            <a:r>
              <a:rPr lang="en-US" sz="2200" dirty="0">
                <a:solidFill>
                  <a:srgbClr val="FF0000"/>
                </a:solidFill>
                <a:latin typeface="Comic Sans MS" pitchFamily="66" charset="0"/>
              </a:rPr>
              <a:t>The RR can only be estimated directly in cohort study</a:t>
            </a:r>
          </a:p>
          <a:p>
            <a:pPr>
              <a:buFont typeface="Wingdings" pitchFamily="2" charset="2"/>
              <a:buChar char="v"/>
            </a:pPr>
            <a:endParaRPr lang="en-US" sz="2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313F5-92B1-4A4D-0542-0310A1877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endParaRPr lang="en-IN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3BD467-C8F3-EB76-F3DD-33BFD32E2A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1915153"/>
              </p:ext>
            </p:extLst>
          </p:nvPr>
        </p:nvGraphicFramePr>
        <p:xfrm>
          <a:off x="1399472" y="1524000"/>
          <a:ext cx="7499348" cy="3454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837">
                  <a:extLst>
                    <a:ext uri="{9D8B030D-6E8A-4147-A177-3AD203B41FA5}">
                      <a16:colId xmlns:a16="http://schemas.microsoft.com/office/drawing/2014/main" val="1271189576"/>
                    </a:ext>
                  </a:extLst>
                </a:gridCol>
                <a:gridCol w="1874837">
                  <a:extLst>
                    <a:ext uri="{9D8B030D-6E8A-4147-A177-3AD203B41FA5}">
                      <a16:colId xmlns:a16="http://schemas.microsoft.com/office/drawing/2014/main" val="2387502085"/>
                    </a:ext>
                  </a:extLst>
                </a:gridCol>
                <a:gridCol w="1874837">
                  <a:extLst>
                    <a:ext uri="{9D8B030D-6E8A-4147-A177-3AD203B41FA5}">
                      <a16:colId xmlns:a16="http://schemas.microsoft.com/office/drawing/2014/main" val="2617575922"/>
                    </a:ext>
                  </a:extLst>
                </a:gridCol>
                <a:gridCol w="1874837">
                  <a:extLst>
                    <a:ext uri="{9D8B030D-6E8A-4147-A177-3AD203B41FA5}">
                      <a16:colId xmlns:a16="http://schemas.microsoft.com/office/drawing/2014/main" val="3527634944"/>
                    </a:ext>
                  </a:extLst>
                </a:gridCol>
              </a:tblGrid>
              <a:tr h="543464">
                <a:tc>
                  <a:txBody>
                    <a:bodyPr/>
                    <a:lstStyle/>
                    <a:p>
                      <a:r>
                        <a:rPr lang="en-US" dirty="0"/>
                        <a:t>Cigarette smoking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(Hypothesized causal factor) 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Developed Lung Cancer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Did not develop lung cancer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8635997"/>
                  </a:ext>
                </a:extLst>
              </a:tr>
              <a:tr h="8077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 (a)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6930 (b)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7000 (</a:t>
                      </a:r>
                      <a:r>
                        <a:rPr lang="en-US" dirty="0" err="1"/>
                        <a:t>a+b</a:t>
                      </a:r>
                      <a:r>
                        <a:rPr lang="en-US" dirty="0"/>
                        <a:t>)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678110"/>
                  </a:ext>
                </a:extLst>
              </a:tr>
              <a:tr h="72893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 (c)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2997 (d)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3000 (</a:t>
                      </a:r>
                      <a:r>
                        <a:rPr lang="en-US" dirty="0" err="1"/>
                        <a:t>c+d</a:t>
                      </a:r>
                      <a:r>
                        <a:rPr lang="en-US" dirty="0"/>
                        <a:t>)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220209"/>
                  </a:ext>
                </a:extLst>
              </a:tr>
              <a:tr h="72893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</a:t>
                      </a:r>
                      <a:r>
                        <a:rPr lang="en-US" dirty="0" err="1"/>
                        <a:t>a+c</a:t>
                      </a:r>
                      <a:r>
                        <a:rPr lang="en-US" dirty="0"/>
                        <a:t>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</a:t>
                      </a:r>
                      <a:r>
                        <a:rPr lang="en-US" dirty="0" err="1"/>
                        <a:t>b+d</a:t>
                      </a:r>
                      <a:r>
                        <a:rPr lang="en-US" dirty="0"/>
                        <a:t>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</a:t>
                      </a:r>
                      <a:r>
                        <a:rPr lang="en-US" dirty="0" err="1"/>
                        <a:t>a+b+c+d</a:t>
                      </a:r>
                      <a:r>
                        <a:rPr lang="en-US" dirty="0"/>
                        <a:t>)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25013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AB32231-7716-7F58-6B14-D96449273ED9}"/>
              </a:ext>
            </a:extLst>
          </p:cNvPr>
          <p:cNvSpPr txBox="1"/>
          <p:nvPr/>
        </p:nvSpPr>
        <p:spPr>
          <a:xfrm>
            <a:off x="1676400" y="5181600"/>
            <a:ext cx="678180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400" dirty="0"/>
              <a:t>Incidence rates</a:t>
            </a:r>
          </a:p>
          <a:p>
            <a:pPr marL="228600" indent="-228600" algn="just">
              <a:buAutoNum type="alphaLcPeriod"/>
            </a:pPr>
            <a:r>
              <a:rPr lang="en-US" sz="2400" dirty="0"/>
              <a:t>Among smokers                70/7000 = 10 per 1000</a:t>
            </a:r>
          </a:p>
          <a:p>
            <a:pPr marL="228600" indent="-228600" algn="just">
              <a:buAutoNum type="alphaLcPeriod"/>
            </a:pPr>
            <a:r>
              <a:rPr lang="en-US" sz="2400" dirty="0"/>
              <a:t>Among Non-Smokers         3/3000 =  1 per 1000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9063090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4A434-6397-37FC-C334-55DCC957C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09B52-AF4E-DA94-8A24-E51300D8C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sz="3200" dirty="0"/>
              <a:t>     RR = {a/(a + b))/{c/(c + d )</a:t>
            </a:r>
          </a:p>
          <a:p>
            <a:pPr marL="82296" indent="0">
              <a:buNone/>
            </a:pPr>
            <a:r>
              <a:rPr lang="en-US" dirty="0"/>
              <a:t> </a:t>
            </a:r>
          </a:p>
          <a:p>
            <a:pPr marL="82296" indent="0">
              <a:buNone/>
            </a:pPr>
            <a:r>
              <a:rPr lang="en-US" dirty="0"/>
              <a:t>RR= </a:t>
            </a:r>
          </a:p>
          <a:p>
            <a:pPr marL="82296" indent="0">
              <a:buNone/>
            </a:pPr>
            <a:r>
              <a:rPr lang="en-US" sz="2800" u="sng" dirty="0"/>
              <a:t>        Incidence of disease among exposed____</a:t>
            </a:r>
          </a:p>
          <a:p>
            <a:pPr marL="82296" indent="0">
              <a:buNone/>
            </a:pPr>
            <a:r>
              <a:rPr lang="en-US" sz="2800" dirty="0"/>
              <a:t>       Incidence of disease among Un-exposed</a:t>
            </a:r>
          </a:p>
          <a:p>
            <a:pPr marL="82296" indent="0">
              <a:buNone/>
            </a:pPr>
            <a:r>
              <a:rPr lang="en-US" sz="2800" dirty="0"/>
              <a:t>        = 10/1</a:t>
            </a:r>
          </a:p>
          <a:p>
            <a:pPr marL="82296" indent="0" algn="just">
              <a:buNone/>
            </a:pPr>
            <a:r>
              <a:rPr lang="en-US" sz="2800" dirty="0">
                <a:solidFill>
                  <a:srgbClr val="FF0000"/>
                </a:solidFill>
              </a:rPr>
              <a:t>* Smokers are 10 times at greater risk of developing lung cancer than non-smokers</a:t>
            </a:r>
            <a:endParaRPr lang="en-IN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0545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6324600" cy="7620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600" dirty="0">
                <a:latin typeface="Comic Sans MS" pitchFamily="66" charset="0"/>
              </a:rPr>
              <a:t>Attributable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866888" cy="55626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39496" indent="-457200" algn="just">
              <a:buNone/>
            </a:pPr>
            <a:r>
              <a:rPr lang="en-US" sz="2200" dirty="0">
                <a:latin typeface="Comic Sans MS" pitchFamily="66" charset="0"/>
              </a:rPr>
              <a:t>‘</a:t>
            </a:r>
            <a:r>
              <a:rPr lang="en-US" sz="2200" b="1" dirty="0">
                <a:solidFill>
                  <a:srgbClr val="FF0000"/>
                </a:solidFill>
                <a:latin typeface="Comic Sans MS" pitchFamily="66" charset="0"/>
              </a:rPr>
              <a:t>Attributable risk</a:t>
            </a:r>
            <a:r>
              <a:rPr lang="en-US" sz="2200" b="1" dirty="0">
                <a:solidFill>
                  <a:srgbClr val="0070C0"/>
                </a:solidFill>
                <a:latin typeface="Comic Sans MS" pitchFamily="66" charset="0"/>
              </a:rPr>
              <a:t>: </a:t>
            </a:r>
            <a:r>
              <a:rPr lang="en-US" sz="2200" dirty="0">
                <a:latin typeface="Comic Sans MS" pitchFamily="66" charset="0"/>
              </a:rPr>
              <a:t>Describes absolute difference</a:t>
            </a:r>
          </a:p>
          <a:p>
            <a:r>
              <a:rPr lang="en-US" sz="2400" dirty="0"/>
              <a:t>Incidence of lung cancer in smokers, a/(a + b), is greater than the incidence in non smokers, (c/c + d ),</a:t>
            </a:r>
          </a:p>
          <a:p>
            <a:pPr>
              <a:buNone/>
            </a:pPr>
            <a:r>
              <a:rPr lang="en-US" sz="2400" dirty="0"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en-US" sz="2400" dirty="0">
                <a:latin typeface="Comic Sans MS" pitchFamily="66" charset="0"/>
              </a:rPr>
              <a:t>  (Risk difference/attributable risk)</a:t>
            </a:r>
          </a:p>
          <a:p>
            <a:pPr>
              <a:buNone/>
            </a:pPr>
            <a:r>
              <a:rPr lang="pt-BR" sz="2400" dirty="0"/>
              <a:t>                       Delta </a:t>
            </a:r>
            <a:r>
              <a:rPr lang="pt-BR" sz="2400" baseline="-25000" dirty="0"/>
              <a:t>exp</a:t>
            </a:r>
            <a:r>
              <a:rPr lang="pt-BR" sz="2400" dirty="0"/>
              <a:t> = a/(a + b) - c/(c + d)/a/(a+b) X 100</a:t>
            </a:r>
            <a:endParaRPr lang="en-US" sz="2200" dirty="0">
              <a:latin typeface="Comic Sans MS" pitchFamily="66" charset="0"/>
            </a:endParaRPr>
          </a:p>
          <a:p>
            <a:pPr marL="539496" indent="-457200" algn="just">
              <a:buNone/>
            </a:pPr>
            <a:endParaRPr lang="en-US" sz="2200" b="1" dirty="0">
              <a:solidFill>
                <a:srgbClr val="0070C0"/>
              </a:solidFill>
              <a:latin typeface="Comic Sans MS" pitchFamily="66" charset="0"/>
            </a:endParaRPr>
          </a:p>
          <a:p>
            <a:pPr marL="539496" indent="-457200" algn="just">
              <a:buNone/>
            </a:pPr>
            <a:r>
              <a:rPr lang="en-US" sz="2200" b="1" dirty="0">
                <a:solidFill>
                  <a:srgbClr val="0070C0"/>
                </a:solidFill>
                <a:latin typeface="Comic Sans MS" pitchFamily="66" charset="0"/>
              </a:rPr>
              <a:t>=          </a:t>
            </a:r>
            <a:r>
              <a:rPr lang="en-US" sz="2200" b="1" u="sng" dirty="0">
                <a:solidFill>
                  <a:srgbClr val="0070C0"/>
                </a:solidFill>
                <a:latin typeface="Comic Sans MS" pitchFamily="66" charset="0"/>
              </a:rPr>
              <a:t>10-1 </a:t>
            </a:r>
            <a:r>
              <a:rPr lang="en-US" sz="2200" b="1" dirty="0">
                <a:solidFill>
                  <a:srgbClr val="0070C0"/>
                </a:solidFill>
                <a:latin typeface="Comic Sans MS" pitchFamily="66" charset="0"/>
              </a:rPr>
              <a:t>X 100   =    90%</a:t>
            </a:r>
          </a:p>
          <a:p>
            <a:pPr marL="539496" indent="-457200" algn="just">
              <a:buNone/>
            </a:pPr>
            <a:r>
              <a:rPr lang="en-US" sz="2200" b="1" dirty="0">
                <a:solidFill>
                  <a:srgbClr val="0070C0"/>
                </a:solidFill>
                <a:latin typeface="Comic Sans MS" pitchFamily="66" charset="0"/>
              </a:rPr>
              <a:t>              10</a:t>
            </a:r>
          </a:p>
          <a:p>
            <a:pPr marL="539496" indent="-457200" algn="just"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Attributable risk indicates to what extent the disease under study can be attributed to the exposure. </a:t>
            </a:r>
          </a:p>
          <a:p>
            <a:pPr marL="539496" indent="-457200" algn="just">
              <a:buNone/>
            </a:pP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*The association between smoking and lung cancer is causal …90% of the lung cancer among smokers was due to their smoking </a:t>
            </a:r>
          </a:p>
          <a:p>
            <a:pPr marL="539496" indent="-457200" algn="just">
              <a:buNone/>
            </a:pPr>
            <a:endParaRPr lang="en-US" sz="2000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3EDD2-0243-0D2E-6828-CC903CDF7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E9D6B-346A-D09C-4135-92DEDE360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dirty="0"/>
          </a:p>
          <a:p>
            <a:endParaRPr lang="en-IN" dirty="0"/>
          </a:p>
          <a:p>
            <a:pPr marL="539496" indent="-457200" algn="just">
              <a:buNone/>
            </a:pP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</a:rPr>
              <a:t>Attributable proportion</a:t>
            </a:r>
            <a:r>
              <a:rPr lang="en-US" sz="2400" b="1" dirty="0">
                <a:solidFill>
                  <a:srgbClr val="0070C0"/>
                </a:solidFill>
                <a:latin typeface="Comic Sans MS" pitchFamily="66" charset="0"/>
              </a:rPr>
              <a:t>:  </a:t>
            </a:r>
            <a:r>
              <a:rPr lang="en-US" sz="2400" dirty="0">
                <a:latin typeface="Comic Sans MS" pitchFamily="66" charset="0"/>
              </a:rPr>
              <a:t>expresses these differences in relative terms</a:t>
            </a:r>
          </a:p>
          <a:p>
            <a:pPr marL="539496" indent="-457200" algn="just">
              <a:buNone/>
            </a:pPr>
            <a:r>
              <a:rPr lang="en-US" sz="2400" dirty="0"/>
              <a:t>                       </a:t>
            </a:r>
            <a:r>
              <a:rPr lang="pt-BR" sz="2400" dirty="0"/>
              <a:t>Delta </a:t>
            </a:r>
            <a:r>
              <a:rPr lang="pt-BR" sz="2400" baseline="-25000" dirty="0"/>
              <a:t>exp</a:t>
            </a:r>
            <a:r>
              <a:rPr lang="en-US" sz="2400" dirty="0"/>
              <a:t> = (RR - l )/RR</a:t>
            </a:r>
            <a:endParaRPr lang="en-US" sz="2400" dirty="0">
              <a:latin typeface="Comic Sans MS" pitchFamily="66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270976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324600" cy="71596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600" dirty="0">
                <a:latin typeface="Comic Sans MS" pitchFamily="66" charset="0"/>
              </a:rPr>
              <a:t>Odds ratio (OR)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7790688" cy="54102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en-US" sz="2200" dirty="0">
                <a:solidFill>
                  <a:srgbClr val="00B0F0"/>
                </a:solidFill>
                <a:latin typeface="Comic Sans MS" pitchFamily="66" charset="0"/>
              </a:rPr>
              <a:t> The (psi), is another odds ratio (relative odds), relative measure based on 'odds': </a:t>
            </a:r>
            <a:r>
              <a:rPr lang="en-US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the ratio of the probability of an event occurring to the probability of it not occurring </a:t>
            </a:r>
            <a:endParaRPr lang="en-US" sz="2200" dirty="0">
              <a:solidFill>
                <a:srgbClr val="00B0F0"/>
              </a:solidFill>
              <a:latin typeface="Comic Sans MS" pitchFamily="66" charset="0"/>
            </a:endParaRPr>
          </a:p>
          <a:p>
            <a:pPr algn="just"/>
            <a:endParaRPr lang="en-US" sz="2200" dirty="0">
              <a:latin typeface="Comic Sans MS" pitchFamily="66" charset="0"/>
            </a:endParaRPr>
          </a:p>
          <a:p>
            <a:pPr algn="just">
              <a:buNone/>
            </a:pPr>
            <a:endParaRPr lang="en-US" sz="2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324600" cy="71596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600" dirty="0">
                <a:latin typeface="Comic Sans MS" pitchFamily="66" charset="0"/>
              </a:rPr>
              <a:t>Odds ratio (OR)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790688" cy="54102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2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  <a:t>In a cohort study, a disease odds ratio, </a:t>
            </a:r>
            <a:r>
              <a:rPr lang="el-GR" sz="22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/>
              </a:rPr>
              <a:t>ψ</a:t>
            </a:r>
            <a:r>
              <a:rPr lang="en-US" sz="2200" baseline="-25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/>
              </a:rPr>
              <a:t>d</a:t>
            </a:r>
            <a:r>
              <a:rPr lang="en-US" sz="22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/>
              </a:rPr>
              <a:t> </a:t>
            </a:r>
            <a:r>
              <a:rPr lang="en-US" sz="22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  <a:t>is estimated; this is the ratio of the odds of disease in exposed individuals to the odds in those unexposed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latin typeface="Comic Sans MS" pitchFamily="66" charset="0"/>
              </a:rPr>
              <a:t>This simplifies to ad/</a:t>
            </a:r>
            <a:r>
              <a:rPr lang="en-US" sz="2000" dirty="0" err="1">
                <a:latin typeface="Comic Sans MS" pitchFamily="66" charset="0"/>
              </a:rPr>
              <a:t>bc</a:t>
            </a:r>
            <a:r>
              <a:rPr lang="en-US" sz="2000" dirty="0">
                <a:latin typeface="Comic Sans MS" pitchFamily="66" charset="0"/>
              </a:rPr>
              <a:t>, the </a:t>
            </a:r>
            <a:r>
              <a:rPr lang="en-US" sz="2000" b="1" dirty="0">
                <a:solidFill>
                  <a:srgbClr val="00B0F0"/>
                </a:solidFill>
                <a:latin typeface="Comic Sans MS" pitchFamily="66" charset="0"/>
              </a:rPr>
              <a:t>cross-product ratio</a:t>
            </a:r>
            <a:r>
              <a:rPr lang="en-US" sz="2000" dirty="0">
                <a:latin typeface="Comic Sans MS" pitchFamily="66" charset="0"/>
              </a:rPr>
              <a:t>, which therefore is a synonym for the odds ratio</a:t>
            </a:r>
            <a:endParaRPr lang="en-US" sz="2000" dirty="0">
              <a:solidFill>
                <a:schemeClr val="accent5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  <a:latin typeface="Comic Sans MS" pitchFamily="66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2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In a case-control study, a different odds ratio, the exposure odds ratio,</a:t>
            </a:r>
            <a:r>
              <a:rPr lang="el-GR" sz="22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cs typeface="Times New Roman"/>
              </a:rPr>
              <a:t> ψ</a:t>
            </a:r>
            <a:r>
              <a:rPr lang="en-US" sz="2200" baseline="-250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cs typeface="Times New Roman"/>
              </a:rPr>
              <a:t>e</a:t>
            </a:r>
            <a:r>
              <a:rPr lang="en-US" sz="22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is determined</a:t>
            </a:r>
          </a:p>
          <a:p>
            <a:pPr algn="just">
              <a:buFont typeface="Wingdings" pitchFamily="2" charset="2"/>
              <a:buChar char="§"/>
            </a:pPr>
            <a:endParaRPr lang="en-US" sz="2200" dirty="0">
              <a:latin typeface="Comic Sans MS" pitchFamily="66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200" dirty="0">
                <a:solidFill>
                  <a:srgbClr val="0070C0"/>
                </a:solidFill>
                <a:latin typeface="Comic Sans MS" pitchFamily="66" charset="0"/>
              </a:rPr>
              <a:t>A prevalence odds ratio, is derived in a cross sectional study, thus: ad/</a:t>
            </a:r>
            <a:r>
              <a:rPr lang="en-US" sz="2200" dirty="0" err="1">
                <a:solidFill>
                  <a:srgbClr val="0070C0"/>
                </a:solidFill>
                <a:latin typeface="Comic Sans MS" pitchFamily="66" charset="0"/>
              </a:rPr>
              <a:t>bc</a:t>
            </a:r>
            <a:endParaRPr lang="en-US" sz="2200" dirty="0">
              <a:solidFill>
                <a:srgbClr val="0070C0"/>
              </a:solidFill>
              <a:latin typeface="Comic Sans MS" pitchFamily="66" charset="0"/>
            </a:endParaRPr>
          </a:p>
          <a:p>
            <a:pPr algn="just">
              <a:buNone/>
            </a:pPr>
            <a:endParaRPr lang="en-US" sz="2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9876" t="29798" r="32840" b="8718"/>
          <a:stretch>
            <a:fillRect/>
          </a:stretch>
        </p:blipFill>
        <p:spPr bwMode="auto">
          <a:xfrm>
            <a:off x="1143000" y="685800"/>
            <a:ext cx="74676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8129" t="26636" r="34970" b="8877"/>
          <a:stretch>
            <a:fillRect/>
          </a:stretch>
        </p:blipFill>
        <p:spPr bwMode="auto">
          <a:xfrm>
            <a:off x="1143000" y="685800"/>
            <a:ext cx="74676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71596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dirty="0">
                <a:latin typeface="Comic Sans MS" pitchFamily="66" charset="0"/>
              </a:rPr>
            </a:br>
            <a:r>
              <a:rPr lang="en-US" sz="4400" dirty="0">
                <a:latin typeface="Comic Sans MS" pitchFamily="66" charset="0"/>
              </a:rPr>
              <a:t>Quantitative investigation</a:t>
            </a:r>
            <a:br>
              <a:rPr lang="en-US" sz="4400" dirty="0">
                <a:latin typeface="Comic Sans MS" pitchFamily="66" charset="0"/>
              </a:rPr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7790688" cy="54864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en-US" sz="2200" b="1" dirty="0">
                <a:solidFill>
                  <a:srgbClr val="FF0000"/>
                </a:solidFill>
                <a:latin typeface="Comic Sans MS" pitchFamily="66" charset="0"/>
              </a:rPr>
              <a:t>1. Surveys: 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200" dirty="0">
                <a:latin typeface="Comic Sans MS" pitchFamily="66" charset="0"/>
              </a:rPr>
              <a:t>An examination of an aggregate of units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200" dirty="0">
                <a:latin typeface="Comic Sans MS" pitchFamily="66" charset="0"/>
              </a:rPr>
              <a:t>A group of animals is an example of an aggregate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200" dirty="0">
                <a:latin typeface="Comic Sans MS" pitchFamily="66" charset="0"/>
              </a:rPr>
              <a:t>Can be undertaken on a sample of the population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200" dirty="0">
                <a:latin typeface="Comic Sans MS" pitchFamily="66" charset="0"/>
              </a:rPr>
              <a:t>The examination usually involves counting members of the aggregate &amp; characteristics of the members</a:t>
            </a:r>
          </a:p>
          <a:p>
            <a:pPr lvl="1" algn="just">
              <a:buNone/>
            </a:pPr>
            <a:r>
              <a:rPr lang="en-US" sz="2200" dirty="0">
                <a:solidFill>
                  <a:srgbClr val="0070C0"/>
                </a:solidFill>
                <a:latin typeface="Comic Sans MS" pitchFamily="66" charset="0"/>
              </a:rPr>
              <a:t>  Ex. Presence of particular diseases, or production parameters such as milk yield</a:t>
            </a:r>
          </a:p>
          <a:p>
            <a:pPr lvl="1" algn="just">
              <a:buNone/>
            </a:pPr>
            <a:endParaRPr lang="en-US" sz="2200" dirty="0">
              <a:solidFill>
                <a:schemeClr val="tx1"/>
              </a:solidFill>
              <a:latin typeface="Comic Sans MS" pitchFamily="66" charset="0"/>
            </a:endParaRPr>
          </a:p>
          <a:p>
            <a:pPr lvl="1" algn="just">
              <a:buNone/>
            </a:pPr>
            <a:r>
              <a:rPr lang="en-US" sz="2200" b="1" dirty="0">
                <a:solidFill>
                  <a:srgbClr val="FF0000"/>
                </a:solidFill>
                <a:latin typeface="Comic Sans MS" pitchFamily="66" charset="0"/>
              </a:rPr>
              <a:t>Types: </a:t>
            </a:r>
          </a:p>
          <a:p>
            <a:pPr lvl="1" algn="just">
              <a:buNone/>
            </a:pP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1. </a:t>
            </a:r>
            <a:r>
              <a:rPr lang="en-US" sz="2200" b="1" dirty="0">
                <a:solidFill>
                  <a:srgbClr val="00B050"/>
                </a:solidFill>
                <a:latin typeface="Comic Sans MS" pitchFamily="66" charset="0"/>
              </a:rPr>
              <a:t>A cross- sectional survey </a:t>
            </a: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records events occurring </a:t>
            </a:r>
            <a:r>
              <a:rPr lang="en-US" sz="2200" b="1" dirty="0">
                <a:solidFill>
                  <a:schemeClr val="tx1"/>
                </a:solidFill>
                <a:latin typeface="Comic Sans MS" pitchFamily="66" charset="0"/>
              </a:rPr>
              <a:t>at a particular point in time</a:t>
            </a:r>
          </a:p>
          <a:p>
            <a:pPr lvl="1" algn="just">
              <a:buNone/>
            </a:pP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2. </a:t>
            </a:r>
            <a:r>
              <a:rPr lang="en-US" sz="2200" b="1" dirty="0">
                <a:solidFill>
                  <a:srgbClr val="00B050"/>
                </a:solidFill>
                <a:latin typeface="Comic Sans MS" pitchFamily="66" charset="0"/>
              </a:rPr>
              <a:t>A longitudinal survey </a:t>
            </a: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records events </a:t>
            </a:r>
            <a:r>
              <a:rPr lang="en-US" sz="2200" b="1" dirty="0">
                <a:solidFill>
                  <a:schemeClr val="tx1"/>
                </a:solidFill>
                <a:latin typeface="Comic Sans MS" pitchFamily="66" charset="0"/>
              </a:rPr>
              <a:t>over a period of time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313F5-92B1-4A4D-0542-0310A1877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endParaRPr lang="en-IN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3BD467-C8F3-EB76-F3DD-33BFD32E2A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3599330"/>
              </p:ext>
            </p:extLst>
          </p:nvPr>
        </p:nvGraphicFramePr>
        <p:xfrm>
          <a:off x="1435608" y="1828800"/>
          <a:ext cx="7499348" cy="3012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837">
                  <a:extLst>
                    <a:ext uri="{9D8B030D-6E8A-4147-A177-3AD203B41FA5}">
                      <a16:colId xmlns:a16="http://schemas.microsoft.com/office/drawing/2014/main" val="1271189576"/>
                    </a:ext>
                  </a:extLst>
                </a:gridCol>
                <a:gridCol w="1874837">
                  <a:extLst>
                    <a:ext uri="{9D8B030D-6E8A-4147-A177-3AD203B41FA5}">
                      <a16:colId xmlns:a16="http://schemas.microsoft.com/office/drawing/2014/main" val="2387502085"/>
                    </a:ext>
                  </a:extLst>
                </a:gridCol>
                <a:gridCol w="1874837">
                  <a:extLst>
                    <a:ext uri="{9D8B030D-6E8A-4147-A177-3AD203B41FA5}">
                      <a16:colId xmlns:a16="http://schemas.microsoft.com/office/drawing/2014/main" val="2617575922"/>
                    </a:ext>
                  </a:extLst>
                </a:gridCol>
                <a:gridCol w="1874837">
                  <a:extLst>
                    <a:ext uri="{9D8B030D-6E8A-4147-A177-3AD203B41FA5}">
                      <a16:colId xmlns:a16="http://schemas.microsoft.com/office/drawing/2014/main" val="3527634944"/>
                    </a:ext>
                  </a:extLst>
                </a:gridCol>
              </a:tblGrid>
              <a:tr h="543464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Developed Lung Cancer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Did not develop lung cancer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8635997"/>
                  </a:ext>
                </a:extLst>
              </a:tr>
              <a:tr h="8077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Smokers</a:t>
                      </a:r>
                    </a:p>
                    <a:p>
                      <a:pPr algn="ctr"/>
                      <a:r>
                        <a:rPr lang="en-US" dirty="0"/>
                        <a:t>(Less than 5 </a:t>
                      </a:r>
                      <a:r>
                        <a:rPr lang="en-US" dirty="0" err="1"/>
                        <a:t>cigarates</a:t>
                      </a:r>
                      <a:r>
                        <a:rPr lang="en-US" dirty="0"/>
                        <a:t> a day)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 (a)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55 (b)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 (</a:t>
                      </a:r>
                      <a:r>
                        <a:rPr lang="en-US" dirty="0" err="1"/>
                        <a:t>a+b</a:t>
                      </a:r>
                      <a:r>
                        <a:rPr lang="en-US" dirty="0"/>
                        <a:t>)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678110"/>
                  </a:ext>
                </a:extLst>
              </a:tr>
              <a:tr h="72893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Non-Smokers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 (c)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 (d)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 (</a:t>
                      </a:r>
                      <a:r>
                        <a:rPr lang="en-US" dirty="0" err="1"/>
                        <a:t>c+d</a:t>
                      </a:r>
                      <a:r>
                        <a:rPr lang="en-US" dirty="0"/>
                        <a:t>)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220209"/>
                  </a:ext>
                </a:extLst>
              </a:tr>
              <a:tr h="72893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 (</a:t>
                      </a:r>
                      <a:r>
                        <a:rPr lang="en-US" dirty="0" err="1"/>
                        <a:t>a+c</a:t>
                      </a:r>
                      <a:r>
                        <a:rPr lang="en-US" dirty="0"/>
                        <a:t>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82(</a:t>
                      </a:r>
                      <a:r>
                        <a:rPr lang="en-US" dirty="0" err="1"/>
                        <a:t>b+d</a:t>
                      </a:r>
                      <a:r>
                        <a:rPr lang="en-US" dirty="0"/>
                        <a:t>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117(</a:t>
                      </a:r>
                      <a:r>
                        <a:rPr lang="en-US" dirty="0" err="1"/>
                        <a:t>a+b+c+d</a:t>
                      </a:r>
                      <a:r>
                        <a:rPr lang="en-US" dirty="0"/>
                        <a:t>)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25013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AB32231-7716-7F58-6B14-D96449273ED9}"/>
              </a:ext>
            </a:extLst>
          </p:cNvPr>
          <p:cNvSpPr txBox="1"/>
          <p:nvPr/>
        </p:nvSpPr>
        <p:spPr>
          <a:xfrm>
            <a:off x="1752600" y="4876800"/>
            <a:ext cx="678180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400" dirty="0"/>
              <a:t>Exposure rates</a:t>
            </a:r>
          </a:p>
          <a:p>
            <a:pPr marL="228600" indent="-228600" algn="just">
              <a:buAutoNum type="alphaLcPeriod"/>
            </a:pPr>
            <a:r>
              <a:rPr lang="en-US" sz="2400" dirty="0"/>
              <a:t>Cases= a/(</a:t>
            </a:r>
            <a:r>
              <a:rPr lang="en-US" sz="2400" dirty="0" err="1"/>
              <a:t>a+c</a:t>
            </a:r>
            <a:r>
              <a:rPr lang="en-US" sz="2400" dirty="0"/>
              <a:t>)=    33/35 = 94.2%</a:t>
            </a:r>
          </a:p>
          <a:p>
            <a:pPr marL="228600" indent="-228600" algn="just">
              <a:buAutoNum type="alphaLcPeriod"/>
            </a:pPr>
            <a:r>
              <a:rPr lang="en-US" sz="2400" dirty="0"/>
              <a:t>Control= b/(</a:t>
            </a:r>
            <a:r>
              <a:rPr lang="en-US" sz="2400" dirty="0" err="1"/>
              <a:t>b+d</a:t>
            </a:r>
            <a:r>
              <a:rPr lang="en-US" sz="2400" dirty="0"/>
              <a:t>)= 55/82 = 67%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5740645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E746E-34A9-5EDD-76FC-D98BB903C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3461C-CC16-17D3-9159-919B47F5D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Odds Ratio= ad/</a:t>
            </a:r>
            <a:r>
              <a:rPr lang="en-US" dirty="0" err="1"/>
              <a:t>bc</a:t>
            </a:r>
            <a:endParaRPr lang="en-US" dirty="0"/>
          </a:p>
          <a:p>
            <a:r>
              <a:rPr lang="en-US" dirty="0"/>
              <a:t>                 = 33X27/ 55X2</a:t>
            </a:r>
          </a:p>
          <a:p>
            <a:r>
              <a:rPr lang="en-US" dirty="0"/>
              <a:t>                 = 8.1</a:t>
            </a:r>
          </a:p>
          <a:p>
            <a:r>
              <a:rPr lang="en-US" dirty="0"/>
              <a:t>Smokers of less than 5 cigarettes per day showed a risk of having lung cancer 8.1 times that of Non smokers </a:t>
            </a:r>
          </a:p>
          <a:p>
            <a:r>
              <a:rPr lang="en-US" dirty="0"/>
              <a:t>Odds ratio is the key parameter in the analysis of case control study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90319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1596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dirty="0">
                <a:latin typeface="Comic Sans MS" pitchFamily="66" charset="0"/>
              </a:rPr>
            </a:br>
            <a:r>
              <a:rPr lang="en-US" sz="4400" dirty="0">
                <a:latin typeface="Comic Sans MS" pitchFamily="66" charset="0"/>
              </a:rPr>
              <a:t>Quantitative investigation</a:t>
            </a:r>
            <a:br>
              <a:rPr lang="en-US" sz="4400" dirty="0">
                <a:latin typeface="Comic Sans MS" pitchFamily="66" charset="0"/>
              </a:rPr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43000"/>
            <a:ext cx="7498080" cy="55626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200" dirty="0">
                <a:solidFill>
                  <a:srgbClr val="FF0000"/>
                </a:solidFill>
                <a:latin typeface="Comic Sans MS" pitchFamily="66" charset="0"/>
              </a:rPr>
              <a:t>A particular type of diagnostic survey is screening</a:t>
            </a:r>
          </a:p>
          <a:p>
            <a:pPr algn="just">
              <a:buFont typeface="Wingdings" pitchFamily="2" charset="2"/>
              <a:buChar char="v"/>
            </a:pPr>
            <a:endParaRPr lang="en-US" sz="2200" dirty="0">
              <a:solidFill>
                <a:schemeClr val="accent5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just"/>
            <a:r>
              <a:rPr lang="en-US" sz="2200" b="1" dirty="0">
                <a:solidFill>
                  <a:srgbClr val="0070C0"/>
                </a:solidFill>
                <a:latin typeface="Comic Sans MS" pitchFamily="66" charset="0"/>
              </a:rPr>
              <a:t>Mass screening: </a:t>
            </a:r>
            <a:r>
              <a:rPr lang="en-US" sz="2200" dirty="0">
                <a:latin typeface="Comic Sans MS" pitchFamily="66" charset="0"/>
              </a:rPr>
              <a:t>Screening frequently involves investigation of the total population</a:t>
            </a:r>
          </a:p>
          <a:p>
            <a:pPr algn="just">
              <a:buNone/>
            </a:pPr>
            <a:r>
              <a:rPr lang="en-US" sz="2200" dirty="0">
                <a:solidFill>
                  <a:schemeClr val="accent3"/>
                </a:solidFill>
                <a:latin typeface="Comic Sans MS" pitchFamily="66" charset="0"/>
              </a:rPr>
              <a:t>   Ex: Screening of cattle populations for tuberculosis</a:t>
            </a:r>
          </a:p>
          <a:p>
            <a:pPr algn="just">
              <a:buNone/>
            </a:pPr>
            <a:endParaRPr lang="en-US" sz="2200" dirty="0">
              <a:latin typeface="Comic Sans MS" pitchFamily="66" charset="0"/>
            </a:endParaRPr>
          </a:p>
          <a:p>
            <a:pPr algn="just"/>
            <a:r>
              <a:rPr lang="en-US" sz="2200" b="1" dirty="0">
                <a:solidFill>
                  <a:srgbClr val="0070C0"/>
                </a:solidFill>
                <a:latin typeface="Comic Sans MS" pitchFamily="66" charset="0"/>
              </a:rPr>
              <a:t>Strategic screening:</a:t>
            </a:r>
          </a:p>
          <a:p>
            <a:pPr algn="just">
              <a:buNone/>
            </a:pPr>
            <a:r>
              <a:rPr lang="en-US" sz="2200" dirty="0">
                <a:solidFill>
                  <a:srgbClr val="0070C0"/>
                </a:solidFill>
                <a:latin typeface="Comic Sans MS" pitchFamily="66" charset="0"/>
              </a:rPr>
              <a:t>   </a:t>
            </a:r>
            <a:r>
              <a:rPr lang="en-US" sz="2200" dirty="0">
                <a:solidFill>
                  <a:schemeClr val="accent3"/>
                </a:solidFill>
                <a:latin typeface="Comic Sans MS" pitchFamily="66" charset="0"/>
              </a:rPr>
              <a:t>Ex: the serological sampling of sheep within a 3-km radius of premises on which foot-and-mouth disease has been diagnosed</a:t>
            </a:r>
          </a:p>
          <a:p>
            <a:pPr algn="just">
              <a:buNone/>
            </a:pPr>
            <a:endParaRPr lang="en-US" sz="2200" dirty="0">
              <a:solidFill>
                <a:srgbClr val="0070C0"/>
              </a:solidFill>
              <a:latin typeface="Comic Sans MS" pitchFamily="66" charset="0"/>
            </a:endParaRPr>
          </a:p>
          <a:p>
            <a:pPr algn="just"/>
            <a:r>
              <a:rPr lang="en-US" sz="2200" b="1" dirty="0">
                <a:solidFill>
                  <a:srgbClr val="0070C0"/>
                </a:solidFill>
                <a:latin typeface="Comic Sans MS" pitchFamily="66" charset="0"/>
              </a:rPr>
              <a:t>Pre-</a:t>
            </a:r>
            <a:r>
              <a:rPr lang="en-US" sz="2200" b="1" dirty="0" err="1">
                <a:solidFill>
                  <a:srgbClr val="0070C0"/>
                </a:solidFill>
                <a:latin typeface="Comic Sans MS" pitchFamily="66" charset="0"/>
              </a:rPr>
              <a:t>scriptive</a:t>
            </a:r>
            <a:r>
              <a:rPr lang="en-US" sz="2200" b="1" dirty="0">
                <a:solidFill>
                  <a:srgbClr val="0070C0"/>
                </a:solidFill>
                <a:latin typeface="Comic Sans MS" pitchFamily="66" charset="0"/>
              </a:rPr>
              <a:t> screening: </a:t>
            </a:r>
            <a:r>
              <a:rPr lang="en-US" sz="2200" dirty="0">
                <a:latin typeface="Comic Sans MS" pitchFamily="66" charset="0"/>
              </a:rPr>
              <a:t>early identification of diseases </a:t>
            </a:r>
          </a:p>
          <a:p>
            <a:pPr algn="just">
              <a:buNone/>
            </a:pPr>
            <a:r>
              <a:rPr lang="en-US" sz="2200" dirty="0">
                <a:solidFill>
                  <a:schemeClr val="accent3"/>
                </a:solidFill>
                <a:latin typeface="Comic Sans MS" pitchFamily="66" charset="0"/>
              </a:rPr>
              <a:t>   Ex: mammography to detect breast cancer in women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71596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dirty="0">
                <a:latin typeface="Comic Sans MS" pitchFamily="66" charset="0"/>
              </a:rPr>
            </a:br>
            <a:r>
              <a:rPr lang="en-US" sz="4400" dirty="0">
                <a:latin typeface="Comic Sans MS" pitchFamily="66" charset="0"/>
              </a:rPr>
              <a:t>Quantitative investigation</a:t>
            </a:r>
            <a:br>
              <a:rPr lang="en-US" sz="4400" dirty="0">
                <a:latin typeface="Comic Sans MS" pitchFamily="66" charset="0"/>
              </a:rPr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7790688" cy="55626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en-US" sz="2200" b="1" dirty="0">
                <a:solidFill>
                  <a:schemeClr val="accent3"/>
                </a:solidFill>
                <a:latin typeface="Comic Sans MS" pitchFamily="66" charset="0"/>
              </a:rPr>
              <a:t>2. Monitoring: </a:t>
            </a:r>
          </a:p>
          <a:p>
            <a:pPr algn="just">
              <a:buNone/>
            </a:pPr>
            <a:r>
              <a:rPr lang="en-US" sz="2200" b="1" dirty="0">
                <a:solidFill>
                  <a:schemeClr val="accent3"/>
                </a:solidFill>
                <a:latin typeface="Comic Sans MS" pitchFamily="66" charset="0"/>
              </a:rPr>
              <a:t>  </a:t>
            </a:r>
            <a:r>
              <a:rPr lang="en-US" sz="2200" b="1" dirty="0">
                <a:solidFill>
                  <a:schemeClr val="tx1"/>
                </a:solidFill>
                <a:latin typeface="Comic Sans MS" pitchFamily="66" charset="0"/>
              </a:rPr>
              <a:t>T</a:t>
            </a: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he making of routine observations on health, productivity &amp; environmental factors &amp; the recording &amp; transmission of these observations</a:t>
            </a:r>
          </a:p>
          <a:p>
            <a:pPr algn="just">
              <a:buNone/>
            </a:pPr>
            <a:endParaRPr lang="en-US" sz="220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2400" b="1" dirty="0">
                <a:solidFill>
                  <a:srgbClr val="C00000"/>
                </a:solidFill>
                <a:latin typeface="Comic Sans MS" pitchFamily="66" charset="0"/>
              </a:rPr>
              <a:t>  </a:t>
            </a:r>
            <a:r>
              <a:rPr lang="en-US" sz="2200" b="1" dirty="0">
                <a:solidFill>
                  <a:srgbClr val="C00000"/>
                </a:solidFill>
                <a:latin typeface="Comic Sans MS" pitchFamily="66" charset="0"/>
              </a:rPr>
              <a:t>Ex:  </a:t>
            </a:r>
          </a:p>
          <a:p>
            <a:pPr>
              <a:buNone/>
            </a:pPr>
            <a:r>
              <a:rPr lang="en-US" sz="2200" dirty="0">
                <a:solidFill>
                  <a:srgbClr val="7030A0"/>
                </a:solidFill>
                <a:latin typeface="Comic Sans MS" pitchFamily="66" charset="0"/>
              </a:rPr>
              <a:t>   1. The regular recording of milk yields </a:t>
            </a:r>
          </a:p>
          <a:p>
            <a:pPr>
              <a:buNone/>
            </a:pPr>
            <a:r>
              <a:rPr lang="en-US" sz="2200" dirty="0">
                <a:solidFill>
                  <a:srgbClr val="7030A0"/>
                </a:solidFill>
                <a:latin typeface="Comic Sans MS" pitchFamily="66" charset="0"/>
              </a:rPr>
              <a:t>   2. The routine recording of meat inspection findings at abattoirs</a:t>
            </a:r>
            <a:endParaRPr lang="en-US" sz="22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71596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dirty="0">
                <a:latin typeface="Comic Sans MS" pitchFamily="66" charset="0"/>
              </a:rPr>
            </a:br>
            <a:r>
              <a:rPr lang="en-US" sz="4400" dirty="0">
                <a:latin typeface="Comic Sans MS" pitchFamily="66" charset="0"/>
              </a:rPr>
              <a:t>Quantitative investigation</a:t>
            </a:r>
            <a:br>
              <a:rPr lang="en-US" sz="4400" dirty="0">
                <a:latin typeface="Comic Sans MS" pitchFamily="66" charset="0"/>
              </a:rPr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7790688" cy="55626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en-US" sz="2200" b="1" dirty="0">
                <a:solidFill>
                  <a:schemeClr val="accent3"/>
                </a:solidFill>
                <a:latin typeface="Comic Sans MS" pitchFamily="66" charset="0"/>
              </a:rPr>
              <a:t>3. Surveillance: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200" b="1" dirty="0">
                <a:solidFill>
                  <a:schemeClr val="tx1"/>
                </a:solidFill>
                <a:latin typeface="Comic Sans MS" pitchFamily="66" charset="0"/>
              </a:rPr>
              <a:t>M</a:t>
            </a:r>
            <a:r>
              <a:rPr lang="en-US" sz="2200" dirty="0">
                <a:latin typeface="Comic Sans MS" pitchFamily="66" charset="0"/>
              </a:rPr>
              <a:t>ore intensive form of data recording than monitoring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200" dirty="0">
                <a:latin typeface="Comic Sans MS" pitchFamily="66" charset="0"/>
              </a:rPr>
              <a:t>Used to describe the tracing &amp; observation of people who were in contact with cases of infectious disease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It is normally part of control </a:t>
            </a:r>
            <a:r>
              <a:rPr lang="en-US" sz="2200" dirty="0" err="1">
                <a:solidFill>
                  <a:schemeClr val="tx1"/>
                </a:solidFill>
                <a:latin typeface="Comic Sans MS" pitchFamily="66" charset="0"/>
              </a:rPr>
              <a:t>programmes</a:t>
            </a: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 for specific diseases</a:t>
            </a:r>
          </a:p>
          <a:p>
            <a:pPr algn="just">
              <a:buNone/>
            </a:pPr>
            <a:r>
              <a:rPr lang="en-US" sz="2200" b="1" dirty="0">
                <a:solidFill>
                  <a:srgbClr val="C00000"/>
                </a:solidFill>
                <a:latin typeface="Comic Sans MS" pitchFamily="66" charset="0"/>
              </a:rPr>
              <a:t>  </a:t>
            </a:r>
          </a:p>
          <a:p>
            <a:pPr algn="just">
              <a:buNone/>
            </a:pPr>
            <a:r>
              <a:rPr lang="en-US" sz="2200" b="1" dirty="0">
                <a:solidFill>
                  <a:srgbClr val="C00000"/>
                </a:solidFill>
                <a:latin typeface="Comic Sans MS" pitchFamily="66" charset="0"/>
              </a:rPr>
              <a:t> Ex:  </a:t>
            </a:r>
          </a:p>
          <a:p>
            <a:pPr algn="just">
              <a:buNone/>
            </a:pPr>
            <a:r>
              <a:rPr lang="en-US" sz="2200" b="1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200" dirty="0">
                <a:solidFill>
                  <a:srgbClr val="7030A0"/>
                </a:solidFill>
                <a:latin typeface="Comic Sans MS" pitchFamily="66" charset="0"/>
              </a:rPr>
              <a:t>The recording of tuberculosis lesions at an abattoir, followed by tracing of infected animals from the abattoir back to their farms of origin</a:t>
            </a:r>
            <a:endParaRPr lang="en-US" sz="22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71596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dirty="0">
                <a:latin typeface="Comic Sans MS" pitchFamily="66" charset="0"/>
              </a:rPr>
            </a:br>
            <a:r>
              <a:rPr lang="en-US" sz="4400" dirty="0">
                <a:latin typeface="Comic Sans MS" pitchFamily="66" charset="0"/>
              </a:rPr>
              <a:t>Quantitative investigation</a:t>
            </a:r>
            <a:br>
              <a:rPr lang="en-US" sz="4400" dirty="0">
                <a:latin typeface="Comic Sans MS" pitchFamily="66" charset="0"/>
              </a:rPr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7790688" cy="55626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en-US" sz="2200" b="1" dirty="0">
                <a:solidFill>
                  <a:schemeClr val="accent3"/>
                </a:solidFill>
                <a:latin typeface="Comic Sans MS" pitchFamily="66" charset="0"/>
              </a:rPr>
              <a:t>4. Study: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Any type of investigation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A study usually involves comparison of groups of animals</a:t>
            </a:r>
          </a:p>
          <a:p>
            <a:pPr algn="just">
              <a:buFont typeface="Wingdings" pitchFamily="2" charset="2"/>
              <a:buChar char="ü"/>
            </a:pPr>
            <a:endParaRPr lang="en-US" sz="2200" dirty="0">
              <a:solidFill>
                <a:schemeClr val="tx1"/>
              </a:solidFill>
              <a:latin typeface="Comic Sans MS" pitchFamily="66" charset="0"/>
            </a:endParaRPr>
          </a:p>
          <a:p>
            <a:pPr algn="just">
              <a:buNone/>
            </a:pPr>
            <a:r>
              <a:rPr lang="en-US" sz="2200" dirty="0">
                <a:solidFill>
                  <a:srgbClr val="FF0000"/>
                </a:solidFill>
                <a:latin typeface="Comic Sans MS" pitchFamily="66" charset="0"/>
              </a:rPr>
              <a:t>  Ex: </a:t>
            </a:r>
            <a:r>
              <a:rPr lang="en-US" sz="2200" dirty="0">
                <a:solidFill>
                  <a:srgbClr val="7030A0"/>
                </a:solidFill>
                <a:latin typeface="Comic Sans MS" pitchFamily="66" charset="0"/>
              </a:rPr>
              <a:t>A comparison of the weights of animals that are fed different diets</a:t>
            </a:r>
          </a:p>
          <a:p>
            <a:pPr algn="just">
              <a:buNone/>
            </a:pPr>
            <a:r>
              <a:rPr lang="en-US" sz="2200" dirty="0">
                <a:solidFill>
                  <a:srgbClr val="7030A0"/>
                </a:solidFill>
                <a:latin typeface="Comic Sans MS" pitchFamily="66" charset="0"/>
              </a:rPr>
              <a:t> </a:t>
            </a:r>
          </a:p>
          <a:p>
            <a:pPr algn="just">
              <a:buNone/>
            </a:pPr>
            <a:r>
              <a:rPr lang="en-US" sz="2200" dirty="0">
                <a:solidFill>
                  <a:srgbClr val="C00000"/>
                </a:solidFill>
                <a:latin typeface="Comic Sans MS" pitchFamily="66" charset="0"/>
              </a:rPr>
              <a:t>Types of study: </a:t>
            </a:r>
          </a:p>
          <a:p>
            <a:pPr marL="859536" lvl="1" indent="-457200" algn="just">
              <a:buFont typeface="+mj-lt"/>
              <a:buAutoNum type="arabicPeriod"/>
            </a:pPr>
            <a:r>
              <a:rPr lang="en-US" sz="2200" dirty="0">
                <a:solidFill>
                  <a:srgbClr val="0070C0"/>
                </a:solidFill>
                <a:latin typeface="Comic Sans MS" pitchFamily="66" charset="0"/>
              </a:rPr>
              <a:t>Experimental</a:t>
            </a:r>
          </a:p>
          <a:p>
            <a:pPr marL="859536" lvl="1" indent="-457200" algn="just">
              <a:buFont typeface="+mj-lt"/>
              <a:buAutoNum type="arabicPeriod"/>
            </a:pPr>
            <a:r>
              <a:rPr lang="en-US" sz="2200" dirty="0">
                <a:solidFill>
                  <a:srgbClr val="0070C0"/>
                </a:solidFill>
                <a:latin typeface="Comic Sans MS" pitchFamily="66" charset="0"/>
              </a:rPr>
              <a:t>Observational</a:t>
            </a:r>
          </a:p>
          <a:p>
            <a:pPr lvl="2" algn="just">
              <a:buFont typeface="Wingdings" pitchFamily="2" charset="2"/>
              <a:buChar char="ü"/>
            </a:pPr>
            <a:r>
              <a:rPr lang="en-US" sz="2200" dirty="0">
                <a:latin typeface="Comic Sans MS" pitchFamily="66" charset="0"/>
              </a:rPr>
              <a:t>Cross-sectional</a:t>
            </a:r>
          </a:p>
          <a:p>
            <a:pPr lvl="2" algn="just">
              <a:buFont typeface="Wingdings" pitchFamily="2" charset="2"/>
              <a:buChar char="ü"/>
            </a:pPr>
            <a:r>
              <a:rPr lang="en-US" sz="2200" dirty="0">
                <a:latin typeface="Comic Sans MS" pitchFamily="66" charset="0"/>
              </a:rPr>
              <a:t>Cohort</a:t>
            </a:r>
          </a:p>
          <a:p>
            <a:pPr lvl="2" algn="just">
              <a:buFont typeface="Wingdings" pitchFamily="2" charset="2"/>
              <a:buChar char="ü"/>
            </a:pPr>
            <a:r>
              <a:rPr lang="en-US" sz="2200" dirty="0">
                <a:latin typeface="Comic Sans MS" pitchFamily="66" charset="0"/>
              </a:rPr>
              <a:t>Case-control</a:t>
            </a:r>
          </a:p>
          <a:p>
            <a:pPr algn="just">
              <a:buNone/>
            </a:pPr>
            <a:endParaRPr lang="en-US" sz="2200" b="1" dirty="0">
              <a:latin typeface="Comic Sans MS" pitchFamily="66" charset="0"/>
            </a:endParaRPr>
          </a:p>
          <a:p>
            <a:pPr algn="just">
              <a:buNone/>
            </a:pPr>
            <a:endParaRPr lang="en-US" sz="2200" dirty="0">
              <a:solidFill>
                <a:schemeClr val="tx1"/>
              </a:solidFill>
              <a:latin typeface="Comic Sans MS" pitchFamily="66" charset="0"/>
            </a:endParaRPr>
          </a:p>
          <a:p>
            <a:pPr algn="just">
              <a:buNone/>
            </a:pPr>
            <a:endParaRPr lang="en-US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71596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dirty="0">
                <a:latin typeface="Comic Sans MS" pitchFamily="66" charset="0"/>
              </a:rPr>
            </a:br>
            <a:r>
              <a:rPr lang="en-US" sz="4400" dirty="0">
                <a:latin typeface="Comic Sans MS" pitchFamily="66" charset="0"/>
              </a:rPr>
              <a:t>Quantitative investigation</a:t>
            </a:r>
            <a:br>
              <a:rPr lang="en-US" sz="4400" dirty="0">
                <a:latin typeface="Comic Sans MS" pitchFamily="66" charset="0"/>
              </a:rPr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7790688" cy="55626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39496" indent="-457200" algn="just">
              <a:buFont typeface="+mj-lt"/>
              <a:buAutoNum type="arabicPeriod"/>
            </a:pPr>
            <a:r>
              <a:rPr lang="en-US" sz="2200" dirty="0">
                <a:solidFill>
                  <a:srgbClr val="0070C0"/>
                </a:solidFill>
                <a:latin typeface="Comic Sans MS" pitchFamily="66" charset="0"/>
              </a:rPr>
              <a:t>Experimental study: </a:t>
            </a:r>
            <a:endParaRPr lang="en-US" sz="2200" b="1" dirty="0">
              <a:latin typeface="Comic Sans MS" pitchFamily="66" charset="0"/>
            </a:endParaRPr>
          </a:p>
          <a:p>
            <a:pPr marL="539496" indent="-457200" algn="just">
              <a:buFont typeface="Wingdings" pitchFamily="2" charset="2"/>
              <a:buChar char="ü"/>
            </a:pPr>
            <a:r>
              <a:rPr lang="en-US" sz="2200" dirty="0">
                <a:latin typeface="Comic Sans MS" pitchFamily="66" charset="0"/>
              </a:rPr>
              <a:t>The investigator has the ability to allocate animals to various groups, </a:t>
            </a:r>
          </a:p>
          <a:p>
            <a:pPr marL="539496" indent="-457200" algn="just">
              <a:buFont typeface="Wingdings" pitchFamily="2" charset="2"/>
              <a:buChar char="ü"/>
            </a:pPr>
            <a:r>
              <a:rPr lang="en-US" sz="2200" dirty="0">
                <a:latin typeface="Comic Sans MS" pitchFamily="66" charset="0"/>
              </a:rPr>
              <a:t>According to factors that the investigator can randomly assign to animals </a:t>
            </a:r>
            <a:r>
              <a:rPr lang="en-US" sz="22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  <a:t>(e.g., treatment regimen, preventive technique)</a:t>
            </a:r>
          </a:p>
          <a:p>
            <a:pPr marL="539496" indent="-457200" algn="just">
              <a:buNone/>
            </a:pPr>
            <a:endParaRPr lang="en-US" sz="2200" dirty="0">
              <a:latin typeface="Comic Sans MS" pitchFamily="66" charset="0"/>
            </a:endParaRPr>
          </a:p>
          <a:p>
            <a:pPr marL="539496" indent="-457200" algn="just">
              <a:buNone/>
            </a:pPr>
            <a:r>
              <a:rPr lang="en-US" sz="2200" dirty="0">
                <a:solidFill>
                  <a:srgbClr val="FF0000"/>
                </a:solidFill>
                <a:latin typeface="Comic Sans MS" pitchFamily="66" charset="0"/>
              </a:rPr>
              <a:t>      </a:t>
            </a:r>
            <a:r>
              <a:rPr lang="en-US" sz="2200" b="1" dirty="0">
                <a:solidFill>
                  <a:srgbClr val="FF0000"/>
                </a:solidFill>
                <a:latin typeface="Comic Sans MS" pitchFamily="66" charset="0"/>
              </a:rPr>
              <a:t>Ex:  </a:t>
            </a:r>
            <a:r>
              <a:rPr lang="en-US" sz="2200" dirty="0">
                <a:solidFill>
                  <a:srgbClr val="7030A0"/>
                </a:solidFill>
                <a:latin typeface="Comic Sans MS" pitchFamily="66" charset="0"/>
              </a:rPr>
              <a:t>Clinical trial</a:t>
            </a:r>
          </a:p>
          <a:p>
            <a:pPr algn="just">
              <a:buNone/>
            </a:pPr>
            <a:endParaRPr lang="en-US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71596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dirty="0">
                <a:latin typeface="Comic Sans MS" pitchFamily="66" charset="0"/>
              </a:rPr>
            </a:br>
            <a:r>
              <a:rPr lang="en-US" sz="4400" dirty="0">
                <a:latin typeface="Comic Sans MS" pitchFamily="66" charset="0"/>
              </a:rPr>
              <a:t>Quantitative investigation</a:t>
            </a:r>
            <a:br>
              <a:rPr lang="en-US" sz="4400" dirty="0">
                <a:latin typeface="Comic Sans MS" pitchFamily="66" charset="0"/>
              </a:rPr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7790688" cy="55626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39496" indent="-457200" algn="just">
              <a:buNone/>
            </a:pPr>
            <a:r>
              <a:rPr lang="en-US" sz="2200" dirty="0">
                <a:solidFill>
                  <a:srgbClr val="0070C0"/>
                </a:solidFill>
                <a:latin typeface="Comic Sans MS" pitchFamily="66" charset="0"/>
              </a:rPr>
              <a:t>2. Observational study: </a:t>
            </a:r>
            <a:endParaRPr lang="en-US" sz="2200" b="1" dirty="0">
              <a:latin typeface="Comic Sans MS" pitchFamily="66" charset="0"/>
            </a:endParaRPr>
          </a:p>
          <a:p>
            <a:pPr algn="just">
              <a:buNone/>
            </a:pPr>
            <a:r>
              <a:rPr lang="en-US" sz="2200" b="1" dirty="0">
                <a:solidFill>
                  <a:srgbClr val="FF0000"/>
                </a:solidFill>
                <a:latin typeface="Comic Sans MS" pitchFamily="66" charset="0"/>
              </a:rPr>
              <a:t>a. Cross sectional study: </a:t>
            </a:r>
            <a:r>
              <a:rPr lang="en-US" sz="2200" dirty="0">
                <a:latin typeface="Comic Sans MS" pitchFamily="66" charset="0"/>
              </a:rPr>
              <a:t>investigates relationships between disease &amp; hypothesized causal factors in a specified population</a:t>
            </a:r>
          </a:p>
          <a:p>
            <a:pPr algn="just"/>
            <a:endParaRPr lang="en-US" sz="2200" dirty="0">
              <a:latin typeface="Comic Sans MS" pitchFamily="66" charset="0"/>
            </a:endParaRPr>
          </a:p>
          <a:p>
            <a:pPr algn="just"/>
            <a:r>
              <a:rPr lang="en-US" sz="2200" dirty="0">
                <a:latin typeface="Comic Sans MS" pitchFamily="66" charset="0"/>
              </a:rPr>
              <a:t>Animals are categorized according to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200" dirty="0">
                <a:solidFill>
                  <a:srgbClr val="C00000"/>
                </a:solidFill>
                <a:latin typeface="Comic Sans MS" pitchFamily="66" charset="0"/>
              </a:rPr>
              <a:t>Presence &amp; absence of disease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200" dirty="0">
                <a:solidFill>
                  <a:srgbClr val="C00000"/>
                </a:solidFill>
                <a:latin typeface="Comic Sans MS" pitchFamily="66" charset="0"/>
              </a:rPr>
              <a:t>Hypothesized causal factors</a:t>
            </a:r>
          </a:p>
          <a:p>
            <a:pPr algn="just"/>
            <a:endParaRPr lang="en-US" sz="2200" b="1" dirty="0">
              <a:solidFill>
                <a:srgbClr val="00B0F0"/>
              </a:solidFill>
              <a:latin typeface="Comic Sans MS" pitchFamily="66" charset="0"/>
            </a:endParaRPr>
          </a:p>
          <a:p>
            <a:pPr algn="just">
              <a:buNone/>
            </a:pPr>
            <a:r>
              <a:rPr lang="en-US" sz="2200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2200" b="1" dirty="0">
                <a:solidFill>
                  <a:srgbClr val="FF0000"/>
                </a:solidFill>
                <a:latin typeface="Comic Sans MS" pitchFamily="66" charset="0"/>
              </a:rPr>
              <a:t>Ex: </a:t>
            </a:r>
            <a:r>
              <a:rPr lang="en-US" sz="2200" dirty="0">
                <a:solidFill>
                  <a:srgbClr val="7030A0"/>
                </a:solidFill>
                <a:latin typeface="Comic Sans MS" pitchFamily="66" charset="0"/>
              </a:rPr>
              <a:t>between </a:t>
            </a:r>
            <a:r>
              <a:rPr lang="en-US" sz="2200" dirty="0" err="1">
                <a:solidFill>
                  <a:srgbClr val="7030A0"/>
                </a:solidFill>
                <a:latin typeface="Comic Sans MS" pitchFamily="66" charset="0"/>
              </a:rPr>
              <a:t>urolithiasis</a:t>
            </a:r>
            <a:r>
              <a:rPr lang="en-US" sz="2200" dirty="0">
                <a:solidFill>
                  <a:srgbClr val="7030A0"/>
                </a:solidFill>
                <a:latin typeface="Comic Sans MS" pitchFamily="66" charset="0"/>
              </a:rPr>
              <a:t> (the disease) &amp; dry cat food (the hypothesized causal factor)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1400</TotalTime>
  <Words>1841</Words>
  <Application>Microsoft Office PowerPoint</Application>
  <PresentationFormat>On-screen Show (4:3)</PresentationFormat>
  <Paragraphs>333</Paragraphs>
  <Slides>31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Calibri</vt:lpstr>
      <vt:lpstr>Comic Sans MS</vt:lpstr>
      <vt:lpstr>Gill Sans MT</vt:lpstr>
      <vt:lpstr>Verdana</vt:lpstr>
      <vt:lpstr>Wingdings</vt:lpstr>
      <vt:lpstr>Wingdings 2</vt:lpstr>
      <vt:lpstr>Solstice</vt:lpstr>
      <vt:lpstr>Components of epidemiology</vt:lpstr>
      <vt:lpstr>PowerPoint Presentation</vt:lpstr>
      <vt:lpstr> Quantitative investigation </vt:lpstr>
      <vt:lpstr> Quantitative investigation </vt:lpstr>
      <vt:lpstr> Quantitative investigation </vt:lpstr>
      <vt:lpstr> Quantitative investigation </vt:lpstr>
      <vt:lpstr> Quantitative investigation </vt:lpstr>
      <vt:lpstr> Quantitative investigation </vt:lpstr>
      <vt:lpstr> Quantitative investigation </vt:lpstr>
      <vt:lpstr> Quantitative investigation </vt:lpstr>
      <vt:lpstr> Quantitative investigation </vt:lpstr>
      <vt:lpstr> Quantitative investigation </vt:lpstr>
      <vt:lpstr> Synonyms of studies </vt:lpstr>
      <vt:lpstr> Comparison of the studies </vt:lpstr>
      <vt:lpstr> Comparison of the studies </vt:lpstr>
      <vt:lpstr> Comparison of the studies </vt:lpstr>
      <vt:lpstr> Comparison of the studies </vt:lpstr>
      <vt:lpstr> Comparison of the studies </vt:lpstr>
      <vt:lpstr> Comparison of the studies </vt:lpstr>
      <vt:lpstr>   Measures of association </vt:lpstr>
      <vt:lpstr>Relative risk (RR)</vt:lpstr>
      <vt:lpstr>Example: </vt:lpstr>
      <vt:lpstr>PowerPoint Presentation</vt:lpstr>
      <vt:lpstr>Attributable risk</vt:lpstr>
      <vt:lpstr>PowerPoint Presentation</vt:lpstr>
      <vt:lpstr>Odds ratio (OR)</vt:lpstr>
      <vt:lpstr>Odds ratio (OR)</vt:lpstr>
      <vt:lpstr>PowerPoint Presentation</vt:lpstr>
      <vt:lpstr>PowerPoint Presentation</vt:lpstr>
      <vt:lpstr>Example: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Components of epidemiology</dc:title>
  <dc:creator>user</dc:creator>
  <cp:lastModifiedBy>919713600025</cp:lastModifiedBy>
  <cp:revision>28</cp:revision>
  <dcterms:created xsi:type="dcterms:W3CDTF">2006-08-16T00:00:00Z</dcterms:created>
  <dcterms:modified xsi:type="dcterms:W3CDTF">2025-04-14T19:02:21Z</dcterms:modified>
</cp:coreProperties>
</file>