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1" r:id="rId2"/>
    <p:sldId id="256" r:id="rId3"/>
    <p:sldId id="257" r:id="rId4"/>
    <p:sldId id="309" r:id="rId5"/>
    <p:sldId id="259" r:id="rId6"/>
    <p:sldId id="310" r:id="rId7"/>
    <p:sldId id="263" r:id="rId8"/>
    <p:sldId id="264" r:id="rId9"/>
    <p:sldId id="266" r:id="rId10"/>
    <p:sldId id="267" r:id="rId11"/>
    <p:sldId id="268" r:id="rId12"/>
    <p:sldId id="270" r:id="rId13"/>
    <p:sldId id="275" r:id="rId14"/>
    <p:sldId id="271" r:id="rId15"/>
    <p:sldId id="274" r:id="rId16"/>
    <p:sldId id="276" r:id="rId17"/>
    <p:sldId id="272" r:id="rId18"/>
    <p:sldId id="273" r:id="rId19"/>
    <p:sldId id="277" r:id="rId20"/>
    <p:sldId id="278" r:id="rId21"/>
    <p:sldId id="30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57B8C-8218-4AC1-B1ED-63A92CE92E30}" type="datetimeFigureOut">
              <a:rPr lang="en-IN" smtClean="0"/>
              <a:t>30-04-2025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CCA8F-B6A1-4714-97C4-37916B0D1777}" type="slidenum">
              <a:rPr lang="en-IN" smtClean="0"/>
              <a:t>‹#›</a:t>
            </a:fld>
            <a:endParaRPr lang="en-IN"/>
          </a:p>
        </p:txBody>
      </p:sp>
    </p:spTree>
    <p:extLst>
      <p:ext uri="{BB962C8B-B14F-4D97-AF65-F5344CB8AC3E}">
        <p14:creationId xmlns:p14="http://schemas.microsoft.com/office/powerpoint/2010/main" val="24447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DB7267D-C863-4DC5-9A06-23303C1FCC43}"/>
              </a:ext>
            </a:extLst>
          </p:cNvPr>
          <p:cNvSpPr>
            <a:spLocks noGrp="1"/>
          </p:cNvSpPr>
          <p:nvPr>
            <p:ph type="dt" sz="half" idx="10"/>
          </p:nvPr>
        </p:nvSpPr>
        <p:spPr/>
        <p:txBody>
          <a:bodyPr/>
          <a:lstStyle>
            <a:lvl1pPr>
              <a:defRPr/>
            </a:lvl1pPr>
          </a:lstStyle>
          <a:p>
            <a:pPr>
              <a:defRPr/>
            </a:pPr>
            <a:fld id="{00B4C17E-B6D3-4931-A5FE-0870CC6330BF}" type="datetimeFigureOut">
              <a:rPr lang="en-IN"/>
              <a:pPr>
                <a:defRPr/>
              </a:pPr>
              <a:t>30-04-2025</a:t>
            </a:fld>
            <a:endParaRPr lang="en-IN"/>
          </a:p>
        </p:txBody>
      </p:sp>
      <p:sp>
        <p:nvSpPr>
          <p:cNvPr id="5" name="Footer Placeholder 4">
            <a:extLst>
              <a:ext uri="{FF2B5EF4-FFF2-40B4-BE49-F238E27FC236}">
                <a16:creationId xmlns:a16="http://schemas.microsoft.com/office/drawing/2014/main" id="{2635B8FE-115D-441F-97DE-D5717AF13A7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BC38FABE-9435-4EBA-B3FC-D0EAB5F4F99D}"/>
              </a:ext>
            </a:extLst>
          </p:cNvPr>
          <p:cNvSpPr>
            <a:spLocks noGrp="1"/>
          </p:cNvSpPr>
          <p:nvPr>
            <p:ph type="sldNum" sz="quarter" idx="12"/>
          </p:nvPr>
        </p:nvSpPr>
        <p:spPr/>
        <p:txBody>
          <a:bodyPr/>
          <a:lstStyle>
            <a:lvl1pPr>
              <a:defRPr/>
            </a:lvl1pPr>
          </a:lstStyle>
          <a:p>
            <a:pPr>
              <a:defRPr/>
            </a:pPr>
            <a:fld id="{A5B4DF66-AB33-4F15-BDFE-0C18FC864F40}" type="slidenum">
              <a:rPr lang="en-IN" altLang="en-US"/>
              <a:pPr>
                <a:defRPr/>
              </a:pPr>
              <a:t>‹#›</a:t>
            </a:fld>
            <a:endParaRPr lang="en-IN" altLang="en-US"/>
          </a:p>
        </p:txBody>
      </p:sp>
    </p:spTree>
    <p:extLst>
      <p:ext uri="{BB962C8B-B14F-4D97-AF65-F5344CB8AC3E}">
        <p14:creationId xmlns:p14="http://schemas.microsoft.com/office/powerpoint/2010/main" val="299027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89B660-ED8E-4836-9AE6-47157B5CC55A}"/>
              </a:ext>
            </a:extLst>
          </p:cNvPr>
          <p:cNvSpPr>
            <a:spLocks noGrp="1"/>
          </p:cNvSpPr>
          <p:nvPr>
            <p:ph type="dt" sz="half" idx="10"/>
          </p:nvPr>
        </p:nvSpPr>
        <p:spPr/>
        <p:txBody>
          <a:bodyPr/>
          <a:lstStyle>
            <a:lvl1pPr>
              <a:defRPr/>
            </a:lvl1pPr>
          </a:lstStyle>
          <a:p>
            <a:pPr>
              <a:defRPr/>
            </a:pPr>
            <a:fld id="{2B884F9C-8303-4325-8623-E11581FA56E3}" type="datetimeFigureOut">
              <a:rPr lang="en-IN"/>
              <a:pPr>
                <a:defRPr/>
              </a:pPr>
              <a:t>30-04-2025</a:t>
            </a:fld>
            <a:endParaRPr lang="en-IN"/>
          </a:p>
        </p:txBody>
      </p:sp>
      <p:sp>
        <p:nvSpPr>
          <p:cNvPr id="5" name="Footer Placeholder 4">
            <a:extLst>
              <a:ext uri="{FF2B5EF4-FFF2-40B4-BE49-F238E27FC236}">
                <a16:creationId xmlns:a16="http://schemas.microsoft.com/office/drawing/2014/main" id="{5DF4AC38-71A3-400B-9979-1C37620BC05D}"/>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1C02A1AF-D815-49BE-AFD1-61632A2F5971}"/>
              </a:ext>
            </a:extLst>
          </p:cNvPr>
          <p:cNvSpPr>
            <a:spLocks noGrp="1"/>
          </p:cNvSpPr>
          <p:nvPr>
            <p:ph type="sldNum" sz="quarter" idx="12"/>
          </p:nvPr>
        </p:nvSpPr>
        <p:spPr/>
        <p:txBody>
          <a:bodyPr/>
          <a:lstStyle>
            <a:lvl1pPr>
              <a:defRPr/>
            </a:lvl1pPr>
          </a:lstStyle>
          <a:p>
            <a:pPr>
              <a:defRPr/>
            </a:pPr>
            <a:fld id="{24F766B3-D80C-4610-AEE0-F94991BDADB4}" type="slidenum">
              <a:rPr lang="en-IN" altLang="en-US"/>
              <a:pPr>
                <a:defRPr/>
              </a:pPr>
              <a:t>‹#›</a:t>
            </a:fld>
            <a:endParaRPr lang="en-IN" altLang="en-US"/>
          </a:p>
        </p:txBody>
      </p:sp>
    </p:spTree>
    <p:extLst>
      <p:ext uri="{BB962C8B-B14F-4D97-AF65-F5344CB8AC3E}">
        <p14:creationId xmlns:p14="http://schemas.microsoft.com/office/powerpoint/2010/main" val="401446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6E3C46-CA12-456D-B4E9-759D5D3A6E13}"/>
              </a:ext>
            </a:extLst>
          </p:cNvPr>
          <p:cNvSpPr>
            <a:spLocks noGrp="1"/>
          </p:cNvSpPr>
          <p:nvPr>
            <p:ph type="dt" sz="half" idx="10"/>
          </p:nvPr>
        </p:nvSpPr>
        <p:spPr/>
        <p:txBody>
          <a:bodyPr/>
          <a:lstStyle>
            <a:lvl1pPr>
              <a:defRPr/>
            </a:lvl1pPr>
          </a:lstStyle>
          <a:p>
            <a:pPr>
              <a:defRPr/>
            </a:pPr>
            <a:fld id="{ABBF0A83-BABA-40FF-8236-19D11B2FBBC9}" type="datetimeFigureOut">
              <a:rPr lang="en-IN"/>
              <a:pPr>
                <a:defRPr/>
              </a:pPr>
              <a:t>30-04-2025</a:t>
            </a:fld>
            <a:endParaRPr lang="en-IN"/>
          </a:p>
        </p:txBody>
      </p:sp>
      <p:sp>
        <p:nvSpPr>
          <p:cNvPr id="5" name="Footer Placeholder 4">
            <a:extLst>
              <a:ext uri="{FF2B5EF4-FFF2-40B4-BE49-F238E27FC236}">
                <a16:creationId xmlns:a16="http://schemas.microsoft.com/office/drawing/2014/main" id="{C62B86C9-9714-428C-9416-C92382CA276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097B6728-400A-4EC0-B31D-F52FBDFE5A62}"/>
              </a:ext>
            </a:extLst>
          </p:cNvPr>
          <p:cNvSpPr>
            <a:spLocks noGrp="1"/>
          </p:cNvSpPr>
          <p:nvPr>
            <p:ph type="sldNum" sz="quarter" idx="12"/>
          </p:nvPr>
        </p:nvSpPr>
        <p:spPr/>
        <p:txBody>
          <a:bodyPr/>
          <a:lstStyle>
            <a:lvl1pPr>
              <a:defRPr/>
            </a:lvl1pPr>
          </a:lstStyle>
          <a:p>
            <a:pPr>
              <a:defRPr/>
            </a:pPr>
            <a:fld id="{30A28A97-F8C9-4B3D-B32F-99EE6534B4E2}" type="slidenum">
              <a:rPr lang="en-IN" altLang="en-US"/>
              <a:pPr>
                <a:defRPr/>
              </a:pPr>
              <a:t>‹#›</a:t>
            </a:fld>
            <a:endParaRPr lang="en-IN" altLang="en-US"/>
          </a:p>
        </p:txBody>
      </p:sp>
    </p:spTree>
    <p:extLst>
      <p:ext uri="{BB962C8B-B14F-4D97-AF65-F5344CB8AC3E}">
        <p14:creationId xmlns:p14="http://schemas.microsoft.com/office/powerpoint/2010/main" val="248891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227811-B8E7-4377-93E5-8A9F5268EBEF}"/>
              </a:ext>
            </a:extLst>
          </p:cNvPr>
          <p:cNvSpPr>
            <a:spLocks noGrp="1"/>
          </p:cNvSpPr>
          <p:nvPr>
            <p:ph type="dt" sz="half" idx="10"/>
          </p:nvPr>
        </p:nvSpPr>
        <p:spPr/>
        <p:txBody>
          <a:bodyPr/>
          <a:lstStyle>
            <a:lvl1pPr>
              <a:defRPr/>
            </a:lvl1pPr>
          </a:lstStyle>
          <a:p>
            <a:pPr>
              <a:defRPr/>
            </a:pPr>
            <a:fld id="{F3482EF0-B39F-49F1-8D46-E8022AA5311E}" type="datetimeFigureOut">
              <a:rPr lang="en-IN"/>
              <a:pPr>
                <a:defRPr/>
              </a:pPr>
              <a:t>30-04-2025</a:t>
            </a:fld>
            <a:endParaRPr lang="en-IN"/>
          </a:p>
        </p:txBody>
      </p:sp>
      <p:sp>
        <p:nvSpPr>
          <p:cNvPr id="5" name="Footer Placeholder 4">
            <a:extLst>
              <a:ext uri="{FF2B5EF4-FFF2-40B4-BE49-F238E27FC236}">
                <a16:creationId xmlns:a16="http://schemas.microsoft.com/office/drawing/2014/main" id="{6EA3515B-BE58-4ED4-8844-8F15A8699919}"/>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D150AAA8-6D4B-46C8-9171-D30070C7CDD8}"/>
              </a:ext>
            </a:extLst>
          </p:cNvPr>
          <p:cNvSpPr>
            <a:spLocks noGrp="1"/>
          </p:cNvSpPr>
          <p:nvPr>
            <p:ph type="sldNum" sz="quarter" idx="12"/>
          </p:nvPr>
        </p:nvSpPr>
        <p:spPr/>
        <p:txBody>
          <a:bodyPr/>
          <a:lstStyle>
            <a:lvl1pPr>
              <a:defRPr/>
            </a:lvl1pPr>
          </a:lstStyle>
          <a:p>
            <a:pPr>
              <a:defRPr/>
            </a:pPr>
            <a:fld id="{4E786409-4A64-469C-8EB0-503015AED673}" type="slidenum">
              <a:rPr lang="en-IN" altLang="en-US"/>
              <a:pPr>
                <a:defRPr/>
              </a:pPr>
              <a:t>‹#›</a:t>
            </a:fld>
            <a:endParaRPr lang="en-IN" altLang="en-US"/>
          </a:p>
        </p:txBody>
      </p:sp>
    </p:spTree>
    <p:extLst>
      <p:ext uri="{BB962C8B-B14F-4D97-AF65-F5344CB8AC3E}">
        <p14:creationId xmlns:p14="http://schemas.microsoft.com/office/powerpoint/2010/main" val="388478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A6FEA-A649-4780-AE5E-E1C71C4C446F}"/>
              </a:ext>
            </a:extLst>
          </p:cNvPr>
          <p:cNvSpPr>
            <a:spLocks noGrp="1"/>
          </p:cNvSpPr>
          <p:nvPr>
            <p:ph type="dt" sz="half" idx="10"/>
          </p:nvPr>
        </p:nvSpPr>
        <p:spPr/>
        <p:txBody>
          <a:bodyPr/>
          <a:lstStyle>
            <a:lvl1pPr>
              <a:defRPr/>
            </a:lvl1pPr>
          </a:lstStyle>
          <a:p>
            <a:pPr>
              <a:defRPr/>
            </a:pPr>
            <a:fld id="{F9AA5E04-08AF-4C01-9974-7E76C60D73A5}" type="datetimeFigureOut">
              <a:rPr lang="en-IN"/>
              <a:pPr>
                <a:defRPr/>
              </a:pPr>
              <a:t>30-04-2025</a:t>
            </a:fld>
            <a:endParaRPr lang="en-IN"/>
          </a:p>
        </p:txBody>
      </p:sp>
      <p:sp>
        <p:nvSpPr>
          <p:cNvPr id="5" name="Footer Placeholder 4">
            <a:extLst>
              <a:ext uri="{FF2B5EF4-FFF2-40B4-BE49-F238E27FC236}">
                <a16:creationId xmlns:a16="http://schemas.microsoft.com/office/drawing/2014/main" id="{6A2E0233-6FF8-4505-84B6-691968EE3AAE}"/>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46DCDE28-D63D-40EA-896B-E28ABB41ECB4}"/>
              </a:ext>
            </a:extLst>
          </p:cNvPr>
          <p:cNvSpPr>
            <a:spLocks noGrp="1"/>
          </p:cNvSpPr>
          <p:nvPr>
            <p:ph type="sldNum" sz="quarter" idx="12"/>
          </p:nvPr>
        </p:nvSpPr>
        <p:spPr/>
        <p:txBody>
          <a:bodyPr/>
          <a:lstStyle>
            <a:lvl1pPr>
              <a:defRPr/>
            </a:lvl1pPr>
          </a:lstStyle>
          <a:p>
            <a:pPr>
              <a:defRPr/>
            </a:pPr>
            <a:fld id="{833E5C99-D19F-4669-B77F-6E0840104823}" type="slidenum">
              <a:rPr lang="en-IN" altLang="en-US"/>
              <a:pPr>
                <a:defRPr/>
              </a:pPr>
              <a:t>‹#›</a:t>
            </a:fld>
            <a:endParaRPr lang="en-IN" altLang="en-US"/>
          </a:p>
        </p:txBody>
      </p:sp>
    </p:spTree>
    <p:extLst>
      <p:ext uri="{BB962C8B-B14F-4D97-AF65-F5344CB8AC3E}">
        <p14:creationId xmlns:p14="http://schemas.microsoft.com/office/powerpoint/2010/main" val="15732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a:extLst>
              <a:ext uri="{FF2B5EF4-FFF2-40B4-BE49-F238E27FC236}">
                <a16:creationId xmlns:a16="http://schemas.microsoft.com/office/drawing/2014/main" id="{478C428B-AF6F-4F71-9283-0A85B1E835D4}"/>
              </a:ext>
            </a:extLst>
          </p:cNvPr>
          <p:cNvSpPr>
            <a:spLocks noGrp="1"/>
          </p:cNvSpPr>
          <p:nvPr>
            <p:ph type="dt" sz="half" idx="10"/>
          </p:nvPr>
        </p:nvSpPr>
        <p:spPr/>
        <p:txBody>
          <a:bodyPr/>
          <a:lstStyle>
            <a:lvl1pPr>
              <a:defRPr/>
            </a:lvl1pPr>
          </a:lstStyle>
          <a:p>
            <a:pPr>
              <a:defRPr/>
            </a:pPr>
            <a:fld id="{82CC819A-3207-42A4-A442-633DAB8DF8BA}" type="datetimeFigureOut">
              <a:rPr lang="en-IN"/>
              <a:pPr>
                <a:defRPr/>
              </a:pPr>
              <a:t>30-04-2025</a:t>
            </a:fld>
            <a:endParaRPr lang="en-IN"/>
          </a:p>
        </p:txBody>
      </p:sp>
      <p:sp>
        <p:nvSpPr>
          <p:cNvPr id="6" name="Footer Placeholder 4">
            <a:extLst>
              <a:ext uri="{FF2B5EF4-FFF2-40B4-BE49-F238E27FC236}">
                <a16:creationId xmlns:a16="http://schemas.microsoft.com/office/drawing/2014/main" id="{C82910B9-45BA-427D-BE65-09F4A7EDA99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AEB19FC2-6F4D-409E-9085-FE782C3C0017}"/>
              </a:ext>
            </a:extLst>
          </p:cNvPr>
          <p:cNvSpPr>
            <a:spLocks noGrp="1"/>
          </p:cNvSpPr>
          <p:nvPr>
            <p:ph type="sldNum" sz="quarter" idx="12"/>
          </p:nvPr>
        </p:nvSpPr>
        <p:spPr/>
        <p:txBody>
          <a:bodyPr/>
          <a:lstStyle>
            <a:lvl1pPr>
              <a:defRPr/>
            </a:lvl1pPr>
          </a:lstStyle>
          <a:p>
            <a:pPr>
              <a:defRPr/>
            </a:pPr>
            <a:fld id="{1ACA09DE-13A5-433A-AE05-7A564337E587}" type="slidenum">
              <a:rPr lang="en-IN" altLang="en-US"/>
              <a:pPr>
                <a:defRPr/>
              </a:pPr>
              <a:t>‹#›</a:t>
            </a:fld>
            <a:endParaRPr lang="en-IN" altLang="en-US"/>
          </a:p>
        </p:txBody>
      </p:sp>
    </p:spTree>
    <p:extLst>
      <p:ext uri="{BB962C8B-B14F-4D97-AF65-F5344CB8AC3E}">
        <p14:creationId xmlns:p14="http://schemas.microsoft.com/office/powerpoint/2010/main" val="1805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a:extLst>
              <a:ext uri="{FF2B5EF4-FFF2-40B4-BE49-F238E27FC236}">
                <a16:creationId xmlns:a16="http://schemas.microsoft.com/office/drawing/2014/main" id="{B22D71CA-F199-4302-9964-B25F64530595}"/>
              </a:ext>
            </a:extLst>
          </p:cNvPr>
          <p:cNvSpPr>
            <a:spLocks noGrp="1"/>
          </p:cNvSpPr>
          <p:nvPr>
            <p:ph type="dt" sz="half" idx="10"/>
          </p:nvPr>
        </p:nvSpPr>
        <p:spPr/>
        <p:txBody>
          <a:bodyPr/>
          <a:lstStyle>
            <a:lvl1pPr>
              <a:defRPr/>
            </a:lvl1pPr>
          </a:lstStyle>
          <a:p>
            <a:pPr>
              <a:defRPr/>
            </a:pPr>
            <a:fld id="{36360D2F-5A8D-40F4-AFCD-2ECDD9CF9C03}" type="datetimeFigureOut">
              <a:rPr lang="en-IN"/>
              <a:pPr>
                <a:defRPr/>
              </a:pPr>
              <a:t>30-04-2025</a:t>
            </a:fld>
            <a:endParaRPr lang="en-IN"/>
          </a:p>
        </p:txBody>
      </p:sp>
      <p:sp>
        <p:nvSpPr>
          <p:cNvPr id="8" name="Footer Placeholder 4">
            <a:extLst>
              <a:ext uri="{FF2B5EF4-FFF2-40B4-BE49-F238E27FC236}">
                <a16:creationId xmlns:a16="http://schemas.microsoft.com/office/drawing/2014/main" id="{86856E93-C9D9-4F7C-890D-35EF2695124D}"/>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5">
            <a:extLst>
              <a:ext uri="{FF2B5EF4-FFF2-40B4-BE49-F238E27FC236}">
                <a16:creationId xmlns:a16="http://schemas.microsoft.com/office/drawing/2014/main" id="{3C0EA102-0E7A-4CB7-ADA8-C46923DEE5A2}"/>
              </a:ext>
            </a:extLst>
          </p:cNvPr>
          <p:cNvSpPr>
            <a:spLocks noGrp="1"/>
          </p:cNvSpPr>
          <p:nvPr>
            <p:ph type="sldNum" sz="quarter" idx="12"/>
          </p:nvPr>
        </p:nvSpPr>
        <p:spPr/>
        <p:txBody>
          <a:bodyPr/>
          <a:lstStyle>
            <a:lvl1pPr>
              <a:defRPr/>
            </a:lvl1pPr>
          </a:lstStyle>
          <a:p>
            <a:pPr>
              <a:defRPr/>
            </a:pPr>
            <a:fld id="{450AF2AC-17DE-4C03-83B3-624870DA180D}" type="slidenum">
              <a:rPr lang="en-IN" altLang="en-US"/>
              <a:pPr>
                <a:defRPr/>
              </a:pPr>
              <a:t>‹#›</a:t>
            </a:fld>
            <a:endParaRPr lang="en-IN" altLang="en-US"/>
          </a:p>
        </p:txBody>
      </p:sp>
    </p:spTree>
    <p:extLst>
      <p:ext uri="{BB962C8B-B14F-4D97-AF65-F5344CB8AC3E}">
        <p14:creationId xmlns:p14="http://schemas.microsoft.com/office/powerpoint/2010/main" val="355604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a:extLst>
              <a:ext uri="{FF2B5EF4-FFF2-40B4-BE49-F238E27FC236}">
                <a16:creationId xmlns:a16="http://schemas.microsoft.com/office/drawing/2014/main" id="{25442D24-2FE7-45A8-99A6-55F763A48C18}"/>
              </a:ext>
            </a:extLst>
          </p:cNvPr>
          <p:cNvSpPr>
            <a:spLocks noGrp="1"/>
          </p:cNvSpPr>
          <p:nvPr>
            <p:ph type="dt" sz="half" idx="10"/>
          </p:nvPr>
        </p:nvSpPr>
        <p:spPr/>
        <p:txBody>
          <a:bodyPr/>
          <a:lstStyle>
            <a:lvl1pPr>
              <a:defRPr/>
            </a:lvl1pPr>
          </a:lstStyle>
          <a:p>
            <a:pPr>
              <a:defRPr/>
            </a:pPr>
            <a:fld id="{8A27E482-168E-4BD1-A398-A34A0935E15B}" type="datetimeFigureOut">
              <a:rPr lang="en-IN"/>
              <a:pPr>
                <a:defRPr/>
              </a:pPr>
              <a:t>30-04-2025</a:t>
            </a:fld>
            <a:endParaRPr lang="en-IN"/>
          </a:p>
        </p:txBody>
      </p:sp>
      <p:sp>
        <p:nvSpPr>
          <p:cNvPr id="4" name="Footer Placeholder 4">
            <a:extLst>
              <a:ext uri="{FF2B5EF4-FFF2-40B4-BE49-F238E27FC236}">
                <a16:creationId xmlns:a16="http://schemas.microsoft.com/office/drawing/2014/main" id="{F522EAA3-CDFB-4336-A89E-DD5675C5365F}"/>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5">
            <a:extLst>
              <a:ext uri="{FF2B5EF4-FFF2-40B4-BE49-F238E27FC236}">
                <a16:creationId xmlns:a16="http://schemas.microsoft.com/office/drawing/2014/main" id="{2B78CE22-AA76-4256-8EB8-8604AF47E837}"/>
              </a:ext>
            </a:extLst>
          </p:cNvPr>
          <p:cNvSpPr>
            <a:spLocks noGrp="1"/>
          </p:cNvSpPr>
          <p:nvPr>
            <p:ph type="sldNum" sz="quarter" idx="12"/>
          </p:nvPr>
        </p:nvSpPr>
        <p:spPr/>
        <p:txBody>
          <a:bodyPr/>
          <a:lstStyle>
            <a:lvl1pPr>
              <a:defRPr/>
            </a:lvl1pPr>
          </a:lstStyle>
          <a:p>
            <a:pPr>
              <a:defRPr/>
            </a:pPr>
            <a:fld id="{F46C0B92-3D44-4C35-A875-B404DF6066CB}" type="slidenum">
              <a:rPr lang="en-IN" altLang="en-US"/>
              <a:pPr>
                <a:defRPr/>
              </a:pPr>
              <a:t>‹#›</a:t>
            </a:fld>
            <a:endParaRPr lang="en-IN" altLang="en-US"/>
          </a:p>
        </p:txBody>
      </p:sp>
    </p:spTree>
    <p:extLst>
      <p:ext uri="{BB962C8B-B14F-4D97-AF65-F5344CB8AC3E}">
        <p14:creationId xmlns:p14="http://schemas.microsoft.com/office/powerpoint/2010/main" val="24289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5AB4F90-7E07-4640-8A32-081A0368045B}"/>
              </a:ext>
            </a:extLst>
          </p:cNvPr>
          <p:cNvSpPr>
            <a:spLocks noGrp="1"/>
          </p:cNvSpPr>
          <p:nvPr>
            <p:ph type="dt" sz="half" idx="10"/>
          </p:nvPr>
        </p:nvSpPr>
        <p:spPr/>
        <p:txBody>
          <a:bodyPr/>
          <a:lstStyle>
            <a:lvl1pPr>
              <a:defRPr/>
            </a:lvl1pPr>
          </a:lstStyle>
          <a:p>
            <a:pPr>
              <a:defRPr/>
            </a:pPr>
            <a:fld id="{32AE4E5F-5958-4ED4-96F8-E6BA94FBF1AB}" type="datetimeFigureOut">
              <a:rPr lang="en-IN"/>
              <a:pPr>
                <a:defRPr/>
              </a:pPr>
              <a:t>30-04-2025</a:t>
            </a:fld>
            <a:endParaRPr lang="en-IN"/>
          </a:p>
        </p:txBody>
      </p:sp>
      <p:sp>
        <p:nvSpPr>
          <p:cNvPr id="3" name="Footer Placeholder 4">
            <a:extLst>
              <a:ext uri="{FF2B5EF4-FFF2-40B4-BE49-F238E27FC236}">
                <a16:creationId xmlns:a16="http://schemas.microsoft.com/office/drawing/2014/main" id="{C3AC3E47-6E90-4BE7-872B-224BEB6E79BA}"/>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5">
            <a:extLst>
              <a:ext uri="{FF2B5EF4-FFF2-40B4-BE49-F238E27FC236}">
                <a16:creationId xmlns:a16="http://schemas.microsoft.com/office/drawing/2014/main" id="{D16134C4-551F-4AA8-84C4-2630ECFC0AA8}"/>
              </a:ext>
            </a:extLst>
          </p:cNvPr>
          <p:cNvSpPr>
            <a:spLocks noGrp="1"/>
          </p:cNvSpPr>
          <p:nvPr>
            <p:ph type="sldNum" sz="quarter" idx="12"/>
          </p:nvPr>
        </p:nvSpPr>
        <p:spPr/>
        <p:txBody>
          <a:bodyPr/>
          <a:lstStyle>
            <a:lvl1pPr>
              <a:defRPr/>
            </a:lvl1pPr>
          </a:lstStyle>
          <a:p>
            <a:pPr>
              <a:defRPr/>
            </a:pPr>
            <a:fld id="{C7E3F256-8922-45F1-AE6E-DEAB054C6389}" type="slidenum">
              <a:rPr lang="en-IN" altLang="en-US"/>
              <a:pPr>
                <a:defRPr/>
              </a:pPr>
              <a:t>‹#›</a:t>
            </a:fld>
            <a:endParaRPr lang="en-IN" altLang="en-US"/>
          </a:p>
        </p:txBody>
      </p:sp>
    </p:spTree>
    <p:extLst>
      <p:ext uri="{BB962C8B-B14F-4D97-AF65-F5344CB8AC3E}">
        <p14:creationId xmlns:p14="http://schemas.microsoft.com/office/powerpoint/2010/main" val="8001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7063349-8F68-4E08-91F7-A163FA8E06EC}"/>
              </a:ext>
            </a:extLst>
          </p:cNvPr>
          <p:cNvSpPr>
            <a:spLocks noGrp="1"/>
          </p:cNvSpPr>
          <p:nvPr>
            <p:ph type="dt" sz="half" idx="10"/>
          </p:nvPr>
        </p:nvSpPr>
        <p:spPr/>
        <p:txBody>
          <a:bodyPr/>
          <a:lstStyle>
            <a:lvl1pPr>
              <a:defRPr/>
            </a:lvl1pPr>
          </a:lstStyle>
          <a:p>
            <a:pPr>
              <a:defRPr/>
            </a:pPr>
            <a:fld id="{C3F1A61E-7F78-4EF0-91F9-4F25C827C9BE}" type="datetimeFigureOut">
              <a:rPr lang="en-IN"/>
              <a:pPr>
                <a:defRPr/>
              </a:pPr>
              <a:t>30-04-2025</a:t>
            </a:fld>
            <a:endParaRPr lang="en-IN"/>
          </a:p>
        </p:txBody>
      </p:sp>
      <p:sp>
        <p:nvSpPr>
          <p:cNvPr id="6" name="Footer Placeholder 4">
            <a:extLst>
              <a:ext uri="{FF2B5EF4-FFF2-40B4-BE49-F238E27FC236}">
                <a16:creationId xmlns:a16="http://schemas.microsoft.com/office/drawing/2014/main" id="{FCE5A3B0-2957-469B-9347-0AC1C002EC35}"/>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D7184B7A-199F-4094-8293-1FAB18549C25}"/>
              </a:ext>
            </a:extLst>
          </p:cNvPr>
          <p:cNvSpPr>
            <a:spLocks noGrp="1"/>
          </p:cNvSpPr>
          <p:nvPr>
            <p:ph type="sldNum" sz="quarter" idx="12"/>
          </p:nvPr>
        </p:nvSpPr>
        <p:spPr/>
        <p:txBody>
          <a:bodyPr/>
          <a:lstStyle>
            <a:lvl1pPr>
              <a:defRPr/>
            </a:lvl1pPr>
          </a:lstStyle>
          <a:p>
            <a:pPr>
              <a:defRPr/>
            </a:pPr>
            <a:fld id="{44C6E036-22F5-4542-A1D0-E28F25E95855}" type="slidenum">
              <a:rPr lang="en-IN" altLang="en-US"/>
              <a:pPr>
                <a:defRPr/>
              </a:pPr>
              <a:t>‹#›</a:t>
            </a:fld>
            <a:endParaRPr lang="en-IN" altLang="en-US"/>
          </a:p>
        </p:txBody>
      </p:sp>
    </p:spTree>
    <p:extLst>
      <p:ext uri="{BB962C8B-B14F-4D97-AF65-F5344CB8AC3E}">
        <p14:creationId xmlns:p14="http://schemas.microsoft.com/office/powerpoint/2010/main" val="237393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FD9EB86-BE76-410B-B6A9-3605E7753F60}"/>
              </a:ext>
            </a:extLst>
          </p:cNvPr>
          <p:cNvSpPr>
            <a:spLocks noGrp="1"/>
          </p:cNvSpPr>
          <p:nvPr>
            <p:ph type="dt" sz="half" idx="10"/>
          </p:nvPr>
        </p:nvSpPr>
        <p:spPr/>
        <p:txBody>
          <a:bodyPr/>
          <a:lstStyle>
            <a:lvl1pPr>
              <a:defRPr/>
            </a:lvl1pPr>
          </a:lstStyle>
          <a:p>
            <a:pPr>
              <a:defRPr/>
            </a:pPr>
            <a:fld id="{EC745956-2719-48EA-BFED-12BDB34A683B}" type="datetimeFigureOut">
              <a:rPr lang="en-IN"/>
              <a:pPr>
                <a:defRPr/>
              </a:pPr>
              <a:t>30-04-2025</a:t>
            </a:fld>
            <a:endParaRPr lang="en-IN"/>
          </a:p>
        </p:txBody>
      </p:sp>
      <p:sp>
        <p:nvSpPr>
          <p:cNvPr id="6" name="Footer Placeholder 4">
            <a:extLst>
              <a:ext uri="{FF2B5EF4-FFF2-40B4-BE49-F238E27FC236}">
                <a16:creationId xmlns:a16="http://schemas.microsoft.com/office/drawing/2014/main" id="{0EA2786F-9D29-4610-9FA5-1312B20771D1}"/>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193B31B3-5C6B-41BA-98AE-362680CD2A6B}"/>
              </a:ext>
            </a:extLst>
          </p:cNvPr>
          <p:cNvSpPr>
            <a:spLocks noGrp="1"/>
          </p:cNvSpPr>
          <p:nvPr>
            <p:ph type="sldNum" sz="quarter" idx="12"/>
          </p:nvPr>
        </p:nvSpPr>
        <p:spPr/>
        <p:txBody>
          <a:bodyPr/>
          <a:lstStyle>
            <a:lvl1pPr>
              <a:defRPr/>
            </a:lvl1pPr>
          </a:lstStyle>
          <a:p>
            <a:pPr>
              <a:defRPr/>
            </a:pPr>
            <a:fld id="{DF4CEF59-096B-4BF5-B0F1-7346782788F1}" type="slidenum">
              <a:rPr lang="en-IN" altLang="en-US"/>
              <a:pPr>
                <a:defRPr/>
              </a:pPr>
              <a:t>‹#›</a:t>
            </a:fld>
            <a:endParaRPr lang="en-IN" altLang="en-US"/>
          </a:p>
        </p:txBody>
      </p:sp>
    </p:spTree>
    <p:extLst>
      <p:ext uri="{BB962C8B-B14F-4D97-AF65-F5344CB8AC3E}">
        <p14:creationId xmlns:p14="http://schemas.microsoft.com/office/powerpoint/2010/main" val="224089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DBB8DF-0D21-4C80-89E9-F51BBC5CBA91}"/>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027" name="Text Placeholder 2">
            <a:extLst>
              <a:ext uri="{FF2B5EF4-FFF2-40B4-BE49-F238E27FC236}">
                <a16:creationId xmlns:a16="http://schemas.microsoft.com/office/drawing/2014/main" id="{FEFA2375-5C1C-4135-971F-C5452AEB9D4E}"/>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a:extLst>
              <a:ext uri="{FF2B5EF4-FFF2-40B4-BE49-F238E27FC236}">
                <a16:creationId xmlns:a16="http://schemas.microsoft.com/office/drawing/2014/main" id="{63F0A0F4-7AA7-42D7-A000-3322BE0D2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7D2966-0FA3-4C29-83ED-FCC1660819AF}" type="datetimeFigureOut">
              <a:rPr lang="en-IN"/>
              <a:pPr>
                <a:defRPr/>
              </a:pPr>
              <a:t>30-04-2025</a:t>
            </a:fld>
            <a:endParaRPr lang="en-IN"/>
          </a:p>
        </p:txBody>
      </p:sp>
      <p:sp>
        <p:nvSpPr>
          <p:cNvPr id="5" name="Footer Placeholder 4">
            <a:extLst>
              <a:ext uri="{FF2B5EF4-FFF2-40B4-BE49-F238E27FC236}">
                <a16:creationId xmlns:a16="http://schemas.microsoft.com/office/drawing/2014/main" id="{2852DA1C-48AF-4EF7-997F-B93C80D9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a:extLst>
              <a:ext uri="{FF2B5EF4-FFF2-40B4-BE49-F238E27FC236}">
                <a16:creationId xmlns:a16="http://schemas.microsoft.com/office/drawing/2014/main" id="{CA778CFC-6717-46BC-AF04-AF36AE9D1D98}"/>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D385848-E796-4D4E-B7ED-7964ED4020A7}" type="slidenum">
              <a:rPr lang="en-IN" altLang="en-US"/>
              <a:pPr>
                <a:defRPr/>
              </a:pPr>
              <a:t>‹#›</a:t>
            </a:fld>
            <a:endParaRPr lang="en-IN" altLang="en-US"/>
          </a:p>
        </p:txBody>
      </p:sp>
    </p:spTree>
    <p:extLst>
      <p:ext uri="{BB962C8B-B14F-4D97-AF65-F5344CB8AC3E}">
        <p14:creationId xmlns:p14="http://schemas.microsoft.com/office/powerpoint/2010/main" val="73113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4255-FB81-4A80-BD92-6DCF6255736B}"/>
              </a:ext>
            </a:extLst>
          </p:cNvPr>
          <p:cNvSpPr>
            <a:spLocks noGrp="1"/>
          </p:cNvSpPr>
          <p:nvPr>
            <p:ph type="ctrTitle"/>
          </p:nvPr>
        </p:nvSpPr>
        <p:spPr>
          <a:xfrm>
            <a:off x="1" y="2679507"/>
            <a:ext cx="12191999" cy="928397"/>
          </a:xfrm>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en-US" sz="5400" b="1" dirty="0">
                <a:effectLst/>
                <a:latin typeface="Times New Roman" panose="02020603050405020304" pitchFamily="18" charset="0"/>
                <a:ea typeface="Calibri" panose="020F0502020204030204" pitchFamily="34" charset="0"/>
                <a:cs typeface="Times New Roman" panose="02020603050405020304" pitchFamily="18" charset="0"/>
              </a:rPr>
              <a:t>Ecology of diseases</a:t>
            </a:r>
            <a:endParaRPr lang="en-IN" sz="5400" b="1" dirty="0">
              <a:ln w="9525">
                <a:solidFill>
                  <a:schemeClr val="bg1"/>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a:extLst>
              <a:ext uri="{FF2B5EF4-FFF2-40B4-BE49-F238E27FC236}">
                <a16:creationId xmlns:a16="http://schemas.microsoft.com/office/drawing/2014/main" id="{8833B894-49B7-4391-8687-07EF8FA1A5CD}"/>
              </a:ext>
            </a:extLst>
          </p:cNvPr>
          <p:cNvSpPr>
            <a:spLocks noGrp="1"/>
          </p:cNvSpPr>
          <p:nvPr>
            <p:ph type="subTitle" idx="1"/>
          </p:nvPr>
        </p:nvSpPr>
        <p:spPr>
          <a:xfrm>
            <a:off x="0" y="4494213"/>
            <a:ext cx="12192000" cy="2265362"/>
          </a:xfrm>
          <a:solidFill>
            <a:schemeClr val="accent5">
              <a:lumMod val="40000"/>
              <a:lumOff val="60000"/>
            </a:schemeClr>
          </a:solidFill>
          <a:ln>
            <a:solidFill>
              <a:srgbClr val="FF0000"/>
            </a:solidFill>
          </a:ln>
        </p:spPr>
        <p:txBody>
          <a:bodyPr rtlCol="0">
            <a:normAutofit/>
          </a:bodyPr>
          <a:lstStyle/>
          <a:p>
            <a:pPr eaLnBrk="1" fontAlgn="auto" hangingPunct="1">
              <a:spcAft>
                <a:spcPts val="0"/>
              </a:spcAft>
              <a:defRPr/>
            </a:pPr>
            <a:r>
              <a:rPr lang="en-IN" sz="1600" dirty="0" err="1">
                <a:latin typeface="Berlin Sans FB Demi" panose="020E0802020502020306" pitchFamily="34" charset="0"/>
              </a:rPr>
              <a:t>Dr.</a:t>
            </a:r>
            <a:r>
              <a:rPr lang="en-IN" sz="1600" dirty="0">
                <a:latin typeface="Berlin Sans FB Demi" panose="020E0802020502020306" pitchFamily="34" charset="0"/>
              </a:rPr>
              <a:t> </a:t>
            </a:r>
            <a:r>
              <a:rPr lang="en-IN" sz="1600" dirty="0" err="1">
                <a:latin typeface="Berlin Sans FB Demi" panose="020E0802020502020306" pitchFamily="34" charset="0"/>
              </a:rPr>
              <a:t>Anjay</a:t>
            </a:r>
            <a:endParaRPr lang="en-IN" sz="1600" dirty="0">
              <a:latin typeface="Berlin Sans FB Demi" panose="020E0802020502020306" pitchFamily="34" charset="0"/>
            </a:endParaRPr>
          </a:p>
          <a:p>
            <a:pPr eaLnBrk="1" fontAlgn="auto" hangingPunct="1">
              <a:spcAft>
                <a:spcPts val="0"/>
              </a:spcAft>
              <a:defRPr/>
            </a:pPr>
            <a:r>
              <a:rPr lang="en-IN" sz="1600" dirty="0">
                <a:latin typeface="Berlin Sans FB Demi" panose="020E0802020502020306" pitchFamily="34" charset="0"/>
              </a:rPr>
              <a:t>Assistant Professor</a:t>
            </a:r>
          </a:p>
          <a:p>
            <a:pPr eaLnBrk="1" fontAlgn="auto" hangingPunct="1">
              <a:spcAft>
                <a:spcPts val="0"/>
              </a:spcAft>
              <a:defRPr/>
            </a:pPr>
            <a:r>
              <a:rPr lang="en-IN" sz="1600" dirty="0">
                <a:latin typeface="Berlin Sans FB Demi" panose="020E0802020502020306" pitchFamily="34" charset="0"/>
              </a:rPr>
              <a:t>Department of Veterinary Public Health &amp; Epidemiology</a:t>
            </a:r>
          </a:p>
          <a:p>
            <a:pPr eaLnBrk="1" fontAlgn="auto" hangingPunct="1">
              <a:spcAft>
                <a:spcPts val="0"/>
              </a:spcAft>
              <a:defRPr/>
            </a:pPr>
            <a:r>
              <a:rPr lang="en-IN" sz="1600" dirty="0">
                <a:latin typeface="Berlin Sans FB Demi" panose="020E0802020502020306" pitchFamily="34" charset="0"/>
              </a:rPr>
              <a:t>Bihar Veterinary College</a:t>
            </a:r>
          </a:p>
          <a:p>
            <a:pPr eaLnBrk="1" fontAlgn="auto" hangingPunct="1">
              <a:spcAft>
                <a:spcPts val="0"/>
              </a:spcAft>
              <a:defRPr/>
            </a:pPr>
            <a:r>
              <a:rPr lang="en-IN" sz="1600" dirty="0">
                <a:latin typeface="Berlin Sans FB Demi" panose="020E0802020502020306" pitchFamily="34" charset="0"/>
              </a:rPr>
              <a:t>Bihar Animal Sciences University</a:t>
            </a:r>
          </a:p>
          <a:p>
            <a:pPr eaLnBrk="1" fontAlgn="auto" hangingPunct="1">
              <a:spcAft>
                <a:spcPts val="0"/>
              </a:spcAft>
              <a:defRPr/>
            </a:pPr>
            <a:r>
              <a:rPr lang="en-IN" sz="1600" dirty="0">
                <a:latin typeface="Berlin Sans FB Demi" panose="020E0802020502020306" pitchFamily="34" charset="0"/>
              </a:rPr>
              <a:t>Patna</a:t>
            </a:r>
          </a:p>
          <a:p>
            <a:pPr eaLnBrk="1" fontAlgn="auto" hangingPunct="1">
              <a:spcAft>
                <a:spcPts val="0"/>
              </a:spcAft>
              <a:defRPr/>
            </a:pPr>
            <a:endParaRPr lang="en-IN" sz="1600" dirty="0">
              <a:latin typeface="Berlin Sans FB Demi" panose="020E0802020502020306" pitchFamily="34" charset="0"/>
            </a:endParaRPr>
          </a:p>
        </p:txBody>
      </p:sp>
      <p:pic>
        <p:nvPicPr>
          <p:cNvPr id="5" name="Picture 4">
            <a:extLst>
              <a:ext uri="{FF2B5EF4-FFF2-40B4-BE49-F238E27FC236}">
                <a16:creationId xmlns:a16="http://schemas.microsoft.com/office/drawing/2014/main" id="{C45F5152-1EF9-4D9C-BB13-0F8EC72E1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5763" y="98425"/>
            <a:ext cx="2084841" cy="2003181"/>
          </a:xfrm>
          <a:prstGeom prst="rect">
            <a:avLst/>
          </a:prstGeom>
        </p:spPr>
      </p:pic>
      <p:sp>
        <p:nvSpPr>
          <p:cNvPr id="8" name="TextBox 7">
            <a:extLst>
              <a:ext uri="{FF2B5EF4-FFF2-40B4-BE49-F238E27FC236}">
                <a16:creationId xmlns:a16="http://schemas.microsoft.com/office/drawing/2014/main" id="{8524BF35-CB92-4F93-938C-733BB6C8FFB4}"/>
              </a:ext>
            </a:extLst>
          </p:cNvPr>
          <p:cNvSpPr txBox="1"/>
          <p:nvPr/>
        </p:nvSpPr>
        <p:spPr>
          <a:xfrm>
            <a:off x="2497394" y="315946"/>
            <a:ext cx="7458369" cy="181588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rPr>
              <a:t>Lecture 6</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Algerian" panose="04020705040A020607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Algerian" panose="04020705040A02060702" pitchFamily="82" charset="0"/>
              </a:rPr>
              <a:t>UNIT-2 (VETERINARY EPIDEMIOLOGY)  (Credit Hours 3+1=4)</a:t>
            </a:r>
            <a:endParaRPr kumimoji="0" lang="en-IN"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endParaRPr>
          </a:p>
        </p:txBody>
      </p:sp>
      <p:pic>
        <p:nvPicPr>
          <p:cNvPr id="6" name="Picture 5">
            <a:extLst>
              <a:ext uri="{FF2B5EF4-FFF2-40B4-BE49-F238E27FC236}">
                <a16:creationId xmlns:a16="http://schemas.microsoft.com/office/drawing/2014/main" id="{2503D15B-A522-47A3-A05C-12946EB0D6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28" y="-78551"/>
            <a:ext cx="2963196" cy="2265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solidFill>
                  <a:schemeClr val="tx1"/>
                </a:solidFill>
                <a:latin typeface="Comic Sans MS" pitchFamily="66" charset="0"/>
              </a:rPr>
              <a:t>Food chain:</a:t>
            </a:r>
          </a:p>
          <a:p>
            <a:pPr lvl="1" algn="just">
              <a:buFont typeface="Wingdings" pitchFamily="2" charset="2"/>
              <a:buChar char="Ø"/>
            </a:pPr>
            <a:r>
              <a:rPr lang="en-US" sz="2200" dirty="0">
                <a:solidFill>
                  <a:srgbClr val="0070C0"/>
                </a:solidFill>
                <a:latin typeface="Comic Sans MS" pitchFamily="66" charset="0"/>
              </a:rPr>
              <a:t>Simplistic view of the relationship between an animal and its food</a:t>
            </a:r>
          </a:p>
          <a:p>
            <a:pPr lvl="1" algn="just">
              <a:buFont typeface="Wingdings" pitchFamily="2" charset="2"/>
              <a:buChar char="Ø"/>
            </a:pPr>
            <a:endParaRPr lang="en-US" sz="2200" dirty="0">
              <a:solidFill>
                <a:srgbClr val="0070C0"/>
              </a:solidFill>
              <a:latin typeface="Comic Sans MS" pitchFamily="66" charset="0"/>
            </a:endParaRPr>
          </a:p>
          <a:p>
            <a:pPr lvl="1" algn="just">
              <a:buFont typeface="Wingdings" pitchFamily="2" charset="2"/>
              <a:buChar char="Ø"/>
            </a:pPr>
            <a:endParaRPr lang="en-US" sz="2200" dirty="0">
              <a:solidFill>
                <a:srgbClr val="0070C0"/>
              </a:solidFill>
              <a:latin typeface="Comic Sans MS" pitchFamily="66" charset="0"/>
            </a:endParaRPr>
          </a:p>
          <a:p>
            <a:pPr lvl="1" algn="just">
              <a:buFont typeface="Wingdings" pitchFamily="2" charset="2"/>
              <a:buChar char="Ø"/>
            </a:pPr>
            <a:endParaRPr lang="en-US" sz="2200" dirty="0">
              <a:solidFill>
                <a:srgbClr val="0070C0"/>
              </a:solidFill>
              <a:latin typeface="Comic Sans MS" pitchFamily="66" charset="0"/>
            </a:endParaRPr>
          </a:p>
          <a:p>
            <a:pPr lvl="1" algn="just">
              <a:buFont typeface="Wingdings" pitchFamily="2" charset="2"/>
              <a:buChar char="Ø"/>
            </a:pPr>
            <a:endParaRPr lang="en-US" sz="2200" dirty="0">
              <a:solidFill>
                <a:srgbClr val="0070C0"/>
              </a:solidFill>
              <a:latin typeface="Comic Sans MS" pitchFamily="66" charset="0"/>
            </a:endParaRPr>
          </a:p>
          <a:p>
            <a:pPr lvl="1" algn="just">
              <a:buFont typeface="Wingdings" pitchFamily="2" charset="2"/>
              <a:buChar char="Ø"/>
            </a:pPr>
            <a:endParaRPr lang="en-US" sz="2200" dirty="0">
              <a:solidFill>
                <a:srgbClr val="0070C0"/>
              </a:solidFill>
              <a:latin typeface="Comic Sans MS" pitchFamily="66" charset="0"/>
            </a:endParaRPr>
          </a:p>
          <a:p>
            <a:pPr lvl="1" algn="just">
              <a:buFont typeface="Wingdings" pitchFamily="2" charset="2"/>
              <a:buChar char="Ø"/>
            </a:pPr>
            <a:endParaRPr lang="en-US" sz="2200" dirty="0">
              <a:solidFill>
                <a:srgbClr val="0070C0"/>
              </a:solidFill>
              <a:latin typeface="Comic Sans MS" pitchFamily="66" charset="0"/>
            </a:endParaRPr>
          </a:p>
          <a:p>
            <a:pPr algn="just"/>
            <a:endParaRPr lang="en-US" sz="2400" dirty="0">
              <a:solidFill>
                <a:schemeClr val="tx1"/>
              </a:solidFill>
              <a:latin typeface="Comic Sans MS" pitchFamily="66" charset="0"/>
            </a:endParaRP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sz="4000" dirty="0">
                <a:latin typeface="Comic Sans MS" panose="030F0702030302020204" pitchFamily="66" charset="0"/>
              </a:rPr>
              <a:t>The relationships between the different types of plant and animals </a:t>
            </a:r>
            <a:endParaRPr lang="en-IN" sz="4000" dirty="0">
              <a:latin typeface="Comic Sans MS" panose="030F0702030302020204" pitchFamily="66" charset="0"/>
            </a:endParaRPr>
          </a:p>
        </p:txBody>
      </p:sp>
      <p:pic>
        <p:nvPicPr>
          <p:cNvPr id="1026" name="Picture 2" descr="C:\Users\user\Desktop\maxresdefault.jpg"/>
          <p:cNvPicPr>
            <a:picLocks noChangeAspect="1" noChangeArrowheads="1"/>
          </p:cNvPicPr>
          <p:nvPr/>
        </p:nvPicPr>
        <p:blipFill>
          <a:blip r:embed="rId2" cstate="print"/>
          <a:srcRect/>
          <a:stretch>
            <a:fillRect/>
          </a:stretch>
        </p:blipFill>
        <p:spPr bwMode="auto">
          <a:xfrm>
            <a:off x="2035277" y="2344994"/>
            <a:ext cx="7079227" cy="398206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solidFill>
                  <a:schemeClr val="tx1"/>
                </a:solidFill>
                <a:latin typeface="Comic Sans MS" pitchFamily="66" charset="0"/>
              </a:rPr>
              <a:t>Food webs and size of animals:</a:t>
            </a:r>
          </a:p>
          <a:p>
            <a:pPr algn="just">
              <a:buNone/>
            </a:pPr>
            <a:endParaRPr lang="en-US" sz="2400" dirty="0">
              <a:solidFill>
                <a:schemeClr val="tx1"/>
              </a:solidFill>
              <a:latin typeface="Comic Sans MS" pitchFamily="66" charset="0"/>
            </a:endParaRP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sz="4000" dirty="0">
                <a:latin typeface="Comic Sans MS" panose="030F0702030302020204" pitchFamily="66" charset="0"/>
              </a:rPr>
              <a:t>The relationships between the different types of plant and animals </a:t>
            </a:r>
            <a:endParaRPr lang="en-IN" sz="4000" dirty="0">
              <a:latin typeface="Comic Sans MS" panose="030F0702030302020204" pitchFamily="66" charset="0"/>
            </a:endParaRPr>
          </a:p>
        </p:txBody>
      </p:sp>
      <p:pic>
        <p:nvPicPr>
          <p:cNvPr id="2050" name="Picture 2" descr="C:\Users\user\Desktop\Food Web.jpg"/>
          <p:cNvPicPr>
            <a:picLocks noChangeAspect="1" noChangeArrowheads="1"/>
          </p:cNvPicPr>
          <p:nvPr/>
        </p:nvPicPr>
        <p:blipFill>
          <a:blip r:embed="rId2" cstate="print"/>
          <a:srcRect/>
          <a:stretch>
            <a:fillRect/>
          </a:stretch>
        </p:blipFill>
        <p:spPr bwMode="auto">
          <a:xfrm>
            <a:off x="943898" y="1858296"/>
            <a:ext cx="6445044" cy="4468762"/>
          </a:xfrm>
          <a:prstGeom prst="rect">
            <a:avLst/>
          </a:prstGeom>
          <a:noFill/>
        </p:spPr>
      </p:pic>
      <p:pic>
        <p:nvPicPr>
          <p:cNvPr id="2051" name="Picture 3" descr="C:\Users\user\Desktop\images.jpg"/>
          <p:cNvPicPr>
            <a:picLocks noChangeAspect="1" noChangeArrowheads="1"/>
          </p:cNvPicPr>
          <p:nvPr/>
        </p:nvPicPr>
        <p:blipFill>
          <a:blip r:embed="rId3" cstate="print"/>
          <a:srcRect/>
          <a:stretch>
            <a:fillRect/>
          </a:stretch>
        </p:blipFill>
        <p:spPr bwMode="auto">
          <a:xfrm>
            <a:off x="7403690" y="1533832"/>
            <a:ext cx="4498258" cy="47932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061884"/>
            <a:ext cx="11034252" cy="5617696"/>
          </a:xfrm>
        </p:spPr>
        <p:style>
          <a:lnRef idx="2">
            <a:schemeClr val="accent2"/>
          </a:lnRef>
          <a:fillRef idx="1">
            <a:schemeClr val="lt1"/>
          </a:fillRef>
          <a:effectRef idx="0">
            <a:schemeClr val="accent2"/>
          </a:effectRef>
          <a:fontRef idx="minor">
            <a:schemeClr val="dk1"/>
          </a:fontRef>
        </p:style>
        <p:txBody>
          <a:bodyPr>
            <a:normAutofit/>
          </a:bodyPr>
          <a:lstStyle/>
          <a:p>
            <a:r>
              <a:rPr lang="en-US" sz="2200" dirty="0">
                <a:latin typeface="Comic Sans MS" panose="030F0702030302020204" pitchFamily="66" charset="0"/>
              </a:rPr>
              <a:t>Animals and plants that occupy them, and by their physical and climatic features. This unique interacting complex is called an </a:t>
            </a:r>
            <a:r>
              <a:rPr lang="en-US" sz="2200" b="1" dirty="0">
                <a:latin typeface="Comic Sans MS" panose="030F0702030302020204" pitchFamily="66" charset="0"/>
              </a:rPr>
              <a:t>ecosystem (An association of a biocenosis with the physical environment including soil or An association of living beings &amp; their habitat).</a:t>
            </a:r>
          </a:p>
          <a:p>
            <a:endParaRPr lang="en-US" sz="2200" b="1" dirty="0">
              <a:latin typeface="Comic Sans MS" panose="030F0702030302020204" pitchFamily="66" charset="0"/>
            </a:endParaRPr>
          </a:p>
          <a:p>
            <a:endParaRPr lang="en-US" sz="2200" b="1" dirty="0">
              <a:latin typeface="Comic Sans MS" panose="030F0702030302020204" pitchFamily="66" charset="0"/>
            </a:endParaRPr>
          </a:p>
          <a:p>
            <a:r>
              <a:rPr lang="en-IN" sz="2200" dirty="0">
                <a:solidFill>
                  <a:srgbClr val="FF0000"/>
                </a:solidFill>
                <a:latin typeface="Comic Sans MS" panose="030F0702030302020204" pitchFamily="66" charset="0"/>
              </a:rPr>
              <a:t>Types: </a:t>
            </a:r>
            <a:r>
              <a:rPr lang="en-IN" sz="2200" dirty="0">
                <a:solidFill>
                  <a:srgbClr val="00B050"/>
                </a:solidFill>
                <a:latin typeface="Comic Sans MS" panose="030F0702030302020204" pitchFamily="66" charset="0"/>
              </a:rPr>
              <a:t>According to their origin</a:t>
            </a:r>
          </a:p>
          <a:p>
            <a:endParaRPr lang="en-IN" sz="2200" dirty="0">
              <a:solidFill>
                <a:srgbClr val="00B050"/>
              </a:solidFill>
              <a:latin typeface="Comic Sans MS" panose="030F0702030302020204" pitchFamily="66" charset="0"/>
            </a:endParaRPr>
          </a:p>
          <a:p>
            <a:pPr lvl="1">
              <a:buFont typeface="Wingdings" panose="05000000000000000000" pitchFamily="2" charset="2"/>
              <a:buChar char="ü"/>
            </a:pPr>
            <a:r>
              <a:rPr lang="en-IN" sz="2200" dirty="0">
                <a:latin typeface="Comic Sans MS" panose="030F0702030302020204" pitchFamily="66" charset="0"/>
              </a:rPr>
              <a:t>Autochthonous ecosystems</a:t>
            </a:r>
          </a:p>
          <a:p>
            <a:pPr marL="457200" lvl="1" indent="0">
              <a:buNone/>
            </a:pPr>
            <a:endParaRPr lang="en-IN" sz="2000" dirty="0">
              <a:solidFill>
                <a:srgbClr val="7030A0"/>
              </a:solidFill>
              <a:latin typeface="Comic Sans MS" panose="030F0702030302020204" pitchFamily="66" charset="0"/>
            </a:endParaRPr>
          </a:p>
          <a:p>
            <a:pPr lvl="1">
              <a:buFont typeface="Wingdings" panose="05000000000000000000" pitchFamily="2" charset="2"/>
              <a:buChar char="ü"/>
            </a:pPr>
            <a:r>
              <a:rPr lang="en-IN" sz="2200" dirty="0" err="1">
                <a:latin typeface="Comic Sans MS" panose="030F0702030302020204" pitchFamily="66" charset="0"/>
              </a:rPr>
              <a:t>Anthropurgic</a:t>
            </a:r>
            <a:r>
              <a:rPr lang="en-IN" sz="2200" dirty="0">
                <a:latin typeface="Comic Sans MS" panose="030F0702030302020204" pitchFamily="66" charset="0"/>
              </a:rPr>
              <a:t> ecosystems</a:t>
            </a:r>
          </a:p>
          <a:p>
            <a:pPr marL="457200" lvl="1" indent="0">
              <a:buNone/>
            </a:pPr>
            <a:endParaRPr lang="en-IN" sz="2000" dirty="0">
              <a:solidFill>
                <a:srgbClr val="7030A0"/>
              </a:solidFill>
              <a:latin typeface="Comic Sans MS" panose="030F0702030302020204" pitchFamily="66" charset="0"/>
            </a:endParaRPr>
          </a:p>
          <a:p>
            <a:pPr lvl="1">
              <a:buFont typeface="Wingdings" panose="05000000000000000000" pitchFamily="2" charset="2"/>
              <a:buChar char="ü"/>
            </a:pPr>
            <a:r>
              <a:rPr lang="en-IN" sz="2200" dirty="0" err="1">
                <a:latin typeface="Comic Sans MS" panose="030F0702030302020204" pitchFamily="66" charset="0"/>
              </a:rPr>
              <a:t>Synanthropic</a:t>
            </a:r>
            <a:r>
              <a:rPr lang="en-IN" sz="2200" dirty="0">
                <a:latin typeface="Comic Sans MS" panose="030F0702030302020204" pitchFamily="66" charset="0"/>
              </a:rPr>
              <a:t> ecosystems</a:t>
            </a:r>
          </a:p>
          <a:p>
            <a:pPr marL="0" indent="0">
              <a:buNone/>
            </a:pPr>
            <a:r>
              <a:rPr lang="en-US" sz="2200" dirty="0">
                <a:latin typeface="Comic Sans MS" panose="030F0702030302020204" pitchFamily="66" charset="0"/>
              </a:rPr>
              <a:t>         </a:t>
            </a:r>
            <a:endParaRPr lang="en-US" sz="2000" dirty="0">
              <a:solidFill>
                <a:srgbClr val="00B0F0"/>
              </a:solidFill>
              <a:latin typeface="Comic Sans MS" panose="030F0702030302020204" pitchFamily="66" charset="0"/>
            </a:endParaRPr>
          </a:p>
        </p:txBody>
      </p:sp>
      <p:sp>
        <p:nvSpPr>
          <p:cNvPr id="4" name="Title 1"/>
          <p:cNvSpPr>
            <a:spLocks noGrp="1"/>
          </p:cNvSpPr>
          <p:nvPr>
            <p:ph type="title"/>
          </p:nvPr>
        </p:nvSpPr>
        <p:spPr>
          <a:xfrm>
            <a:off x="929148" y="309716"/>
            <a:ext cx="10530349" cy="64892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pic>
        <p:nvPicPr>
          <p:cNvPr id="1026" name="Picture 2" descr="Ecosystem | Free Vectors, Stock Photos &amp; PS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9351" y="2399940"/>
            <a:ext cx="5003102" cy="36951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5556"/>
            <a:ext cx="10429568" cy="542596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Font typeface="Wingdings" pitchFamily="2" charset="2"/>
              <a:buChar char="v"/>
            </a:pPr>
            <a:r>
              <a:rPr lang="en-IN" sz="2600" dirty="0">
                <a:solidFill>
                  <a:schemeClr val="accent2">
                    <a:lumMod val="75000"/>
                  </a:schemeClr>
                </a:solidFill>
                <a:latin typeface="Comic Sans MS" panose="030F0702030302020204" pitchFamily="66" charset="0"/>
              </a:rPr>
              <a:t>Autochthonous ecosystems</a:t>
            </a:r>
          </a:p>
          <a:p>
            <a:pPr lvl="1">
              <a:buFont typeface="Wingdings" panose="05000000000000000000" pitchFamily="2" charset="2"/>
              <a:buChar char="ü"/>
            </a:pPr>
            <a:r>
              <a:rPr lang="en-IN" sz="2200" dirty="0">
                <a:latin typeface="Comic Sans MS" panose="030F0702030302020204" pitchFamily="66" charset="0"/>
              </a:rPr>
              <a:t>Greek word: autos: </a:t>
            </a:r>
            <a:r>
              <a:rPr lang="en-IN" sz="2200" dirty="0">
                <a:solidFill>
                  <a:srgbClr val="FF0000"/>
                </a:solidFill>
                <a:latin typeface="Comic Sans MS" panose="030F0702030302020204" pitchFamily="66" charset="0"/>
              </a:rPr>
              <a:t>itself</a:t>
            </a:r>
          </a:p>
          <a:p>
            <a:pPr lvl="1">
              <a:buNone/>
            </a:pPr>
            <a:r>
              <a:rPr lang="en-IN" sz="2200" dirty="0">
                <a:latin typeface="Comic Sans MS" panose="030F0702030302020204" pitchFamily="66" charset="0"/>
              </a:rPr>
              <a:t>                      </a:t>
            </a:r>
            <a:r>
              <a:rPr lang="en-IN" sz="2200" dirty="0" err="1">
                <a:latin typeface="Comic Sans MS" panose="030F0702030302020204" pitchFamily="66" charset="0"/>
              </a:rPr>
              <a:t>chthon</a:t>
            </a:r>
            <a:r>
              <a:rPr lang="en-IN" sz="2200" dirty="0">
                <a:latin typeface="Comic Sans MS" panose="030F0702030302020204" pitchFamily="66" charset="0"/>
              </a:rPr>
              <a:t>: </a:t>
            </a:r>
            <a:r>
              <a:rPr lang="en-IN" sz="2200" dirty="0">
                <a:solidFill>
                  <a:srgbClr val="0070C0"/>
                </a:solidFill>
                <a:latin typeface="Comic Sans MS" panose="030F0702030302020204" pitchFamily="66" charset="0"/>
              </a:rPr>
              <a:t>the earth or the land</a:t>
            </a:r>
          </a:p>
          <a:p>
            <a:pPr lvl="1">
              <a:buNone/>
            </a:pPr>
            <a:r>
              <a:rPr lang="en-IN" sz="2200" dirty="0">
                <a:latin typeface="Comic Sans MS" panose="030F0702030302020204" pitchFamily="66" charset="0"/>
              </a:rPr>
              <a:t>                      </a:t>
            </a:r>
            <a:r>
              <a:rPr lang="en-IN" sz="2200" dirty="0" err="1">
                <a:latin typeface="Comic Sans MS" panose="030F0702030302020204" pitchFamily="66" charset="0"/>
              </a:rPr>
              <a:t>ous</a:t>
            </a:r>
            <a:r>
              <a:rPr lang="en-IN" sz="2200" dirty="0">
                <a:latin typeface="Comic Sans MS" panose="030F0702030302020204" pitchFamily="66" charset="0"/>
              </a:rPr>
              <a:t>: </a:t>
            </a:r>
            <a:r>
              <a:rPr lang="en-IN" sz="2200" dirty="0">
                <a:solidFill>
                  <a:schemeClr val="accent2">
                    <a:lumMod val="75000"/>
                  </a:schemeClr>
                </a:solidFill>
                <a:latin typeface="Comic Sans MS" panose="030F0702030302020204" pitchFamily="66" charset="0"/>
              </a:rPr>
              <a:t>deriving</a:t>
            </a:r>
            <a:endParaRPr lang="en-IN" sz="2200" dirty="0">
              <a:latin typeface="Comic Sans MS" panose="030F0702030302020204" pitchFamily="66" charset="0"/>
            </a:endParaRPr>
          </a:p>
          <a:p>
            <a:pPr marL="457200" lvl="1" indent="0">
              <a:buNone/>
            </a:pPr>
            <a:r>
              <a:rPr lang="en-US" sz="2200" dirty="0">
                <a:latin typeface="Comic Sans MS" panose="030F0702030302020204" pitchFamily="66" charset="0"/>
              </a:rPr>
              <a:t>   </a:t>
            </a:r>
            <a:r>
              <a:rPr lang="en-US" sz="2000" dirty="0">
                <a:solidFill>
                  <a:srgbClr val="7030A0"/>
                </a:solidFill>
                <a:latin typeface="Comic Sans MS" panose="030F0702030302020204" pitchFamily="66" charset="0"/>
              </a:rPr>
              <a:t>Ex. Tropical rain forest, desert</a:t>
            </a:r>
          </a:p>
          <a:p>
            <a:pPr lvl="1">
              <a:buNone/>
            </a:pPr>
            <a:endParaRPr lang="en-IN" sz="2200" dirty="0">
              <a:latin typeface="Comic Sans MS" panose="030F0702030302020204" pitchFamily="66" charset="0"/>
            </a:endParaRPr>
          </a:p>
          <a:p>
            <a:pPr>
              <a:buFont typeface="Wingdings" pitchFamily="2" charset="2"/>
              <a:buChar char="v"/>
            </a:pPr>
            <a:r>
              <a:rPr lang="en-IN" sz="2600" dirty="0" err="1">
                <a:solidFill>
                  <a:schemeClr val="accent2">
                    <a:lumMod val="75000"/>
                  </a:schemeClr>
                </a:solidFill>
                <a:latin typeface="Comic Sans MS" panose="030F0702030302020204" pitchFamily="66" charset="0"/>
              </a:rPr>
              <a:t>Anthropurgic</a:t>
            </a:r>
            <a:r>
              <a:rPr lang="en-IN" sz="2600" dirty="0">
                <a:solidFill>
                  <a:schemeClr val="accent2">
                    <a:lumMod val="75000"/>
                  </a:schemeClr>
                </a:solidFill>
                <a:latin typeface="Comic Sans MS" panose="030F0702030302020204" pitchFamily="66" charset="0"/>
              </a:rPr>
              <a:t> ecosystems</a:t>
            </a:r>
          </a:p>
          <a:p>
            <a:pPr lvl="1">
              <a:buFont typeface="Wingdings" panose="05000000000000000000" pitchFamily="2" charset="2"/>
              <a:buChar char="ü"/>
            </a:pPr>
            <a:r>
              <a:rPr lang="en-US" sz="2200" dirty="0">
                <a:latin typeface="Comic Sans MS" panose="030F0702030302020204" pitchFamily="66" charset="0"/>
              </a:rPr>
              <a:t>  </a:t>
            </a:r>
            <a:r>
              <a:rPr lang="en-IN" sz="2200" dirty="0">
                <a:latin typeface="Comic Sans MS" panose="030F0702030302020204" pitchFamily="66" charset="0"/>
              </a:rPr>
              <a:t>Greek word: </a:t>
            </a:r>
            <a:r>
              <a:rPr lang="en-IN" sz="2200" dirty="0" err="1">
                <a:latin typeface="Comic Sans MS" panose="030F0702030302020204" pitchFamily="66" charset="0"/>
              </a:rPr>
              <a:t>anthropos</a:t>
            </a:r>
            <a:r>
              <a:rPr lang="en-IN" sz="2200" dirty="0">
                <a:latin typeface="Comic Sans MS" panose="030F0702030302020204" pitchFamily="66" charset="0"/>
              </a:rPr>
              <a:t>: </a:t>
            </a:r>
            <a:r>
              <a:rPr lang="en-IN" sz="2200" dirty="0">
                <a:solidFill>
                  <a:srgbClr val="FF0000"/>
                </a:solidFill>
                <a:latin typeface="Comic Sans MS" panose="030F0702030302020204" pitchFamily="66" charset="0"/>
              </a:rPr>
              <a:t>man</a:t>
            </a:r>
          </a:p>
          <a:p>
            <a:pPr lvl="1">
              <a:buNone/>
            </a:pPr>
            <a:r>
              <a:rPr lang="en-IN" sz="2200" dirty="0">
                <a:latin typeface="Comic Sans MS" panose="030F0702030302020204" pitchFamily="66" charset="0"/>
              </a:rPr>
              <a:t>                         </a:t>
            </a:r>
            <a:r>
              <a:rPr lang="en-IN" sz="2200" dirty="0" err="1">
                <a:latin typeface="Comic Sans MS" panose="030F0702030302020204" pitchFamily="66" charset="0"/>
              </a:rPr>
              <a:t>rooterg</a:t>
            </a:r>
            <a:r>
              <a:rPr lang="en-IN" sz="2200" dirty="0">
                <a:latin typeface="Comic Sans MS" panose="030F0702030302020204" pitchFamily="66" charset="0"/>
              </a:rPr>
              <a:t>: </a:t>
            </a:r>
            <a:r>
              <a:rPr lang="en-IN" sz="2200" dirty="0">
                <a:solidFill>
                  <a:srgbClr val="0070C0"/>
                </a:solidFill>
                <a:latin typeface="Comic Sans MS" panose="030F0702030302020204" pitchFamily="66" charset="0"/>
              </a:rPr>
              <a:t>to </a:t>
            </a:r>
            <a:r>
              <a:rPr lang="en-IN" sz="2200" dirty="0" err="1">
                <a:solidFill>
                  <a:srgbClr val="0070C0"/>
                </a:solidFill>
                <a:latin typeface="Comic Sans MS" panose="030F0702030302020204" pitchFamily="66" charset="0"/>
              </a:rPr>
              <a:t>creat</a:t>
            </a:r>
            <a:r>
              <a:rPr lang="en-IN" sz="2200" dirty="0">
                <a:solidFill>
                  <a:srgbClr val="0070C0"/>
                </a:solidFill>
                <a:latin typeface="Comic Sans MS" panose="030F0702030302020204" pitchFamily="66" charset="0"/>
              </a:rPr>
              <a:t>, to produce</a:t>
            </a:r>
          </a:p>
          <a:p>
            <a:pPr marL="457200" lvl="1" indent="0">
              <a:buNone/>
            </a:pPr>
            <a:r>
              <a:rPr lang="en-US" sz="2200" dirty="0">
                <a:latin typeface="Comic Sans MS" panose="030F0702030302020204" pitchFamily="66" charset="0"/>
              </a:rPr>
              <a:t>   </a:t>
            </a:r>
            <a:r>
              <a:rPr lang="en-US" sz="2000" dirty="0">
                <a:solidFill>
                  <a:srgbClr val="7030A0"/>
                </a:solidFill>
                <a:latin typeface="Comic Sans MS" panose="030F0702030302020204" pitchFamily="66" charset="0"/>
              </a:rPr>
              <a:t>Ex. Cultivated Pasteur &amp; town</a:t>
            </a:r>
          </a:p>
          <a:p>
            <a:pPr marL="457200" lvl="1" indent="0">
              <a:buNone/>
            </a:pPr>
            <a:endParaRPr lang="en-US" sz="2000" dirty="0">
              <a:solidFill>
                <a:srgbClr val="7030A0"/>
              </a:solidFill>
              <a:latin typeface="Comic Sans MS" panose="030F0702030302020204" pitchFamily="66" charset="0"/>
            </a:endParaRPr>
          </a:p>
          <a:p>
            <a:pPr>
              <a:buFont typeface="Wingdings" pitchFamily="2" charset="2"/>
              <a:buChar char="v"/>
            </a:pPr>
            <a:r>
              <a:rPr lang="en-IN" sz="2600" dirty="0" err="1">
                <a:solidFill>
                  <a:schemeClr val="accent2">
                    <a:lumMod val="75000"/>
                  </a:schemeClr>
                </a:solidFill>
                <a:latin typeface="Comic Sans MS" panose="030F0702030302020204" pitchFamily="66" charset="0"/>
              </a:rPr>
              <a:t>Synanthropic ecosystems</a:t>
            </a:r>
          </a:p>
          <a:p>
            <a:pPr lvl="1">
              <a:buFont typeface="Wingdings" panose="05000000000000000000" pitchFamily="2" charset="2"/>
              <a:buChar char="ü"/>
            </a:pPr>
            <a:r>
              <a:rPr lang="en-IN" sz="2200" dirty="0">
                <a:latin typeface="Comic Sans MS" panose="030F0702030302020204" pitchFamily="66" charset="0"/>
              </a:rPr>
              <a:t>Greek word: </a:t>
            </a:r>
            <a:r>
              <a:rPr lang="en-IN" sz="2200" dirty="0" err="1">
                <a:latin typeface="Comic Sans MS" panose="030F0702030302020204" pitchFamily="66" charset="0"/>
              </a:rPr>
              <a:t>syn</a:t>
            </a:r>
            <a:r>
              <a:rPr lang="en-IN" sz="2200" dirty="0">
                <a:latin typeface="Comic Sans MS" panose="030F0702030302020204" pitchFamily="66" charset="0"/>
              </a:rPr>
              <a:t>: </a:t>
            </a:r>
            <a:r>
              <a:rPr lang="en-IN" sz="2200" dirty="0">
                <a:solidFill>
                  <a:srgbClr val="FF0000"/>
                </a:solidFill>
                <a:latin typeface="Comic Sans MS" panose="030F0702030302020204" pitchFamily="66" charset="0"/>
              </a:rPr>
              <a:t>along with</a:t>
            </a:r>
          </a:p>
          <a:p>
            <a:pPr lvl="1">
              <a:buNone/>
            </a:pPr>
            <a:r>
              <a:rPr lang="en-IN" sz="2200" dirty="0">
                <a:latin typeface="Comic Sans MS" panose="030F0702030302020204" pitchFamily="66" charset="0"/>
              </a:rPr>
              <a:t>                      </a:t>
            </a:r>
            <a:r>
              <a:rPr lang="en-IN" sz="2200" dirty="0" err="1">
                <a:latin typeface="Comic Sans MS" panose="030F0702030302020204" pitchFamily="66" charset="0"/>
              </a:rPr>
              <a:t>anthropos</a:t>
            </a:r>
            <a:r>
              <a:rPr lang="en-IN" sz="2200" dirty="0">
                <a:latin typeface="Comic Sans MS" panose="030F0702030302020204" pitchFamily="66" charset="0"/>
              </a:rPr>
              <a:t>: </a:t>
            </a:r>
            <a:r>
              <a:rPr lang="en-IN" sz="2200" dirty="0">
                <a:solidFill>
                  <a:srgbClr val="FF0000"/>
                </a:solidFill>
                <a:latin typeface="Comic Sans MS" panose="030F0702030302020204" pitchFamily="66" charset="0"/>
              </a:rPr>
              <a:t>man</a:t>
            </a:r>
            <a:r>
              <a:rPr lang="en-US" sz="2200" dirty="0">
                <a:latin typeface="Comic Sans MS" panose="030F0702030302020204" pitchFamily="66" charset="0"/>
              </a:rPr>
              <a:t>        </a:t>
            </a:r>
          </a:p>
          <a:p>
            <a:pPr lvl="1">
              <a:buNone/>
            </a:pPr>
            <a:r>
              <a:rPr lang="en-US" sz="2000" dirty="0">
                <a:solidFill>
                  <a:srgbClr val="7030A0"/>
                </a:solidFill>
                <a:latin typeface="Comic Sans MS" panose="030F0702030302020204" pitchFamily="66" charset="0"/>
              </a:rPr>
              <a:t>   Ex. An example is a rubbish tip, harboring a variety of</a:t>
            </a:r>
            <a:r>
              <a:rPr lang="en-IN" sz="2000" dirty="0">
                <a:solidFill>
                  <a:srgbClr val="7030A0"/>
                </a:solidFill>
                <a:latin typeface="Comic Sans MS" panose="030F0702030302020204" pitchFamily="66" charset="0"/>
              </a:rPr>
              <a:t>vermin</a:t>
            </a:r>
          </a:p>
          <a:p>
            <a:pPr marL="0" indent="0">
              <a:buNone/>
            </a:pPr>
            <a:r>
              <a:rPr lang="en-US" sz="2000" dirty="0">
                <a:solidFill>
                  <a:srgbClr val="7030A0"/>
                </a:solidFill>
                <a:latin typeface="Comic Sans MS" panose="030F0702030302020204" pitchFamily="66" charset="0"/>
              </a:rPr>
              <a:t>                             </a:t>
            </a:r>
            <a:r>
              <a:rPr lang="en-US" sz="2000" dirty="0">
                <a:solidFill>
                  <a:srgbClr val="00B0F0"/>
                </a:solidFill>
                <a:latin typeface="Comic Sans MS" panose="030F0702030302020204" pitchFamily="66" charset="0"/>
              </a:rPr>
              <a:t>(</a:t>
            </a:r>
            <a:r>
              <a:rPr lang="en-US" sz="2000" dirty="0" err="1">
                <a:solidFill>
                  <a:srgbClr val="00B0F0"/>
                </a:solidFill>
                <a:latin typeface="Comic Sans MS" panose="030F0702030302020204" pitchFamily="66" charset="0"/>
              </a:rPr>
              <a:t>Leptosirosis</a:t>
            </a:r>
            <a:r>
              <a:rPr lang="en-US" sz="2000" dirty="0">
                <a:solidFill>
                  <a:srgbClr val="00B0F0"/>
                </a:solidFill>
                <a:latin typeface="Comic Sans MS" panose="030F0702030302020204" pitchFamily="66" charset="0"/>
              </a:rPr>
              <a:t>)</a:t>
            </a:r>
          </a:p>
          <a:p>
            <a:pPr marL="0" indent="0">
              <a:buFont typeface="Wingdings" pitchFamily="2" charset="2"/>
              <a:buChar char="v"/>
            </a:pPr>
            <a:endParaRPr lang="en-IN" dirty="0">
              <a:solidFill>
                <a:srgbClr val="7030A0"/>
              </a:solidFill>
              <a:latin typeface="Comic Sans MS" panose="030F0702030302020204" pitchFamily="66" charset="0"/>
            </a:endParaRPr>
          </a:p>
        </p:txBody>
      </p:sp>
      <p:sp>
        <p:nvSpPr>
          <p:cNvPr id="4" name="Title 1"/>
          <p:cNvSpPr>
            <a:spLocks noGrp="1"/>
          </p:cNvSpPr>
          <p:nvPr>
            <p:ph type="title"/>
          </p:nvPr>
        </p:nvSpPr>
        <p:spPr>
          <a:xfrm>
            <a:off x="693174" y="196418"/>
            <a:ext cx="10530349" cy="80647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120878"/>
            <a:ext cx="11034252" cy="5471652"/>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Font typeface="Wingdings" panose="05000000000000000000" pitchFamily="2" charset="2"/>
              <a:buChar char="v"/>
            </a:pPr>
            <a:r>
              <a:rPr lang="en-US" sz="2400" dirty="0">
                <a:solidFill>
                  <a:srgbClr val="C00000"/>
                </a:solidFill>
                <a:latin typeface="Comic Sans MS" panose="030F0702030302020204" pitchFamily="66" charset="0"/>
              </a:rPr>
              <a:t>Biotope: </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 biotope is the smallest spatial unit providing uniform conditions for life</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organism's biotope therefore </a:t>
            </a:r>
            <a:r>
              <a:rPr lang="en-IN" sz="2200" dirty="0">
                <a:solidFill>
                  <a:schemeClr val="accent1">
                    <a:lumMod val="50000"/>
                  </a:schemeClr>
                </a:solidFill>
                <a:latin typeface="Comic Sans MS" panose="030F0702030302020204" pitchFamily="66" charset="0"/>
              </a:rPr>
              <a:t>describes </a:t>
            </a:r>
            <a:r>
              <a:rPr lang="en-IN" sz="2200" dirty="0">
                <a:solidFill>
                  <a:srgbClr val="FF0000"/>
                </a:solidFill>
                <a:latin typeface="Comic Sans MS" panose="030F0702030302020204" pitchFamily="66" charset="0"/>
              </a:rPr>
              <a:t>its location</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 biotope can vary in size</a:t>
            </a:r>
            <a:endParaRPr lang="en-IN" sz="2200" dirty="0">
              <a:solidFill>
                <a:schemeClr val="accent1">
                  <a:lumMod val="50000"/>
                </a:schemeClr>
              </a:solidFill>
              <a:latin typeface="Comic Sans MS" panose="030F0702030302020204" pitchFamily="66" charset="0"/>
            </a:endParaRPr>
          </a:p>
          <a:p>
            <a:pPr marL="457200" lvl="1" indent="0" algn="just">
              <a:buNone/>
            </a:pPr>
            <a:r>
              <a:rPr lang="en-US" sz="2200" dirty="0">
                <a:solidFill>
                  <a:srgbClr val="00B050"/>
                </a:solidFill>
                <a:latin typeface="Comic Sans MS" panose="030F0702030302020204" pitchFamily="66" charset="0"/>
              </a:rPr>
              <a:t>   </a:t>
            </a:r>
          </a:p>
          <a:p>
            <a:pPr marL="457200" lvl="1" indent="0" algn="just">
              <a:buNone/>
            </a:pPr>
            <a:r>
              <a:rPr lang="en-US" sz="2200" dirty="0">
                <a:solidFill>
                  <a:srgbClr val="00B050"/>
                </a:solidFill>
                <a:latin typeface="Comic Sans MS" panose="030F0702030302020204" pitchFamily="66" charset="0"/>
              </a:rPr>
              <a:t>Ex. </a:t>
            </a:r>
            <a:r>
              <a:rPr lang="en-US" sz="2200" dirty="0" err="1">
                <a:solidFill>
                  <a:srgbClr val="00B050"/>
                </a:solidFill>
                <a:latin typeface="Comic Sans MS" panose="030F0702030302020204" pitchFamily="66" charset="0"/>
              </a:rPr>
              <a:t>Caeca</a:t>
            </a:r>
            <a:r>
              <a:rPr lang="en-US" sz="2200" dirty="0">
                <a:solidFill>
                  <a:srgbClr val="00B050"/>
                </a:solidFill>
                <a:latin typeface="Comic Sans MS" panose="030F0702030302020204" pitchFamily="66" charset="0"/>
              </a:rPr>
              <a:t> of a chicken for </a:t>
            </a:r>
            <a:r>
              <a:rPr lang="en-US" sz="2200" dirty="0" err="1">
                <a:solidFill>
                  <a:srgbClr val="00B050"/>
                </a:solidFill>
                <a:latin typeface="Comic Sans MS" panose="030F0702030302020204" pitchFamily="66" charset="0"/>
              </a:rPr>
              <a:t>coccidia</a:t>
            </a:r>
            <a:r>
              <a:rPr lang="en-US" sz="2200" dirty="0">
                <a:solidFill>
                  <a:srgbClr val="00B050"/>
                </a:solidFill>
                <a:latin typeface="Comic Sans MS" panose="030F0702030302020204" pitchFamily="66" charset="0"/>
              </a:rPr>
              <a:t>, </a:t>
            </a:r>
          </a:p>
          <a:p>
            <a:pPr marL="457200" lvl="1" indent="0">
              <a:buNone/>
            </a:pPr>
            <a:r>
              <a:rPr lang="en-US" sz="2200" dirty="0">
                <a:solidFill>
                  <a:srgbClr val="00B050"/>
                </a:solidFill>
                <a:latin typeface="Comic Sans MS" panose="030F0702030302020204" pitchFamily="66" charset="0"/>
              </a:rPr>
              <a:t>       an area of poorly drained land for </a:t>
            </a:r>
            <a:r>
              <a:rPr lang="en-US" sz="2200" dirty="0" err="1">
                <a:solidFill>
                  <a:srgbClr val="00B050"/>
                </a:solidFill>
                <a:latin typeface="Comic Sans MS" panose="030F0702030302020204" pitchFamily="66" charset="0"/>
              </a:rPr>
              <a:t>Fasciola</a:t>
            </a:r>
            <a:r>
              <a:rPr lang="en-US" sz="2200" dirty="0">
                <a:solidFill>
                  <a:srgbClr val="00B050"/>
                </a:solidFill>
                <a:latin typeface="Comic Sans MS" panose="030F0702030302020204" pitchFamily="66" charset="0"/>
              </a:rPr>
              <a:t> hepatica </a:t>
            </a:r>
            <a:r>
              <a:rPr lang="en-IN" sz="2200" dirty="0">
                <a:solidFill>
                  <a:srgbClr val="00B050"/>
                </a:solidFill>
                <a:latin typeface="Comic Sans MS" panose="030F0702030302020204" pitchFamily="66" charset="0"/>
              </a:rPr>
              <a:t>infection of cattle</a:t>
            </a:r>
            <a:r>
              <a:rPr lang="en-US" sz="2200" dirty="0">
                <a:solidFill>
                  <a:srgbClr val="00B050"/>
                </a:solidFill>
                <a:latin typeface="Comic Sans MS" panose="030F0702030302020204" pitchFamily="66" charset="0"/>
              </a:rPr>
              <a:t> </a:t>
            </a:r>
          </a:p>
          <a:p>
            <a:pPr marL="457200" lvl="1" indent="0">
              <a:buNone/>
            </a:pPr>
            <a:endParaRPr lang="en-US" sz="2200" dirty="0">
              <a:solidFill>
                <a:srgbClr val="00B050"/>
              </a:solidFill>
              <a:latin typeface="Comic Sans MS" panose="030F0702030302020204" pitchFamily="66" charset="0"/>
            </a:endParaRPr>
          </a:p>
          <a:p>
            <a:pPr marL="457200" lvl="1" indent="0">
              <a:buFont typeface="Wingdings" pitchFamily="2" charset="2"/>
              <a:buChar char="ü"/>
            </a:pPr>
            <a:r>
              <a:rPr lang="en-US" sz="2200" dirty="0">
                <a:solidFill>
                  <a:schemeClr val="tx1"/>
                </a:solidFill>
                <a:latin typeface="Comic Sans MS" panose="030F0702030302020204" pitchFamily="66" charset="0"/>
              </a:rPr>
              <a:t>Different from </a:t>
            </a:r>
            <a:r>
              <a:rPr lang="en-US" sz="2200" dirty="0">
                <a:solidFill>
                  <a:srgbClr val="FF0000"/>
                </a:solidFill>
                <a:latin typeface="Comic Sans MS" panose="030F0702030302020204" pitchFamily="66" charset="0"/>
              </a:rPr>
              <a:t>niche</a:t>
            </a:r>
            <a:r>
              <a:rPr lang="en-US" sz="2200" dirty="0">
                <a:solidFill>
                  <a:schemeClr val="tx1"/>
                </a:solidFill>
                <a:latin typeface="Comic Sans MS" panose="030F0702030302020204" pitchFamily="66" charset="0"/>
              </a:rPr>
              <a:t> which describes the </a:t>
            </a:r>
            <a:r>
              <a:rPr lang="en-US" sz="2200" dirty="0">
                <a:solidFill>
                  <a:srgbClr val="FF0000"/>
                </a:solidFill>
                <a:latin typeface="Comic Sans MS" panose="030F0702030302020204" pitchFamily="66" charset="0"/>
              </a:rPr>
              <a:t>functional position </a:t>
            </a:r>
            <a:r>
              <a:rPr lang="en-US" sz="2200" dirty="0">
                <a:solidFill>
                  <a:schemeClr val="tx1"/>
                </a:solidFill>
                <a:latin typeface="Comic Sans MS" panose="030F0702030302020204" pitchFamily="66" charset="0"/>
              </a:rPr>
              <a:t>of an organism</a:t>
            </a:r>
          </a:p>
          <a:p>
            <a:pPr marL="457200" lvl="1" indent="0">
              <a:buFont typeface="Wingdings" pitchFamily="2" charset="2"/>
              <a:buChar char="ü"/>
            </a:pPr>
            <a:endParaRPr lang="en-US" sz="2200" dirty="0">
              <a:solidFill>
                <a:schemeClr val="tx1"/>
              </a:solidFill>
              <a:latin typeface="Comic Sans MS" panose="030F0702030302020204" pitchFamily="66" charset="0"/>
            </a:endParaRPr>
          </a:p>
          <a:p>
            <a:pPr algn="just">
              <a:buFont typeface="Wingdings" panose="05000000000000000000" pitchFamily="2" charset="2"/>
              <a:buChar char="v"/>
            </a:pPr>
            <a:r>
              <a:rPr lang="en-IN" sz="2400" dirty="0" err="1">
                <a:solidFill>
                  <a:srgbClr val="C00000"/>
                </a:solidFill>
                <a:latin typeface="Comic Sans MS" panose="030F0702030302020204" pitchFamily="66" charset="0"/>
              </a:rPr>
              <a:t>Biocenosis</a:t>
            </a:r>
            <a:endParaRPr lang="en-IN" sz="2400" dirty="0">
              <a:solidFill>
                <a:srgbClr val="C00000"/>
              </a:solidFill>
              <a:latin typeface="Comic Sans MS" panose="030F0702030302020204" pitchFamily="66" charset="0"/>
            </a:endParaRP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 </a:t>
            </a:r>
            <a:r>
              <a:rPr lang="en-US" sz="2200" dirty="0" err="1">
                <a:solidFill>
                  <a:schemeClr val="accent1">
                    <a:lumMod val="50000"/>
                  </a:schemeClr>
                </a:solidFill>
                <a:latin typeface="Comic Sans MS" panose="030F0702030302020204" pitchFamily="66" charset="0"/>
              </a:rPr>
              <a:t>biocenosis</a:t>
            </a:r>
            <a:r>
              <a:rPr lang="en-US" sz="2200" dirty="0">
                <a:solidFill>
                  <a:schemeClr val="accent1">
                    <a:lumMod val="50000"/>
                  </a:schemeClr>
                </a:solidFill>
                <a:latin typeface="Comic Sans MS" panose="030F0702030302020204" pitchFamily="66" charset="0"/>
              </a:rPr>
              <a:t> is the collection of living organisms in a biotope </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The organisms include plants, animals and the microorganisms in the biotope</a:t>
            </a:r>
          </a:p>
          <a:p>
            <a:pPr lvl="1" algn="just">
              <a:buFont typeface="Wingdings" panose="05000000000000000000" pitchFamily="2" charset="2"/>
              <a:buChar char="v"/>
            </a:pPr>
            <a:r>
              <a:rPr lang="en-US" sz="2200" dirty="0">
                <a:solidFill>
                  <a:srgbClr val="00B050"/>
                </a:solidFill>
                <a:latin typeface="Comic Sans MS" panose="030F0702030302020204" pitchFamily="66" charset="0"/>
              </a:rPr>
              <a:t>Biotic community: Large biocenosis.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Major biotic communities are </a:t>
            </a:r>
            <a:r>
              <a:rPr lang="en-US" sz="2200" dirty="0">
                <a:solidFill>
                  <a:srgbClr val="FF0000"/>
                </a:solidFill>
                <a:latin typeface="Comic Sans MS" panose="030F0702030302020204" pitchFamily="66" charset="0"/>
              </a:rPr>
              <a:t>biomes.</a:t>
            </a:r>
          </a:p>
          <a:p>
            <a:pPr marL="0" indent="0">
              <a:buFont typeface="Wingdings" pitchFamily="2" charset="2"/>
              <a:buChar char="v"/>
            </a:pPr>
            <a:endParaRPr lang="en-US" sz="2600" dirty="0">
              <a:solidFill>
                <a:schemeClr val="tx1"/>
              </a:solidFill>
              <a:latin typeface="Comic Sans MS" panose="030F0702030302020204" pitchFamily="66" charset="0"/>
            </a:endParaRPr>
          </a:p>
        </p:txBody>
      </p:sp>
      <p:sp>
        <p:nvSpPr>
          <p:cNvPr id="4" name="Title 1"/>
          <p:cNvSpPr>
            <a:spLocks noGrp="1"/>
          </p:cNvSpPr>
          <p:nvPr>
            <p:ph type="title"/>
          </p:nvPr>
        </p:nvSpPr>
        <p:spPr>
          <a:xfrm>
            <a:off x="693174" y="196418"/>
            <a:ext cx="10530349" cy="80647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val="363126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arn(inVertical)">
                                      <p:cBhvr>
                                        <p:cTn id="31" dur="500"/>
                                        <p:tgtEl>
                                          <p:spTgt spid="3">
                                            <p:txEl>
                                              <p:pRg st="11" end="11"/>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arn(inVertical)">
                                      <p:cBhvr>
                                        <p:cTn id="34" dur="500"/>
                                        <p:tgtEl>
                                          <p:spTgt spid="3">
                                            <p:txEl>
                                              <p:pRg st="12" end="12"/>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arn(inVertical)">
                                      <p:cBhvr>
                                        <p:cTn id="37" dur="500"/>
                                        <p:tgtEl>
                                          <p:spTgt spid="3">
                                            <p:txEl>
                                              <p:pRg st="13" end="13"/>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barn(inVertical)">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173" y="1279691"/>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400" dirty="0">
                <a:solidFill>
                  <a:srgbClr val="C00000"/>
                </a:solidFill>
                <a:latin typeface="Comic Sans MS" panose="030F0702030302020204" pitchFamily="66" charset="0"/>
              </a:rPr>
              <a:t>An ecological climax</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climax traditionally is said to have occurred when plants, animals, microbes, soil and macroclimate have evolved to a </a:t>
            </a:r>
            <a:r>
              <a:rPr lang="en-US" sz="2200" b="1" dirty="0">
                <a:solidFill>
                  <a:schemeClr val="accent4">
                    <a:lumMod val="75000"/>
                  </a:schemeClr>
                </a:solidFill>
                <a:latin typeface="Comic Sans MS" panose="030F0702030302020204" pitchFamily="66" charset="0"/>
              </a:rPr>
              <a:t>stable</a:t>
            </a:r>
            <a:r>
              <a:rPr lang="en-US" sz="2200" dirty="0">
                <a:solidFill>
                  <a:schemeClr val="accent1">
                    <a:lumMod val="50000"/>
                  </a:schemeClr>
                </a:solidFill>
                <a:latin typeface="Comic Sans MS" panose="030F0702030302020204" pitchFamily="66" charset="0"/>
              </a:rPr>
              <a:t>, </a:t>
            </a:r>
            <a:r>
              <a:rPr lang="en-IN" sz="2200" b="1" dirty="0">
                <a:solidFill>
                  <a:schemeClr val="accent4">
                    <a:lumMod val="75000"/>
                  </a:schemeClr>
                </a:solidFill>
                <a:latin typeface="Comic Sans MS" panose="030F0702030302020204" pitchFamily="66" charset="0"/>
              </a:rPr>
              <a:t>balanced relationship</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Infection is there &amp; stable too: </a:t>
            </a:r>
            <a:r>
              <a:rPr lang="en-US" sz="2200" dirty="0">
                <a:solidFill>
                  <a:srgbClr val="FF0000"/>
                </a:solidFill>
                <a:latin typeface="Comic Sans MS" panose="030F0702030302020204" pitchFamily="66" charset="0"/>
              </a:rPr>
              <a:t>Endemic infection</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The balance between host and parasite: </a:t>
            </a:r>
            <a:r>
              <a:rPr lang="en-US" sz="2200" dirty="0">
                <a:solidFill>
                  <a:srgbClr val="FF0000"/>
                </a:solidFill>
                <a:latin typeface="Comic Sans MS" panose="030F0702030302020204" pitchFamily="66" charset="0"/>
              </a:rPr>
              <a:t>In-apparent infection</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If balance break: </a:t>
            </a:r>
            <a:r>
              <a:rPr lang="en-US" sz="2200" dirty="0">
                <a:solidFill>
                  <a:srgbClr val="FF0000"/>
                </a:solidFill>
                <a:latin typeface="Comic Sans MS" panose="030F0702030302020204" pitchFamily="66" charset="0"/>
              </a:rPr>
              <a:t>Epidemic infection</a:t>
            </a:r>
          </a:p>
          <a:p>
            <a:pPr marL="457200" lvl="1" indent="0" algn="just">
              <a:buNone/>
            </a:pPr>
            <a:endParaRPr lang="en-US" sz="2200" dirty="0">
              <a:solidFill>
                <a:srgbClr val="FF0000"/>
              </a:solidFill>
              <a:latin typeface="Comic Sans MS" panose="030F0702030302020204" pitchFamily="66" charset="0"/>
            </a:endParaRPr>
          </a:p>
          <a:p>
            <a:pPr lvl="1" algn="just">
              <a:buFont typeface="Wingdings" panose="05000000000000000000" pitchFamily="2" charset="2"/>
              <a:buChar char="ü"/>
            </a:pPr>
            <a:endParaRPr lang="en-US" sz="2200" dirty="0">
              <a:solidFill>
                <a:srgbClr val="FF0000"/>
              </a:solidFill>
              <a:latin typeface="Comic Sans MS" panose="030F0702030302020204" pitchFamily="66" charset="0"/>
            </a:endParaRPr>
          </a:p>
          <a:p>
            <a:pPr lvl="1" algn="just">
              <a:buFont typeface="Wingdings" panose="05000000000000000000" pitchFamily="2" charset="2"/>
              <a:buChar char="ü"/>
            </a:pPr>
            <a:endParaRPr lang="en-US" sz="2200" dirty="0">
              <a:solidFill>
                <a:srgbClr val="FF0000"/>
              </a:solidFill>
              <a:latin typeface="Comic Sans MS" panose="030F0702030302020204" pitchFamily="66" charset="0"/>
            </a:endParaRPr>
          </a:p>
          <a:p>
            <a:pPr marL="0" indent="0" algn="just">
              <a:buNone/>
            </a:pPr>
            <a:r>
              <a:rPr lang="en-US" sz="2200" dirty="0">
                <a:solidFill>
                  <a:srgbClr val="00B050"/>
                </a:solidFill>
                <a:latin typeface="Comic Sans MS" panose="030F0702030302020204" pitchFamily="66" charset="0"/>
              </a:rPr>
              <a:t>         </a:t>
            </a:r>
          </a:p>
        </p:txBody>
      </p:sp>
      <p:sp>
        <p:nvSpPr>
          <p:cNvPr id="4" name="Title 1"/>
          <p:cNvSpPr>
            <a:spLocks noGrp="1"/>
          </p:cNvSpPr>
          <p:nvPr>
            <p:ph type="title"/>
          </p:nvPr>
        </p:nvSpPr>
        <p:spPr>
          <a:xfrm>
            <a:off x="1017639" y="18166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sp>
        <p:nvSpPr>
          <p:cNvPr id="2" name="Down Arrow 1"/>
          <p:cNvSpPr/>
          <p:nvPr/>
        </p:nvSpPr>
        <p:spPr>
          <a:xfrm>
            <a:off x="5812092" y="3742332"/>
            <a:ext cx="423747" cy="75718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N"/>
          </a:p>
        </p:txBody>
      </p:sp>
      <p:sp>
        <p:nvSpPr>
          <p:cNvPr id="7" name="Rectangle 6"/>
          <p:cNvSpPr/>
          <p:nvPr/>
        </p:nvSpPr>
        <p:spPr>
          <a:xfrm>
            <a:off x="1509086" y="4557251"/>
            <a:ext cx="9576949" cy="17512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200" dirty="0">
                <a:solidFill>
                  <a:srgbClr val="00B050"/>
                </a:solidFill>
                <a:latin typeface="Comic Sans MS" panose="030F0702030302020204" pitchFamily="66" charset="0"/>
              </a:rPr>
              <a:t>Ex. Bluetongue, in-</a:t>
            </a:r>
            <a:r>
              <a:rPr lang="en-US" sz="2200" dirty="0" err="1">
                <a:solidFill>
                  <a:srgbClr val="00B050"/>
                </a:solidFill>
                <a:latin typeface="Comic Sans MS" panose="030F0702030302020204" pitchFamily="66" charset="0"/>
              </a:rPr>
              <a:t>apperent</a:t>
            </a:r>
            <a:r>
              <a:rPr lang="en-US" sz="2200" dirty="0">
                <a:solidFill>
                  <a:srgbClr val="00B050"/>
                </a:solidFill>
                <a:latin typeface="Comic Sans MS" panose="030F0702030302020204" pitchFamily="66" charset="0"/>
              </a:rPr>
              <a:t> infection in indigenous sheep in South Africa due to </a:t>
            </a:r>
            <a:r>
              <a:rPr lang="en-US" sz="2200">
                <a:solidFill>
                  <a:srgbClr val="00B050"/>
                </a:solidFill>
                <a:latin typeface="Comic Sans MS" panose="030F0702030302020204" pitchFamily="66" charset="0"/>
              </a:rPr>
              <a:t>ecological climax. </a:t>
            </a:r>
            <a:r>
              <a:rPr lang="en-US" sz="2200" dirty="0">
                <a:solidFill>
                  <a:srgbClr val="00B050"/>
                </a:solidFill>
                <a:latin typeface="Comic Sans MS" panose="030F0702030302020204" pitchFamily="66" charset="0"/>
              </a:rPr>
              <a:t>The importation of exotic sheep (European breed) represented a disturbance of the stable climax</a:t>
            </a:r>
          </a:p>
          <a:p>
            <a:pPr algn="ctr"/>
            <a:endParaRPr lang="en-IN" dirty="0"/>
          </a:p>
        </p:txBody>
      </p:sp>
    </p:spTree>
    <p:extLst>
      <p:ext uri="{BB962C8B-B14F-4D97-AF65-F5344CB8AC3E}">
        <p14:creationId xmlns:p14="http://schemas.microsoft.com/office/powerpoint/2010/main" val="39430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400" dirty="0">
                <a:latin typeface="Comic Sans MS" panose="030F0702030302020204" pitchFamily="66" charset="0"/>
              </a:rPr>
              <a:t>Ecological interfaces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interface is a junction of two ecosystems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Infectious diseases can be transmitted across these </a:t>
            </a:r>
            <a:r>
              <a:rPr lang="en-IN" sz="2200" dirty="0">
                <a:solidFill>
                  <a:schemeClr val="accent1">
                    <a:lumMod val="50000"/>
                  </a:schemeClr>
                </a:solidFill>
                <a:latin typeface="Comic Sans MS" panose="030F0702030302020204" pitchFamily="66" charset="0"/>
              </a:rPr>
              <a:t>interfaces</a:t>
            </a:r>
          </a:p>
          <a:p>
            <a:pPr lvl="1" algn="just">
              <a:buFont typeface="Wingdings" panose="05000000000000000000" pitchFamily="2" charset="2"/>
              <a:buChar char="ü"/>
            </a:pPr>
            <a:endParaRPr lang="en-IN" sz="2200" dirty="0">
              <a:solidFill>
                <a:schemeClr val="accent1">
                  <a:lumMod val="50000"/>
                </a:schemeClr>
              </a:solidFill>
              <a:latin typeface="Comic Sans MS" panose="030F0702030302020204" pitchFamily="66" charset="0"/>
            </a:endParaRPr>
          </a:p>
          <a:p>
            <a:pPr lvl="1" algn="just">
              <a:buNone/>
            </a:pPr>
            <a:r>
              <a:rPr lang="en-US" sz="2200" dirty="0">
                <a:solidFill>
                  <a:srgbClr val="00B050"/>
                </a:solidFill>
                <a:latin typeface="Comic Sans MS" panose="030F0702030302020204" pitchFamily="66" charset="0"/>
              </a:rPr>
              <a:t>   Ex: Transmission of</a:t>
            </a:r>
            <a:r>
              <a:rPr lang="en-US" sz="2200" dirty="0">
                <a:solidFill>
                  <a:schemeClr val="accent1">
                    <a:lumMod val="50000"/>
                  </a:schemeClr>
                </a:solidFill>
                <a:latin typeface="Comic Sans MS" panose="030F0702030302020204" pitchFamily="66" charset="0"/>
              </a:rPr>
              <a:t> </a:t>
            </a:r>
            <a:r>
              <a:rPr lang="en-US" sz="2200" dirty="0">
                <a:solidFill>
                  <a:schemeClr val="accent2">
                    <a:lumMod val="75000"/>
                  </a:schemeClr>
                </a:solidFill>
                <a:latin typeface="Comic Sans MS" panose="030F0702030302020204" pitchFamily="66" charset="0"/>
              </a:rPr>
              <a:t>yellow fever</a:t>
            </a:r>
          </a:p>
          <a:p>
            <a:pPr marL="457200" lvl="1" indent="0" algn="just">
              <a:buNone/>
            </a:pPr>
            <a:r>
              <a:rPr lang="en-US" sz="2200" dirty="0">
                <a:solidFill>
                  <a:schemeClr val="accent2">
                    <a:lumMod val="75000"/>
                  </a:schemeClr>
                </a:solidFill>
                <a:latin typeface="Comic Sans MS" panose="030F0702030302020204" pitchFamily="66" charset="0"/>
              </a:rPr>
              <a:t>   </a:t>
            </a:r>
            <a:r>
              <a:rPr lang="en-IN" sz="2200" dirty="0">
                <a:solidFill>
                  <a:schemeClr val="accent1">
                    <a:lumMod val="50000"/>
                  </a:schemeClr>
                </a:solidFill>
                <a:latin typeface="Comic Sans MS" panose="030F0702030302020204" pitchFamily="66" charset="0"/>
              </a:rPr>
              <a:t>The virus is maintained </a:t>
            </a:r>
            <a:r>
              <a:rPr lang="en-US" sz="2200" dirty="0">
                <a:solidFill>
                  <a:schemeClr val="accent1">
                    <a:lumMod val="50000"/>
                  </a:schemeClr>
                </a:solidFill>
                <a:latin typeface="Comic Sans MS" panose="030F0702030302020204" pitchFamily="66" charset="0"/>
              </a:rPr>
              <a:t>in apes in Africa in an autochthonous forest    </a:t>
            </a:r>
          </a:p>
          <a:p>
            <a:pPr marL="457200" lvl="1" indent="0" algn="just">
              <a:buNone/>
            </a:pPr>
            <a:r>
              <a:rPr lang="en-US" sz="2200" dirty="0">
                <a:solidFill>
                  <a:schemeClr val="accent1">
                    <a:lumMod val="50000"/>
                  </a:schemeClr>
                </a:solidFill>
                <a:latin typeface="Comic Sans MS" panose="030F0702030302020204" pitchFamily="66" charset="0"/>
              </a:rPr>
              <a:t>    ecosystem </a:t>
            </a:r>
          </a:p>
          <a:p>
            <a:pPr lvl="1" algn="just">
              <a:buFont typeface="Wingdings" panose="05000000000000000000" pitchFamily="2" charset="2"/>
              <a:buChar char="ü"/>
            </a:pPr>
            <a:r>
              <a:rPr lang="en-IN" sz="2200" i="1" dirty="0">
                <a:solidFill>
                  <a:schemeClr val="accent1">
                    <a:lumMod val="50000"/>
                  </a:schemeClr>
                </a:solidFill>
                <a:latin typeface="Comic Sans MS" panose="030F0702030302020204" pitchFamily="66" charset="0"/>
              </a:rPr>
              <a:t> </a:t>
            </a:r>
            <a:r>
              <a:rPr lang="en-IN" sz="2200" i="1" dirty="0">
                <a:solidFill>
                  <a:srgbClr val="FF0000"/>
                </a:solidFill>
                <a:latin typeface="Comic Sans MS" panose="030F0702030302020204" pitchFamily="66" charset="0"/>
              </a:rPr>
              <a:t>Virgin forest cycle: </a:t>
            </a:r>
            <a:r>
              <a:rPr lang="en-IN" sz="2200" b="1" i="1" dirty="0">
                <a:solidFill>
                  <a:schemeClr val="accent1">
                    <a:lumMod val="50000"/>
                  </a:schemeClr>
                </a:solidFill>
                <a:latin typeface="Comic Sans MS" panose="030F0702030302020204" pitchFamily="66" charset="0"/>
              </a:rPr>
              <a:t>Aedes africanus</a:t>
            </a:r>
            <a:r>
              <a:rPr lang="en-IN" sz="2200" b="1" dirty="0">
                <a:solidFill>
                  <a:schemeClr val="accent1">
                    <a:lumMod val="50000"/>
                  </a:schemeClr>
                </a:solidFill>
                <a:latin typeface="Comic Sans MS" panose="030F0702030302020204" pitchFamily="66" charset="0"/>
              </a:rPr>
              <a:t>: </a:t>
            </a:r>
            <a:r>
              <a:rPr lang="en-IN" sz="2200" dirty="0">
                <a:solidFill>
                  <a:schemeClr val="accent1">
                    <a:lumMod val="50000"/>
                  </a:schemeClr>
                </a:solidFill>
                <a:latin typeface="Comic Sans MS" panose="030F0702030302020204" pitchFamily="66" charset="0"/>
              </a:rPr>
              <a:t>transmits </a:t>
            </a:r>
            <a:r>
              <a:rPr lang="en-US" sz="2200" dirty="0">
                <a:solidFill>
                  <a:schemeClr val="accent1">
                    <a:lumMod val="50000"/>
                  </a:schemeClr>
                </a:solidFill>
                <a:latin typeface="Comic Sans MS" panose="030F0702030302020204" pitchFamily="66" charset="0"/>
              </a:rPr>
              <a:t>the virus between apes</a:t>
            </a:r>
          </a:p>
          <a:p>
            <a:pPr marL="457200" lvl="1" indent="0" algn="just">
              <a:buNone/>
            </a:pPr>
            <a:r>
              <a:rPr lang="en-US" sz="2200" dirty="0">
                <a:solidFill>
                  <a:schemeClr val="accent1">
                    <a:lumMod val="50000"/>
                  </a:schemeClr>
                </a:solidFill>
                <a:latin typeface="Comic Sans MS" panose="030F0702030302020204" pitchFamily="66" charset="0"/>
              </a:rPr>
              <a:t> </a:t>
            </a:r>
          </a:p>
          <a:p>
            <a:pPr lvl="1" algn="just">
              <a:buFont typeface="Wingdings" panose="05000000000000000000" pitchFamily="2" charset="2"/>
              <a:buChar char="ü"/>
            </a:pPr>
            <a:r>
              <a:rPr lang="en-US" sz="2200" i="1" dirty="0">
                <a:solidFill>
                  <a:schemeClr val="accent1">
                    <a:lumMod val="50000"/>
                  </a:schemeClr>
                </a:solidFill>
                <a:latin typeface="Comic Sans MS" panose="030F0702030302020204" pitchFamily="66" charset="0"/>
              </a:rPr>
              <a:t> </a:t>
            </a:r>
            <a:r>
              <a:rPr lang="en-US" sz="2200" i="1" dirty="0">
                <a:solidFill>
                  <a:srgbClr val="FF0000"/>
                </a:solidFill>
                <a:latin typeface="Comic Sans MS" panose="030F0702030302020204" pitchFamily="66" charset="0"/>
              </a:rPr>
              <a:t>Plantation cycle: </a:t>
            </a:r>
            <a:r>
              <a:rPr lang="en-US" sz="2200" b="1" i="1" dirty="0">
                <a:solidFill>
                  <a:schemeClr val="accent1">
                    <a:lumMod val="50000"/>
                  </a:schemeClr>
                </a:solidFill>
                <a:latin typeface="Comic Sans MS" panose="030F0702030302020204" pitchFamily="66" charset="0"/>
              </a:rPr>
              <a:t>A. </a:t>
            </a:r>
            <a:r>
              <a:rPr lang="en-US" sz="2200" b="1" i="1" dirty="0" err="1">
                <a:solidFill>
                  <a:schemeClr val="accent1">
                    <a:lumMod val="50000"/>
                  </a:schemeClr>
                </a:solidFill>
                <a:latin typeface="Comic Sans MS" panose="030F0702030302020204" pitchFamily="66" charset="0"/>
              </a:rPr>
              <a:t>simpsoni</a:t>
            </a:r>
            <a:r>
              <a:rPr lang="en-US" sz="2200" b="1" dirty="0">
                <a:solidFill>
                  <a:schemeClr val="accent1">
                    <a:lumMod val="50000"/>
                  </a:schemeClr>
                </a:solidFill>
                <a:latin typeface="Comic Sans MS" panose="030F0702030302020204" pitchFamily="66" charset="0"/>
              </a:rPr>
              <a:t>: </a:t>
            </a:r>
            <a:r>
              <a:rPr lang="en-US" sz="2200" dirty="0">
                <a:solidFill>
                  <a:schemeClr val="accent1">
                    <a:lumMod val="50000"/>
                  </a:schemeClr>
                </a:solidFill>
                <a:latin typeface="Comic Sans MS" panose="030F0702030302020204" pitchFamily="66" charset="0"/>
              </a:rPr>
              <a:t>bridges the interface between the autochthonous forest ecosystem &amp; the </a:t>
            </a:r>
            <a:r>
              <a:rPr lang="en-US" sz="2200" dirty="0" err="1">
                <a:solidFill>
                  <a:schemeClr val="accent1">
                    <a:lumMod val="50000"/>
                  </a:schemeClr>
                </a:solidFill>
                <a:latin typeface="Comic Sans MS" panose="030F0702030302020204" pitchFamily="66" charset="0"/>
              </a:rPr>
              <a:t>anthropurgic</a:t>
            </a:r>
            <a:r>
              <a:rPr lang="en-US" sz="2200" dirty="0">
                <a:solidFill>
                  <a:schemeClr val="accent1">
                    <a:lumMod val="50000"/>
                  </a:schemeClr>
                </a:solidFill>
                <a:latin typeface="Comic Sans MS" panose="030F0702030302020204" pitchFamily="66" charset="0"/>
              </a:rPr>
              <a:t> cultivated savannahs.</a:t>
            </a:r>
          </a:p>
          <a:p>
            <a:pPr lvl="1" algn="just">
              <a:buFont typeface="Wingdings" panose="05000000000000000000" pitchFamily="2" charset="2"/>
              <a:buChar char="ü"/>
            </a:pPr>
            <a:endParaRPr lang="en-US" sz="2200" dirty="0">
              <a:solidFill>
                <a:schemeClr val="accent1">
                  <a:lumMod val="50000"/>
                </a:schemeClr>
              </a:solidFill>
              <a:latin typeface="Comic Sans MS" panose="030F0702030302020204" pitchFamily="66" charset="0"/>
            </a:endParaRP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 </a:t>
            </a:r>
            <a:r>
              <a:rPr lang="en-US" sz="2200" dirty="0">
                <a:solidFill>
                  <a:srgbClr val="FF0000"/>
                </a:solidFill>
                <a:latin typeface="Comic Sans MS" panose="030F0702030302020204" pitchFamily="66" charset="0"/>
              </a:rPr>
              <a:t>Town cycle</a:t>
            </a:r>
            <a:r>
              <a:rPr lang="en-IN" sz="2000" dirty="0">
                <a:solidFill>
                  <a:srgbClr val="FF0000"/>
                </a:solidFill>
                <a:latin typeface="Comic Sans MS" panose="030F0702030302020204" pitchFamily="66" charset="0"/>
              </a:rPr>
              <a:t>:</a:t>
            </a:r>
            <a:r>
              <a:rPr lang="en-US" sz="2200" dirty="0">
                <a:solidFill>
                  <a:schemeClr val="accent1">
                    <a:lumMod val="50000"/>
                  </a:schemeClr>
                </a:solidFill>
                <a:latin typeface="Comic Sans MS" panose="030F0702030302020204" pitchFamily="66" charset="0"/>
              </a:rPr>
              <a:t>A. aegypti: Between man.</a:t>
            </a:r>
            <a:endParaRPr lang="en-IN" sz="2200" dirty="0">
              <a:solidFill>
                <a:schemeClr val="accent1">
                  <a:lumMod val="50000"/>
                </a:schemeClr>
              </a:solidFill>
              <a:latin typeface="Comic Sans MS" panose="030F0702030302020204" pitchFamily="66" charset="0"/>
            </a:endParaRP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val="1213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anose="05000000000000000000" pitchFamily="2" charset="2"/>
              <a:buChar char="v"/>
            </a:pPr>
            <a:r>
              <a:rPr lang="en-IN" sz="2200" dirty="0">
                <a:latin typeface="Comic Sans MS" panose="030F0702030302020204" pitchFamily="66" charset="0"/>
              </a:rPr>
              <a:t>Ecological mosaics</a:t>
            </a:r>
          </a:p>
          <a:p>
            <a:pPr lvl="1" algn="just">
              <a:buFont typeface="Wingdings" panose="05000000000000000000" pitchFamily="2" charset="2"/>
              <a:buChar char="ü"/>
            </a:pPr>
            <a:r>
              <a:rPr lang="en-US" sz="2200" dirty="0">
                <a:solidFill>
                  <a:schemeClr val="accent1">
                    <a:lumMod val="50000"/>
                  </a:schemeClr>
                </a:solidFill>
                <a:latin typeface="Comic Sans MS" panose="030F0702030302020204" pitchFamily="66" charset="0"/>
              </a:rPr>
              <a:t>An ecological mosaic is a modified patch of vegetation, created by man, within a biome that has reached a </a:t>
            </a:r>
            <a:r>
              <a:rPr lang="en-IN" sz="2200" dirty="0">
                <a:solidFill>
                  <a:schemeClr val="accent1">
                    <a:lumMod val="50000"/>
                  </a:schemeClr>
                </a:solidFill>
                <a:latin typeface="Comic Sans MS" panose="030F0702030302020204" pitchFamily="66" charset="0"/>
              </a:rPr>
              <a:t>climax</a:t>
            </a:r>
          </a:p>
          <a:p>
            <a:pPr lvl="1" algn="just">
              <a:buFont typeface="Wingdings" panose="05000000000000000000" pitchFamily="2" charset="2"/>
              <a:buChar char="ü"/>
            </a:pPr>
            <a:r>
              <a:rPr lang="en-IN" sz="2200" dirty="0">
                <a:solidFill>
                  <a:schemeClr val="accent1">
                    <a:lumMod val="50000"/>
                  </a:schemeClr>
                </a:solidFill>
                <a:latin typeface="Comic Sans MS" panose="030F0702030302020204" pitchFamily="66" charset="0"/>
              </a:rPr>
              <a:t>Infection may spread from wild animals to man</a:t>
            </a:r>
          </a:p>
          <a:p>
            <a:pPr lvl="1" algn="just">
              <a:buFont typeface="Wingdings" panose="05000000000000000000" pitchFamily="2" charset="2"/>
              <a:buChar char="ü"/>
            </a:pPr>
            <a:endParaRPr lang="en-IN" sz="2200" dirty="0">
              <a:solidFill>
                <a:schemeClr val="accent1">
                  <a:lumMod val="50000"/>
                </a:schemeClr>
              </a:solidFill>
              <a:latin typeface="Comic Sans MS" panose="030F0702030302020204" pitchFamily="66" charset="0"/>
            </a:endParaRPr>
          </a:p>
          <a:p>
            <a:pPr lvl="1" algn="just">
              <a:buNone/>
            </a:pPr>
            <a:r>
              <a:rPr lang="en-IN" sz="2200" dirty="0">
                <a:solidFill>
                  <a:schemeClr val="accent2">
                    <a:lumMod val="75000"/>
                  </a:schemeClr>
                </a:solidFill>
                <a:latin typeface="Comic Sans MS" panose="030F0702030302020204" pitchFamily="66" charset="0"/>
              </a:rPr>
              <a:t>   Ex. The </a:t>
            </a:r>
            <a:r>
              <a:rPr lang="en-IN" sz="2200" dirty="0" err="1">
                <a:solidFill>
                  <a:schemeClr val="accent2">
                    <a:lumMod val="75000"/>
                  </a:schemeClr>
                </a:solidFill>
                <a:latin typeface="Comic Sans MS" panose="030F0702030302020204" pitchFamily="66" charset="0"/>
              </a:rPr>
              <a:t>helminth</a:t>
            </a:r>
            <a:r>
              <a:rPr lang="en-IN" sz="2200" dirty="0">
                <a:solidFill>
                  <a:schemeClr val="accent2">
                    <a:lumMod val="75000"/>
                  </a:schemeClr>
                </a:solidFill>
                <a:latin typeface="Comic Sans MS" panose="030F0702030302020204" pitchFamily="66" charset="0"/>
              </a:rPr>
              <a:t> infection </a:t>
            </a:r>
            <a:r>
              <a:rPr lang="en-IN" sz="2200" dirty="0" err="1">
                <a:solidFill>
                  <a:schemeClr val="accent2">
                    <a:lumMod val="75000"/>
                  </a:schemeClr>
                </a:solidFill>
                <a:latin typeface="Comic Sans MS" panose="030F0702030302020204" pitchFamily="66" charset="0"/>
              </a:rPr>
              <a:t>loiasis</a:t>
            </a:r>
            <a:r>
              <a:rPr lang="en-IN" sz="2200" dirty="0">
                <a:solidFill>
                  <a:schemeClr val="accent2">
                    <a:lumMod val="75000"/>
                  </a:schemeClr>
                </a:solidFill>
                <a:latin typeface="Comic Sans MS" panose="030F0702030302020204" pitchFamily="66" charset="0"/>
              </a:rPr>
              <a:t> is transmitted by arthropods between man, living in small forest clearing, and canopy-dwelling monkeys.</a:t>
            </a:r>
          </a:p>
          <a:p>
            <a:pPr lvl="1" algn="just">
              <a:buNone/>
            </a:pPr>
            <a:r>
              <a:rPr lang="en-IN" sz="2200" dirty="0">
                <a:solidFill>
                  <a:schemeClr val="accent2">
                    <a:lumMod val="75000"/>
                  </a:schemeClr>
                </a:solidFill>
                <a:latin typeface="Comic Sans MS" panose="030F0702030302020204" pitchFamily="66" charset="0"/>
              </a:rPr>
              <a:t> </a:t>
            </a:r>
          </a:p>
          <a:p>
            <a:pPr lvl="1" algn="just">
              <a:buNone/>
            </a:pPr>
            <a:r>
              <a:rPr lang="en-IN" sz="2200" dirty="0">
                <a:solidFill>
                  <a:schemeClr val="accent2">
                    <a:lumMod val="75000"/>
                  </a:schemeClr>
                </a:solidFill>
                <a:latin typeface="Comic Sans MS" panose="030F0702030302020204" pitchFamily="66" charset="0"/>
              </a:rPr>
              <a:t>   </a:t>
            </a:r>
            <a:r>
              <a:rPr lang="en-IN" sz="2200" dirty="0">
                <a:solidFill>
                  <a:schemeClr val="accent4">
                    <a:lumMod val="75000"/>
                  </a:schemeClr>
                </a:solidFill>
                <a:latin typeface="Comic Sans MS" panose="030F0702030302020204" pitchFamily="66" charset="0"/>
              </a:rPr>
              <a:t>Ex. Clearing of the forest canopy encourages a close cover of weeds on the ground, creating conditions that are favourable for the incursion of field rats with mites infected with scrub typhus, which form mites infected with scrub typhus, which form mite islands and the resulting local areas of endemic scrub typhus</a:t>
            </a:r>
          </a:p>
          <a:p>
            <a:pPr lvl="1" algn="just">
              <a:buNone/>
            </a:pPr>
            <a:r>
              <a:rPr lang="en-IN" sz="2200" dirty="0">
                <a:solidFill>
                  <a:schemeClr val="accent4">
                    <a:lumMod val="75000"/>
                  </a:schemeClr>
                </a:solidFill>
                <a:latin typeface="Comic Sans MS" panose="030F0702030302020204" pitchFamily="66" charset="0"/>
              </a:rPr>
              <a:t>         </a:t>
            </a:r>
            <a:endParaRPr lang="en-US" sz="2200" dirty="0">
              <a:solidFill>
                <a:schemeClr val="accent4">
                  <a:lumMod val="75000"/>
                </a:schemeClr>
              </a:solidFill>
              <a:latin typeface="Comic Sans MS" panose="030F0702030302020204" pitchFamily="66" charset="0"/>
            </a:endParaRPr>
          </a:p>
        </p:txBody>
      </p:sp>
      <p:sp>
        <p:nvSpPr>
          <p:cNvPr id="4" name="Title 1"/>
          <p:cNvSpPr>
            <a:spLocks noGrp="1"/>
          </p:cNvSpPr>
          <p:nvPr>
            <p:ph type="title"/>
          </p:nvPr>
        </p:nvSpPr>
        <p:spPr>
          <a:xfrm>
            <a:off x="914400" y="358650"/>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Ecosystem</a:t>
            </a:r>
            <a:endParaRPr lang="en-IN" sz="4000" dirty="0">
              <a:latin typeface="Comic Sans MS" panose="030F0702030302020204" pitchFamily="66" charset="0"/>
            </a:endParaRPr>
          </a:p>
        </p:txBody>
      </p:sp>
    </p:spTree>
    <p:extLst>
      <p:ext uri="{BB962C8B-B14F-4D97-AF65-F5344CB8AC3E}">
        <p14:creationId xmlns:p14="http://schemas.microsoft.com/office/powerpoint/2010/main" val="194260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dissolv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a:solidFill>
                  <a:schemeClr val="accent1">
                    <a:lumMod val="50000"/>
                  </a:schemeClr>
                </a:solidFill>
                <a:latin typeface="Comic Sans MS" panose="030F0702030302020204" pitchFamily="66" charset="0"/>
              </a:rPr>
              <a:t>The study of diseases in relation to the ecosystems in which they are found is </a:t>
            </a:r>
            <a:r>
              <a:rPr lang="en-US" sz="2200" dirty="0">
                <a:solidFill>
                  <a:srgbClr val="FF0000"/>
                </a:solidFill>
                <a:latin typeface="Comic Sans MS" panose="030F0702030302020204" pitchFamily="66" charset="0"/>
              </a:rPr>
              <a:t>landscape epidemiology</a:t>
            </a:r>
          </a:p>
          <a:p>
            <a:pPr algn="just"/>
            <a:endParaRPr lang="en-US" sz="2200" dirty="0">
              <a:solidFill>
                <a:srgbClr val="FF0000"/>
              </a:solidFill>
              <a:latin typeface="Comic Sans MS" panose="030F0702030302020204" pitchFamily="66" charset="0"/>
            </a:endParaRPr>
          </a:p>
          <a:p>
            <a:pPr algn="just"/>
            <a:r>
              <a:rPr lang="en-US" sz="2200" dirty="0">
                <a:solidFill>
                  <a:schemeClr val="accent1">
                    <a:lumMod val="50000"/>
                  </a:schemeClr>
                </a:solidFill>
                <a:latin typeface="Comic Sans MS" panose="030F0702030302020204" pitchFamily="66" charset="0"/>
              </a:rPr>
              <a:t>Similar terms: </a:t>
            </a:r>
            <a:r>
              <a:rPr lang="en-US" sz="2200" dirty="0">
                <a:solidFill>
                  <a:schemeClr val="accent4">
                    <a:lumMod val="50000"/>
                  </a:schemeClr>
                </a:solidFill>
                <a:latin typeface="Comic Sans MS" panose="030F0702030302020204" pitchFamily="66" charset="0"/>
              </a:rPr>
              <a:t>Medical ecology</a:t>
            </a:r>
          </a:p>
          <a:p>
            <a:pPr algn="just">
              <a:buNone/>
            </a:pPr>
            <a:r>
              <a:rPr lang="en-US" sz="2200" dirty="0">
                <a:solidFill>
                  <a:schemeClr val="accent4">
                    <a:lumMod val="50000"/>
                  </a:schemeClr>
                </a:solidFill>
                <a:latin typeface="Comic Sans MS" panose="030F0702030302020204" pitchFamily="66" charset="0"/>
              </a:rPr>
              <a:t>                          Horizontal epidemiology</a:t>
            </a:r>
          </a:p>
          <a:p>
            <a:pPr algn="just">
              <a:buNone/>
            </a:pPr>
            <a:r>
              <a:rPr lang="en-US" sz="2200" dirty="0">
                <a:solidFill>
                  <a:schemeClr val="accent4">
                    <a:lumMod val="50000"/>
                  </a:schemeClr>
                </a:solidFill>
                <a:latin typeface="Comic Sans MS" panose="030F0702030302020204" pitchFamily="66" charset="0"/>
              </a:rPr>
              <a:t>                          Medical geography</a:t>
            </a:r>
          </a:p>
          <a:p>
            <a:pPr algn="just">
              <a:buNone/>
            </a:pPr>
            <a:endParaRPr lang="en-US" sz="2200" dirty="0">
              <a:solidFill>
                <a:schemeClr val="accent4">
                  <a:lumMod val="50000"/>
                </a:schemeClr>
              </a:solidFill>
              <a:latin typeface="Comic Sans MS" panose="030F0702030302020204" pitchFamily="66" charset="0"/>
            </a:endParaRPr>
          </a:p>
          <a:p>
            <a:pPr algn="just"/>
            <a:r>
              <a:rPr lang="en-US" sz="2200" dirty="0">
                <a:solidFill>
                  <a:schemeClr val="tx1"/>
                </a:solidFill>
                <a:latin typeface="Comic Sans MS" panose="030F0702030302020204" pitchFamily="66" charset="0"/>
              </a:rPr>
              <a:t>Investigations are: </a:t>
            </a:r>
            <a:r>
              <a:rPr lang="en-US" sz="2200" dirty="0">
                <a:solidFill>
                  <a:schemeClr val="accent4">
                    <a:lumMod val="50000"/>
                  </a:schemeClr>
                </a:solidFill>
                <a:latin typeface="Comic Sans MS" panose="030F0702030302020204" pitchFamily="66" charset="0"/>
              </a:rPr>
              <a:t>qualitative in nature</a:t>
            </a:r>
          </a:p>
          <a:p>
            <a:pPr algn="just"/>
            <a:endParaRPr lang="en-US" sz="2200" dirty="0">
              <a:solidFill>
                <a:schemeClr val="accent4">
                  <a:lumMod val="50000"/>
                </a:schemeClr>
              </a:solidFill>
              <a:latin typeface="Comic Sans MS" panose="030F0702030302020204" pitchFamily="66" charset="0"/>
            </a:endParaRPr>
          </a:p>
          <a:p>
            <a:pPr algn="just"/>
            <a:r>
              <a:rPr lang="en-US" sz="2200" dirty="0">
                <a:solidFill>
                  <a:schemeClr val="tx1"/>
                </a:solidFill>
                <a:latin typeface="Comic Sans MS" panose="030F0702030302020204" pitchFamily="66" charset="0"/>
              </a:rPr>
              <a:t>Involves the study of </a:t>
            </a:r>
            <a:r>
              <a:rPr lang="en-US" sz="2200" dirty="0">
                <a:solidFill>
                  <a:schemeClr val="accent4">
                    <a:lumMod val="50000"/>
                  </a:schemeClr>
                </a:solidFill>
                <a:latin typeface="Comic Sans MS" panose="030F0702030302020204" pitchFamily="66" charset="0"/>
              </a:rPr>
              <a:t>ecological factors that effects the occurrence, maintenance,  and transmission of disease </a:t>
            </a:r>
          </a:p>
        </p:txBody>
      </p:sp>
      <p:sp>
        <p:nvSpPr>
          <p:cNvPr id="4" name="Title 1"/>
          <p:cNvSpPr>
            <a:spLocks noGrp="1"/>
          </p:cNvSpPr>
          <p:nvPr>
            <p:ph type="title"/>
          </p:nvPr>
        </p:nvSpPr>
        <p:spPr>
          <a:xfrm>
            <a:off x="693174" y="196418"/>
            <a:ext cx="10530349"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val="215554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356852"/>
            <a:ext cx="11034252" cy="5161935"/>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IN" dirty="0" err="1">
                <a:solidFill>
                  <a:srgbClr val="FF0000"/>
                </a:solidFill>
              </a:rPr>
              <a:t>Nidality</a:t>
            </a:r>
            <a:r>
              <a:rPr lang="en-IN" dirty="0">
                <a:solidFill>
                  <a:srgbClr val="FF0000"/>
                </a:solidFill>
              </a:rPr>
              <a:t>:</a:t>
            </a:r>
          </a:p>
          <a:p>
            <a:pPr lvl="1" algn="just">
              <a:buFont typeface="Wingdings" pitchFamily="2" charset="2"/>
              <a:buChar char="Ø"/>
            </a:pPr>
            <a:r>
              <a:rPr lang="en-US" sz="2200" dirty="0">
                <a:solidFill>
                  <a:schemeClr val="accent1">
                    <a:lumMod val="50000"/>
                  </a:schemeClr>
                </a:solidFill>
                <a:latin typeface="Comic Sans MS" panose="030F0702030302020204" pitchFamily="66" charset="0"/>
              </a:rPr>
              <a:t>foci were natural homes of these diseases &amp; were called </a:t>
            </a:r>
            <a:r>
              <a:rPr lang="en-US" sz="2200" dirty="0" err="1">
                <a:solidFill>
                  <a:srgbClr val="FF0000"/>
                </a:solidFill>
                <a:latin typeface="Comic Sans MS" panose="030F0702030302020204" pitchFamily="66" charset="0"/>
              </a:rPr>
              <a:t>nidi</a:t>
            </a:r>
            <a:r>
              <a:rPr lang="en-US" sz="2200" dirty="0">
                <a:solidFill>
                  <a:srgbClr val="FF0000"/>
                </a:solidFill>
                <a:latin typeface="Comic Sans MS" panose="030F0702030302020204" pitchFamily="66" charset="0"/>
              </a:rPr>
              <a:t> </a:t>
            </a:r>
            <a:r>
              <a:rPr lang="en-IN" sz="2200" dirty="0">
                <a:solidFill>
                  <a:schemeClr val="accent1">
                    <a:lumMod val="50000"/>
                  </a:schemeClr>
                </a:solidFill>
                <a:latin typeface="Comic Sans MS" panose="030F0702030302020204" pitchFamily="66" charset="0"/>
              </a:rPr>
              <a:t>(</a:t>
            </a:r>
            <a:r>
              <a:rPr lang="en-IN" sz="2200" b="1" dirty="0">
                <a:solidFill>
                  <a:schemeClr val="accent1">
                    <a:lumMod val="50000"/>
                  </a:schemeClr>
                </a:solidFill>
                <a:latin typeface="Comic Sans MS" panose="030F0702030302020204" pitchFamily="66" charset="0"/>
              </a:rPr>
              <a:t>Latin: </a:t>
            </a:r>
            <a:r>
              <a:rPr lang="en-IN" sz="2200" b="1" dirty="0" err="1">
                <a:solidFill>
                  <a:schemeClr val="accent1">
                    <a:lumMod val="50000"/>
                  </a:schemeClr>
                </a:solidFill>
                <a:latin typeface="Comic Sans MS" panose="030F0702030302020204" pitchFamily="66" charset="0"/>
              </a:rPr>
              <a:t>nidus</a:t>
            </a:r>
            <a:r>
              <a:rPr lang="en-IN" sz="2200" b="1" dirty="0">
                <a:solidFill>
                  <a:schemeClr val="accent1">
                    <a:lumMod val="50000"/>
                  </a:schemeClr>
                </a:solidFill>
                <a:latin typeface="Comic Sans MS" panose="030F0702030302020204" pitchFamily="66" charset="0"/>
              </a:rPr>
              <a:t> = nest</a:t>
            </a:r>
            <a:r>
              <a:rPr lang="en-IN" sz="2200" dirty="0">
                <a:solidFill>
                  <a:schemeClr val="accent1">
                    <a:lumMod val="50000"/>
                  </a:schemeClr>
                </a:solidFill>
                <a:latin typeface="Comic Sans MS" panose="030F0702030302020204" pitchFamily="66" charset="0"/>
              </a:rPr>
              <a:t>)</a:t>
            </a:r>
          </a:p>
          <a:p>
            <a:pPr lvl="1" algn="just">
              <a:buFont typeface="Wingdings" pitchFamily="2" charset="2"/>
              <a:buChar char="Ø"/>
            </a:pPr>
            <a:endParaRPr lang="en-IN" sz="2200" dirty="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a:solidFill>
                  <a:schemeClr val="accent1">
                    <a:lumMod val="50000"/>
                  </a:schemeClr>
                </a:solidFill>
                <a:latin typeface="Comic Sans MS" panose="030F0702030302020204" pitchFamily="66" charset="0"/>
              </a:rPr>
              <a:t>Many arthropod transmitted </a:t>
            </a:r>
            <a:r>
              <a:rPr lang="en-US" sz="2200" dirty="0">
                <a:solidFill>
                  <a:schemeClr val="accent1">
                    <a:lumMod val="50000"/>
                  </a:schemeClr>
                </a:solidFill>
                <a:latin typeface="Comic Sans MS" panose="030F0702030302020204" pitchFamily="66" charset="0"/>
              </a:rPr>
              <a:t>infections present in the steppes were also limited to distinct geographical areas</a:t>
            </a:r>
            <a:endParaRPr lang="en-IN" sz="2200" dirty="0">
              <a:solidFill>
                <a:schemeClr val="accent1">
                  <a:lumMod val="50000"/>
                </a:schemeClr>
              </a:solidFill>
              <a:latin typeface="Comic Sans MS" panose="030F0702030302020204" pitchFamily="66" charset="0"/>
            </a:endParaRPr>
          </a:p>
          <a:p>
            <a:pPr lvl="1" algn="just">
              <a:buFont typeface="Wingdings" pitchFamily="2" charset="2"/>
              <a:buChar char="Ø"/>
            </a:pPr>
            <a:endParaRPr lang="en-IN" sz="2200" dirty="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a:solidFill>
                  <a:schemeClr val="accent1">
                    <a:lumMod val="50000"/>
                  </a:schemeClr>
                </a:solidFill>
                <a:latin typeface="Comic Sans MS" panose="030F0702030302020204" pitchFamily="66" charset="0"/>
              </a:rPr>
              <a:t>The presence of a </a:t>
            </a:r>
            <a:r>
              <a:rPr lang="en-IN" sz="2200" dirty="0" err="1">
                <a:solidFill>
                  <a:schemeClr val="accent1">
                    <a:lumMod val="50000"/>
                  </a:schemeClr>
                </a:solidFill>
                <a:latin typeface="Comic Sans MS" panose="030F0702030302020204" pitchFamily="66" charset="0"/>
              </a:rPr>
              <a:t>nidus</a:t>
            </a:r>
            <a:r>
              <a:rPr lang="en-IN" sz="2200" dirty="0">
                <a:solidFill>
                  <a:schemeClr val="accent1">
                    <a:lumMod val="50000"/>
                  </a:schemeClr>
                </a:solidFill>
                <a:latin typeface="Comic Sans MS" panose="030F0702030302020204" pitchFamily="66" charset="0"/>
              </a:rPr>
              <a:t> depends on its limitation to particular ecosystem</a:t>
            </a:r>
          </a:p>
          <a:p>
            <a:pPr lvl="1" algn="just">
              <a:buFont typeface="Wingdings" pitchFamily="2" charset="2"/>
              <a:buChar char="Ø"/>
            </a:pPr>
            <a:endParaRPr lang="en-IN" sz="2200" dirty="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dirty="0">
                <a:solidFill>
                  <a:schemeClr val="accent1">
                    <a:lumMod val="50000"/>
                  </a:schemeClr>
                </a:solidFill>
                <a:latin typeface="Comic Sans MS" panose="030F0702030302020204" pitchFamily="66" charset="0"/>
              </a:rPr>
              <a:t>An area that has ecological, social, &amp;  environmental conditions that can support a disease is a </a:t>
            </a:r>
            <a:r>
              <a:rPr lang="en-IN" sz="2200" dirty="0" err="1">
                <a:solidFill>
                  <a:srgbClr val="FF0000"/>
                </a:solidFill>
                <a:latin typeface="Comic Sans MS" panose="030F0702030302020204" pitchFamily="66" charset="0"/>
              </a:rPr>
              <a:t>nosogenic</a:t>
            </a:r>
            <a:r>
              <a:rPr lang="en-IN" sz="2200" dirty="0">
                <a:solidFill>
                  <a:srgbClr val="FF0000"/>
                </a:solidFill>
                <a:latin typeface="Comic Sans MS" panose="030F0702030302020204" pitchFamily="66" charset="0"/>
              </a:rPr>
              <a:t> territory </a:t>
            </a:r>
          </a:p>
          <a:p>
            <a:pPr lvl="1" algn="just">
              <a:buFont typeface="Wingdings" pitchFamily="2" charset="2"/>
              <a:buChar char="Ø"/>
            </a:pPr>
            <a:endParaRPr lang="en-IN" sz="2200" dirty="0">
              <a:solidFill>
                <a:schemeClr val="accent1">
                  <a:lumMod val="50000"/>
                </a:schemeClr>
              </a:solidFill>
              <a:latin typeface="Comic Sans MS" panose="030F0702030302020204" pitchFamily="66" charset="0"/>
            </a:endParaRPr>
          </a:p>
          <a:p>
            <a:pPr lvl="1" algn="just">
              <a:buFont typeface="Wingdings" pitchFamily="2" charset="2"/>
              <a:buChar char="Ø"/>
            </a:pPr>
            <a:r>
              <a:rPr lang="en-IN" sz="2200" b="1" dirty="0" err="1">
                <a:solidFill>
                  <a:srgbClr val="7030A0"/>
                </a:solidFill>
                <a:latin typeface="Comic Sans MS" panose="030F0702030302020204" pitchFamily="66" charset="0"/>
              </a:rPr>
              <a:t>Nosoarea</a:t>
            </a:r>
            <a:r>
              <a:rPr lang="en-IN" sz="2200" b="1" dirty="0">
                <a:solidFill>
                  <a:srgbClr val="7030A0"/>
                </a:solidFill>
                <a:latin typeface="Comic Sans MS" panose="030F0702030302020204" pitchFamily="66" charset="0"/>
              </a:rPr>
              <a:t>: </a:t>
            </a:r>
            <a:r>
              <a:rPr lang="en-IN" sz="2200" dirty="0">
                <a:solidFill>
                  <a:schemeClr val="tx1"/>
                </a:solidFill>
                <a:latin typeface="Comic Sans MS" panose="030F0702030302020204" pitchFamily="66" charset="0"/>
              </a:rPr>
              <a:t>is a </a:t>
            </a:r>
            <a:r>
              <a:rPr lang="en-IN" sz="2200" dirty="0" err="1">
                <a:solidFill>
                  <a:schemeClr val="tx1"/>
                </a:solidFill>
                <a:latin typeface="Comic Sans MS" panose="030F0702030302020204" pitchFamily="66" charset="0"/>
              </a:rPr>
              <a:t>nosogenic</a:t>
            </a:r>
            <a:r>
              <a:rPr lang="en-IN" sz="2200" dirty="0">
                <a:solidFill>
                  <a:schemeClr val="tx1"/>
                </a:solidFill>
                <a:latin typeface="Comic Sans MS" panose="030F0702030302020204" pitchFamily="66" charset="0"/>
              </a:rPr>
              <a:t> territory in which a particular disease is present</a:t>
            </a:r>
          </a:p>
          <a:p>
            <a:pPr algn="just"/>
            <a:endParaRPr lang="en-US" sz="2400" dirty="0">
              <a:solidFill>
                <a:schemeClr val="accent1">
                  <a:lumMod val="50000"/>
                </a:schemeClr>
              </a:solidFill>
              <a:latin typeface="Comic Sans MS" panose="030F0702030302020204" pitchFamily="66" charset="0"/>
            </a:endParaRPr>
          </a:p>
        </p:txBody>
      </p:sp>
      <p:sp>
        <p:nvSpPr>
          <p:cNvPr id="4" name="Title 1"/>
          <p:cNvSpPr>
            <a:spLocks noGrp="1"/>
          </p:cNvSpPr>
          <p:nvPr>
            <p:ph type="title"/>
          </p:nvPr>
        </p:nvSpPr>
        <p:spPr>
          <a:xfrm>
            <a:off x="1651819" y="196418"/>
            <a:ext cx="9070258" cy="93920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val="7945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wipe(down)">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791" y="854734"/>
            <a:ext cx="9144000" cy="1397812"/>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a:latin typeface="Comic Sans MS" panose="030F0702030302020204" pitchFamily="66" charset="0"/>
              </a:rPr>
              <a:t>Ecology of diseases</a:t>
            </a:r>
            <a:endParaRPr lang="en-IN" dirty="0">
              <a:latin typeface="Comic Sans MS" panose="030F0702030302020204" pitchFamily="66" charset="0"/>
            </a:endParaRPr>
          </a:p>
        </p:txBody>
      </p:sp>
      <p:pic>
        <p:nvPicPr>
          <p:cNvPr id="1026" name="Picture 2" descr="The Disease Triangle: Fundamental Concept for Disease Managemen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0566" y="2500488"/>
            <a:ext cx="5932450" cy="4022976"/>
          </a:xfrm>
          <a:prstGeom prst="rect">
            <a:avLst/>
          </a:prstGeom>
          <a:noFill/>
          <a:ln>
            <a:solidFill>
              <a:schemeClr val="accent4"/>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398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8" y="1091382"/>
            <a:ext cx="11223523" cy="5338916"/>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sz="2400" b="1" dirty="0">
                <a:solidFill>
                  <a:schemeClr val="accent1">
                    <a:lumMod val="50000"/>
                  </a:schemeClr>
                </a:solidFill>
                <a:latin typeface="Comic Sans MS" panose="030F0702030302020204" pitchFamily="66" charset="0"/>
              </a:rPr>
              <a:t>  Objectives: </a:t>
            </a:r>
          </a:p>
          <a:p>
            <a:pPr algn="just">
              <a:buNone/>
            </a:pPr>
            <a:endParaRPr lang="en-US" sz="2400" b="1" dirty="0">
              <a:solidFill>
                <a:schemeClr val="accent1">
                  <a:lumMod val="50000"/>
                </a:schemeClr>
              </a:solidFill>
              <a:latin typeface="Comic Sans MS" panose="030F0702030302020204" pitchFamily="66" charset="0"/>
            </a:endParaRPr>
          </a:p>
          <a:p>
            <a:pPr lvl="1" algn="just">
              <a:buFont typeface="Wingdings" pitchFamily="2" charset="2"/>
              <a:buChar char="Ø"/>
            </a:pPr>
            <a:r>
              <a:rPr lang="en-US" sz="2200" dirty="0">
                <a:solidFill>
                  <a:schemeClr val="tx1"/>
                </a:solidFill>
                <a:latin typeface="Comic Sans MS" panose="030F0702030302020204" pitchFamily="66" charset="0"/>
              </a:rPr>
              <a:t>Prediction about the occurrence of disease</a:t>
            </a:r>
          </a:p>
          <a:p>
            <a:pPr lvl="1" algn="just">
              <a:buFont typeface="Wingdings" pitchFamily="2" charset="2"/>
              <a:buChar char="Ø"/>
            </a:pPr>
            <a:r>
              <a:rPr lang="en-US" sz="2200" dirty="0">
                <a:solidFill>
                  <a:schemeClr val="tx1"/>
                </a:solidFill>
                <a:latin typeface="Comic Sans MS" panose="030F0702030302020204" pitchFamily="66" charset="0"/>
              </a:rPr>
              <a:t>Facilitates the development of appropriate control strategies</a:t>
            </a:r>
          </a:p>
          <a:p>
            <a:pPr lvl="1" algn="just">
              <a:buFont typeface="Wingdings" pitchFamily="2" charset="2"/>
              <a:buChar char="Ø"/>
            </a:pPr>
            <a:endParaRPr lang="en-US" sz="2200" dirty="0">
              <a:solidFill>
                <a:schemeClr val="tx1"/>
              </a:solidFill>
              <a:latin typeface="Comic Sans MS" panose="030F0702030302020204" pitchFamily="66" charset="0"/>
            </a:endParaRPr>
          </a:p>
          <a:p>
            <a:pPr lvl="1" algn="just">
              <a:buNone/>
            </a:pPr>
            <a:r>
              <a:rPr lang="en-US" sz="2200" dirty="0">
                <a:solidFill>
                  <a:schemeClr val="tx1"/>
                </a:solidFill>
                <a:latin typeface="Comic Sans MS" panose="030F0702030302020204" pitchFamily="66" charset="0"/>
              </a:rPr>
              <a:t> </a:t>
            </a:r>
            <a:r>
              <a:rPr lang="en-US" sz="2200" b="1" dirty="0">
                <a:solidFill>
                  <a:schemeClr val="tx1"/>
                </a:solidFill>
                <a:latin typeface="Comic Sans MS" panose="030F0702030302020204" pitchFamily="66" charset="0"/>
              </a:rPr>
              <a:t>Ex</a:t>
            </a:r>
            <a:r>
              <a:rPr lang="en-US" sz="2200" b="1" dirty="0">
                <a:solidFill>
                  <a:srgbClr val="00B0F0"/>
                </a:solidFill>
                <a:latin typeface="Comic Sans MS" panose="030F0702030302020204" pitchFamily="66" charset="0"/>
              </a:rPr>
              <a:t>. </a:t>
            </a:r>
            <a:r>
              <a:rPr lang="en-US" sz="2200" dirty="0" err="1">
                <a:solidFill>
                  <a:srgbClr val="00B0F0"/>
                </a:solidFill>
                <a:latin typeface="Comic Sans MS" panose="030F0702030302020204" pitchFamily="66" charset="0"/>
              </a:rPr>
              <a:t>Leptospirosis</a:t>
            </a:r>
            <a:endParaRPr lang="en-US" sz="2200" dirty="0">
              <a:solidFill>
                <a:srgbClr val="00B0F0"/>
              </a:solidFill>
              <a:latin typeface="Comic Sans MS" panose="030F0702030302020204" pitchFamily="66" charset="0"/>
            </a:endParaRPr>
          </a:p>
          <a:p>
            <a:pPr lvl="1" algn="just">
              <a:buNone/>
            </a:pPr>
            <a:r>
              <a:rPr lang="en-US" sz="2200" dirty="0">
                <a:solidFill>
                  <a:srgbClr val="00B0F0"/>
                </a:solidFill>
                <a:latin typeface="Comic Sans MS" panose="030F0702030302020204" pitchFamily="66" charset="0"/>
              </a:rPr>
              <a:t>       Tularemia</a:t>
            </a:r>
          </a:p>
          <a:p>
            <a:pPr lvl="1" algn="just">
              <a:buNone/>
            </a:pPr>
            <a:r>
              <a:rPr lang="en-US" sz="2200" dirty="0">
                <a:solidFill>
                  <a:srgbClr val="00B0F0"/>
                </a:solidFill>
                <a:latin typeface="Comic Sans MS" panose="030F0702030302020204" pitchFamily="66" charset="0"/>
              </a:rPr>
              <a:t>        </a:t>
            </a:r>
            <a:r>
              <a:rPr lang="en-US" sz="2200" dirty="0" err="1">
                <a:solidFill>
                  <a:srgbClr val="00B0F0"/>
                </a:solidFill>
                <a:latin typeface="Comic Sans MS" panose="030F0702030302020204" pitchFamily="66" charset="0"/>
              </a:rPr>
              <a:t>Kyasanur</a:t>
            </a:r>
            <a:r>
              <a:rPr lang="en-US" sz="2200" dirty="0">
                <a:solidFill>
                  <a:srgbClr val="00B0F0"/>
                </a:solidFill>
                <a:latin typeface="Comic Sans MS" panose="030F0702030302020204" pitchFamily="66" charset="0"/>
              </a:rPr>
              <a:t> Forest disease  </a:t>
            </a:r>
          </a:p>
        </p:txBody>
      </p:sp>
      <p:sp>
        <p:nvSpPr>
          <p:cNvPr id="4" name="Title 1"/>
          <p:cNvSpPr>
            <a:spLocks noGrp="1"/>
          </p:cNvSpPr>
          <p:nvPr>
            <p:ph type="title"/>
          </p:nvPr>
        </p:nvSpPr>
        <p:spPr>
          <a:xfrm>
            <a:off x="781664" y="196418"/>
            <a:ext cx="10530349" cy="776976"/>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dirty="0">
                <a:latin typeface="Comic Sans MS" panose="030F0702030302020204" pitchFamily="66" charset="0"/>
              </a:rPr>
              <a:t>Landscape epidemiology</a:t>
            </a:r>
            <a:endParaRPr lang="en-IN" sz="4000" dirty="0">
              <a:latin typeface="Comic Sans MS" panose="030F0702030302020204" pitchFamily="66" charset="0"/>
            </a:endParaRPr>
          </a:p>
        </p:txBody>
      </p:sp>
    </p:spTree>
    <p:extLst>
      <p:ext uri="{BB962C8B-B14F-4D97-AF65-F5344CB8AC3E}">
        <p14:creationId xmlns:p14="http://schemas.microsoft.com/office/powerpoint/2010/main" val="20490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2D3DE-0755-44E4-B193-05231ED211B1}"/>
              </a:ext>
            </a:extLst>
          </p:cNvPr>
          <p:cNvSpPr>
            <a:spLocks noGrp="1"/>
          </p:cNvSpPr>
          <p:nvPr>
            <p:ph idx="1"/>
          </p:nvPr>
        </p:nvSpPr>
        <p:spPr>
          <a:xfrm>
            <a:off x="651388" y="1347021"/>
            <a:ext cx="10515600" cy="4424516"/>
          </a:xfrm>
          <a:ln w="57150">
            <a:solidFill>
              <a:srgbClr val="00B050"/>
            </a:solidFill>
          </a:ln>
        </p:spPr>
        <p:txBody>
          <a:bodyPr/>
          <a:lstStyle/>
          <a:p>
            <a:pPr marL="0" indent="0" algn="ctr">
              <a:buNone/>
            </a:pPr>
            <a:r>
              <a:rPr lang="en-US" sz="8800" b="1" dirty="0">
                <a:ln w="22225">
                  <a:solidFill>
                    <a:schemeClr val="accent2"/>
                  </a:solidFill>
                  <a:prstDash val="solid"/>
                </a:ln>
                <a:solidFill>
                  <a:schemeClr val="accent2">
                    <a:lumMod val="40000"/>
                    <a:lumOff val="60000"/>
                  </a:schemeClr>
                </a:solidFill>
              </a:rPr>
              <a:t>THANKS </a:t>
            </a:r>
          </a:p>
          <a:p>
            <a:pPr marL="0" indent="0" algn="ctr">
              <a:buNone/>
            </a:pPr>
            <a:r>
              <a:rPr lang="en-US" sz="8800" b="1" dirty="0">
                <a:ln w="22225">
                  <a:solidFill>
                    <a:schemeClr val="accent2"/>
                  </a:solidFill>
                  <a:prstDash val="solid"/>
                </a:ln>
                <a:solidFill>
                  <a:schemeClr val="accent2">
                    <a:lumMod val="40000"/>
                    <a:lumOff val="60000"/>
                  </a:schemeClr>
                </a:solidFill>
              </a:rPr>
              <a:t>FOR</a:t>
            </a:r>
          </a:p>
          <a:p>
            <a:pPr marL="0" indent="0" algn="ctr">
              <a:buNone/>
            </a:pPr>
            <a:r>
              <a:rPr lang="en-US" sz="8800" b="1" dirty="0">
                <a:ln w="22225">
                  <a:solidFill>
                    <a:schemeClr val="accent2"/>
                  </a:solidFill>
                  <a:prstDash val="solid"/>
                </a:ln>
                <a:solidFill>
                  <a:schemeClr val="accent2">
                    <a:lumMod val="40000"/>
                    <a:lumOff val="60000"/>
                  </a:schemeClr>
                </a:solidFill>
              </a:rPr>
              <a:t>KIND ATTENTION</a:t>
            </a:r>
            <a:endParaRPr lang="en-IN" sz="8800" dirty="0"/>
          </a:p>
        </p:txBody>
      </p:sp>
    </p:spTree>
    <p:extLst>
      <p:ext uri="{BB962C8B-B14F-4D97-AF65-F5344CB8AC3E}">
        <p14:creationId xmlns:p14="http://schemas.microsoft.com/office/powerpoint/2010/main" val="377402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055" y="164404"/>
            <a:ext cx="4728116" cy="995324"/>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dirty="0">
                <a:latin typeface="Comic Sans MS" panose="030F0702030302020204" pitchFamily="66" charset="0"/>
              </a:rPr>
              <a:t>What is ecology??</a:t>
            </a:r>
            <a:endParaRPr lang="en-IN" dirty="0">
              <a:latin typeface="Comic Sans MS" panose="030F0702030302020204" pitchFamily="66" charset="0"/>
            </a:endParaRPr>
          </a:p>
        </p:txBody>
      </p:sp>
      <p:sp>
        <p:nvSpPr>
          <p:cNvPr id="3" name="Content Placeholder 2"/>
          <p:cNvSpPr>
            <a:spLocks noGrp="1"/>
          </p:cNvSpPr>
          <p:nvPr>
            <p:ph idx="1"/>
          </p:nvPr>
        </p:nvSpPr>
        <p:spPr>
          <a:xfrm>
            <a:off x="797313" y="1505414"/>
            <a:ext cx="10515600" cy="1293541"/>
          </a:xfr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b">
            <a:normAutofit lnSpcReduction="10000"/>
          </a:bodyPr>
          <a:lstStyle/>
          <a:p>
            <a:pPr marL="0" indent="0" algn="just">
              <a:spcBef>
                <a:spcPct val="0"/>
              </a:spcBef>
              <a:buNone/>
            </a:pPr>
            <a:r>
              <a:rPr lang="en-IN" sz="2200" dirty="0">
                <a:solidFill>
                  <a:srgbClr val="00B0F0"/>
                </a:solidFill>
                <a:latin typeface="Comic Sans MS" panose="030F0702030302020204" pitchFamily="66" charset="0"/>
              </a:rPr>
              <a:t>                          Ecology (Greek: </a:t>
            </a:r>
            <a:r>
              <a:rPr lang="en-IN" sz="2200" dirty="0" err="1">
                <a:solidFill>
                  <a:srgbClr val="00B0F0"/>
                </a:solidFill>
                <a:latin typeface="Comic Sans MS" panose="030F0702030302020204" pitchFamily="66" charset="0"/>
              </a:rPr>
              <a:t>oikos</a:t>
            </a:r>
            <a:r>
              <a:rPr lang="en-IN" sz="2200" dirty="0">
                <a:solidFill>
                  <a:srgbClr val="00B0F0"/>
                </a:solidFill>
                <a:latin typeface="Comic Sans MS" panose="030F0702030302020204" pitchFamily="66" charset="0"/>
              </a:rPr>
              <a:t>= house; logo- = discoursing)</a:t>
            </a:r>
          </a:p>
          <a:p>
            <a:pPr marL="0" indent="0" algn="just">
              <a:spcBef>
                <a:spcPct val="0"/>
              </a:spcBef>
              <a:buNone/>
            </a:pPr>
            <a:endParaRPr lang="en-IN" sz="2200" dirty="0">
              <a:solidFill>
                <a:schemeClr val="dk1"/>
              </a:solidFill>
              <a:latin typeface="Comic Sans MS" panose="030F0702030302020204" pitchFamily="66" charset="0"/>
            </a:endParaRPr>
          </a:p>
          <a:p>
            <a:pPr marL="0" indent="0" algn="just">
              <a:spcBef>
                <a:spcPct val="0"/>
              </a:spcBef>
              <a:buNone/>
            </a:pPr>
            <a:r>
              <a:rPr lang="en-US" sz="2200" dirty="0">
                <a:solidFill>
                  <a:schemeClr val="dk1"/>
                </a:solidFill>
                <a:latin typeface="Comic Sans MS" panose="030F0702030302020204" pitchFamily="66" charset="0"/>
              </a:rPr>
              <a:t>The study of animals and plants in relation to their </a:t>
            </a:r>
            <a:r>
              <a:rPr lang="en-IN" sz="2200" dirty="0">
                <a:solidFill>
                  <a:schemeClr val="dk1"/>
                </a:solidFill>
                <a:latin typeface="Comic Sans MS" panose="030F0702030302020204" pitchFamily="66" charset="0"/>
              </a:rPr>
              <a:t>habits and habitation (habitat) is ecology</a:t>
            </a:r>
          </a:p>
        </p:txBody>
      </p:sp>
      <p:sp>
        <p:nvSpPr>
          <p:cNvPr id="4" name="Content Placeholder 2"/>
          <p:cNvSpPr txBox="1">
            <a:spLocks/>
          </p:cNvSpPr>
          <p:nvPr/>
        </p:nvSpPr>
        <p:spPr>
          <a:xfrm>
            <a:off x="797313" y="3122340"/>
            <a:ext cx="10515600" cy="947854"/>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None/>
            </a:pPr>
            <a:r>
              <a:rPr lang="en-IN" sz="2200" dirty="0">
                <a:latin typeface="Comic Sans MS" panose="030F0702030302020204" pitchFamily="66" charset="0"/>
              </a:rPr>
              <a:t>The </a:t>
            </a:r>
            <a:r>
              <a:rPr lang="en-US" sz="2200" dirty="0">
                <a:latin typeface="Comic Sans MS" panose="030F0702030302020204" pitchFamily="66" charset="0"/>
              </a:rPr>
              <a:t>study of a disease's ecology (also termed its </a:t>
            </a:r>
            <a:r>
              <a:rPr lang="en-US" sz="2200" dirty="0">
                <a:solidFill>
                  <a:srgbClr val="FF0000"/>
                </a:solidFill>
                <a:latin typeface="Comic Sans MS" panose="030F0702030302020204" pitchFamily="66" charset="0"/>
              </a:rPr>
              <a:t>natural history</a:t>
            </a:r>
            <a:r>
              <a:rPr lang="en-US" sz="2200" dirty="0">
                <a:latin typeface="Comic Sans MS" panose="030F0702030302020204" pitchFamily="66" charset="0"/>
              </a:rPr>
              <a:t>) is frequently a part of epidemiological investigations</a:t>
            </a:r>
            <a:endParaRPr lang="en-IN" sz="2200" dirty="0">
              <a:latin typeface="Comic Sans MS" panose="030F0702030302020204" pitchFamily="66" charset="0"/>
            </a:endParaRPr>
          </a:p>
        </p:txBody>
      </p:sp>
    </p:spTree>
    <p:extLst>
      <p:ext uri="{BB962C8B-B14F-4D97-AF65-F5344CB8AC3E}">
        <p14:creationId xmlns:p14="http://schemas.microsoft.com/office/powerpoint/2010/main" val="173159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005" y="287068"/>
            <a:ext cx="5787483" cy="1073382"/>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IN" dirty="0">
                <a:latin typeface="Comic Sans MS" panose="030F0702030302020204" pitchFamily="66" charset="0"/>
              </a:rPr>
              <a:t>Objectives of ecology</a:t>
            </a:r>
          </a:p>
        </p:txBody>
      </p:sp>
      <p:sp>
        <p:nvSpPr>
          <p:cNvPr id="3" name="Content Placeholder 2"/>
          <p:cNvSpPr>
            <a:spLocks noGrp="1"/>
          </p:cNvSpPr>
          <p:nvPr>
            <p:ph idx="1"/>
          </p:nvPr>
        </p:nvSpPr>
        <p:spPr>
          <a:xfrm>
            <a:off x="793596" y="3902925"/>
            <a:ext cx="10515600" cy="1081669"/>
          </a:xfr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just">
              <a:buNone/>
            </a:pPr>
            <a:endParaRPr lang="en-US" sz="2200" dirty="0">
              <a:solidFill>
                <a:schemeClr val="dk1"/>
              </a:solidFill>
              <a:latin typeface="Comic Sans MS" panose="030F0702030302020204" pitchFamily="66" charset="0"/>
            </a:endParaRPr>
          </a:p>
          <a:p>
            <a:pPr marL="0" indent="0" algn="just">
              <a:buNone/>
            </a:pPr>
            <a:r>
              <a:rPr lang="en-US" sz="2200" dirty="0">
                <a:solidFill>
                  <a:schemeClr val="dk1"/>
                </a:solidFill>
                <a:latin typeface="Comic Sans MS" panose="030F0702030302020204" pitchFamily="66" charset="0"/>
              </a:rPr>
              <a:t>2. The use of knowledge of a disease's ecology to predict </a:t>
            </a:r>
            <a:r>
              <a:rPr lang="en-US" sz="2200" dirty="0">
                <a:solidFill>
                  <a:srgbClr val="FF0000"/>
                </a:solidFill>
                <a:latin typeface="Comic Sans MS" panose="030F0702030302020204" pitchFamily="66" charset="0"/>
              </a:rPr>
              <a:t>when and where </a:t>
            </a:r>
            <a:r>
              <a:rPr lang="en-US" sz="2200" dirty="0">
                <a:solidFill>
                  <a:schemeClr val="dk1"/>
                </a:solidFill>
                <a:latin typeface="Comic Sans MS" panose="030F0702030302020204" pitchFamily="66" charset="0"/>
              </a:rPr>
              <a:t>a disease may occur, to enable the development of suitable control </a:t>
            </a:r>
            <a:r>
              <a:rPr lang="en-IN" sz="2200" dirty="0">
                <a:solidFill>
                  <a:schemeClr val="dk1"/>
                </a:solidFill>
                <a:latin typeface="Comic Sans MS" panose="030F0702030302020204" pitchFamily="66" charset="0"/>
              </a:rPr>
              <a:t>techniques</a:t>
            </a:r>
          </a:p>
        </p:txBody>
      </p:sp>
      <p:sp>
        <p:nvSpPr>
          <p:cNvPr id="4" name="Rectangle 3"/>
          <p:cNvSpPr/>
          <p:nvPr/>
        </p:nvSpPr>
        <p:spPr>
          <a:xfrm>
            <a:off x="793597" y="2051824"/>
            <a:ext cx="10515599" cy="115972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a:solidFill>
                  <a:schemeClr val="dk1"/>
                </a:solidFill>
                <a:latin typeface="Comic Sans MS" panose="030F0702030302020204" pitchFamily="66" charset="0"/>
              </a:rPr>
              <a:t>1. An increase in the understanding of the pathogenesis, maintenance and, for infectious agents, </a:t>
            </a:r>
            <a:r>
              <a:rPr lang="en-IN" sz="2200" dirty="0">
                <a:solidFill>
                  <a:schemeClr val="dk1"/>
                </a:solidFill>
                <a:latin typeface="Comic Sans MS" panose="030F0702030302020204" pitchFamily="66" charset="0"/>
              </a:rPr>
              <a:t>transmission of disease</a:t>
            </a:r>
            <a:endParaRPr lang="en-IN" dirty="0"/>
          </a:p>
        </p:txBody>
      </p:sp>
    </p:spTree>
    <p:extLst>
      <p:ext uri="{BB962C8B-B14F-4D97-AF65-F5344CB8AC3E}">
        <p14:creationId xmlns:p14="http://schemas.microsoft.com/office/powerpoint/2010/main" val="378370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486" y="279448"/>
            <a:ext cx="6380356" cy="66078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sz="4000" dirty="0">
                <a:solidFill>
                  <a:schemeClr val="dk1"/>
                </a:solidFill>
                <a:latin typeface="Comic Sans MS" panose="030F0702030302020204" pitchFamily="66" charset="0"/>
                <a:ea typeface="+mn-ea"/>
                <a:cs typeface="+mn-cs"/>
              </a:rPr>
              <a:t>Basic ecological concepts</a:t>
            </a:r>
          </a:p>
        </p:txBody>
      </p:sp>
      <p:sp>
        <p:nvSpPr>
          <p:cNvPr id="4" name="Rectangle 3"/>
          <p:cNvSpPr/>
          <p:nvPr/>
        </p:nvSpPr>
        <p:spPr>
          <a:xfrm>
            <a:off x="3389882" y="1086215"/>
            <a:ext cx="5676554" cy="40011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en-US" sz="2000" dirty="0">
                <a:latin typeface="Comic Sans MS" panose="030F0702030302020204" pitchFamily="66" charset="0"/>
              </a:rPr>
              <a:t>Factors: Determine the occurrence of disease</a:t>
            </a:r>
            <a:endParaRPr lang="en-IN" sz="2000" dirty="0"/>
          </a:p>
        </p:txBody>
      </p:sp>
      <p:sp>
        <p:nvSpPr>
          <p:cNvPr id="6" name="Rectangle 5"/>
          <p:cNvSpPr/>
          <p:nvPr/>
        </p:nvSpPr>
        <p:spPr>
          <a:xfrm>
            <a:off x="931620" y="1820873"/>
            <a:ext cx="4420964" cy="1231106"/>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000" b="1" dirty="0">
                <a:latin typeface="Comic Sans MS" panose="030F0702030302020204" pitchFamily="66" charset="0"/>
              </a:rPr>
              <a:t>Distribution of animal populations</a:t>
            </a:r>
          </a:p>
          <a:p>
            <a:pPr marL="285750" indent="-285750" algn="just">
              <a:buFont typeface="Wingdings" panose="05000000000000000000" pitchFamily="2" charset="2"/>
              <a:buChar char="ü"/>
            </a:pPr>
            <a:r>
              <a:rPr lang="en-US" dirty="0">
                <a:solidFill>
                  <a:schemeClr val="accent2">
                    <a:lumMod val="75000"/>
                  </a:schemeClr>
                </a:solidFill>
                <a:latin typeface="Comic Sans MS" panose="030F0702030302020204" pitchFamily="66" charset="0"/>
              </a:rPr>
              <a:t>Distribution of suitable food</a:t>
            </a:r>
          </a:p>
          <a:p>
            <a:pPr marL="285750" indent="-285750" algn="just">
              <a:buFont typeface="Wingdings" panose="05000000000000000000" pitchFamily="2" charset="2"/>
              <a:buChar char="ü"/>
            </a:pPr>
            <a:r>
              <a:rPr lang="en-US" dirty="0">
                <a:solidFill>
                  <a:schemeClr val="bg1"/>
                </a:solidFill>
                <a:latin typeface="Comic Sans MS" panose="030F0702030302020204" pitchFamily="66" charset="0"/>
              </a:rPr>
              <a:t>Distribution of suitable food</a:t>
            </a:r>
          </a:p>
          <a:p>
            <a:pPr marL="285750" indent="-285750" algn="just">
              <a:buFont typeface="Wingdings" panose="05000000000000000000" pitchFamily="2" charset="2"/>
              <a:buChar char="ü"/>
            </a:pPr>
            <a:r>
              <a:rPr lang="en-US" dirty="0">
                <a:solidFill>
                  <a:schemeClr val="bg1"/>
                </a:solidFill>
                <a:latin typeface="Comic Sans MS" panose="030F0702030302020204" pitchFamily="66" charset="0"/>
              </a:rPr>
              <a:t>Distribution of suitable food</a:t>
            </a:r>
            <a:endParaRPr lang="en-IN" dirty="0">
              <a:solidFill>
                <a:schemeClr val="bg1"/>
              </a:solidFill>
            </a:endParaRPr>
          </a:p>
        </p:txBody>
      </p:sp>
      <p:sp>
        <p:nvSpPr>
          <p:cNvPr id="7" name="Rectangle 6"/>
          <p:cNvSpPr/>
          <p:nvPr/>
        </p:nvSpPr>
        <p:spPr>
          <a:xfrm>
            <a:off x="6947209" y="1796803"/>
            <a:ext cx="4337157" cy="1231106"/>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000" b="1" dirty="0">
                <a:latin typeface="Comic Sans MS" panose="030F0702030302020204" pitchFamily="66" charset="0"/>
              </a:rPr>
              <a:t>Size of animal populations</a:t>
            </a:r>
          </a:p>
          <a:p>
            <a:pPr marL="285750" indent="-285750" algn="just">
              <a:buFont typeface="Wingdings" panose="05000000000000000000" pitchFamily="2" charset="2"/>
              <a:buChar char="ü"/>
            </a:pPr>
            <a:r>
              <a:rPr lang="en-US" dirty="0">
                <a:solidFill>
                  <a:schemeClr val="accent2">
                    <a:lumMod val="75000"/>
                  </a:schemeClr>
                </a:solidFill>
                <a:latin typeface="Comic Sans MS" panose="030F0702030302020204" pitchFamily="66" charset="0"/>
              </a:rPr>
              <a:t>Availability of food, </a:t>
            </a:r>
          </a:p>
          <a:p>
            <a:pPr marL="285750" indent="-285750" algn="just">
              <a:buFont typeface="Wingdings" panose="05000000000000000000" pitchFamily="2" charset="2"/>
              <a:buChar char="ü"/>
            </a:pPr>
            <a:r>
              <a:rPr lang="en-US" dirty="0">
                <a:solidFill>
                  <a:schemeClr val="accent2">
                    <a:lumMod val="75000"/>
                  </a:schemeClr>
                </a:solidFill>
                <a:latin typeface="Comic Sans MS" panose="030F0702030302020204" pitchFamily="66" charset="0"/>
              </a:rPr>
              <a:t>Availability of mates &amp; the species' </a:t>
            </a:r>
          </a:p>
          <a:p>
            <a:pPr marL="285750" indent="-285750" algn="just">
              <a:buFont typeface="Wingdings" panose="05000000000000000000" pitchFamily="2" charset="2"/>
              <a:buChar char="ü"/>
            </a:pPr>
            <a:r>
              <a:rPr lang="en-US" dirty="0">
                <a:solidFill>
                  <a:schemeClr val="accent2">
                    <a:lumMod val="75000"/>
                  </a:schemeClr>
                </a:solidFill>
                <a:latin typeface="Comic Sans MS" panose="030F0702030302020204" pitchFamily="66" charset="0"/>
              </a:rPr>
              <a:t>Breeding potential</a:t>
            </a:r>
            <a:endParaRPr lang="en-IN" dirty="0">
              <a:solidFill>
                <a:schemeClr val="accent2">
                  <a:lumMod val="75000"/>
                </a:schemeClr>
              </a:solidFill>
              <a:latin typeface="Comic Sans MS" panose="030F0702030302020204" pitchFamily="66" charset="0"/>
            </a:endParaRPr>
          </a:p>
        </p:txBody>
      </p:sp>
      <p:sp>
        <p:nvSpPr>
          <p:cNvPr id="8" name="Left-Right-Up Arrow 7"/>
          <p:cNvSpPr/>
          <p:nvPr/>
        </p:nvSpPr>
        <p:spPr>
          <a:xfrm>
            <a:off x="5352584" y="1390646"/>
            <a:ext cx="1594625" cy="1084925"/>
          </a:xfrm>
          <a:prstGeom prst="leftRigh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a:p>
        </p:txBody>
      </p:sp>
      <p:sp>
        <p:nvSpPr>
          <p:cNvPr id="14" name="Down Arrow 13"/>
          <p:cNvSpPr/>
          <p:nvPr/>
        </p:nvSpPr>
        <p:spPr>
          <a:xfrm>
            <a:off x="1548792" y="3051979"/>
            <a:ext cx="267630" cy="32358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ounded Rectangle 14"/>
          <p:cNvSpPr/>
          <p:nvPr/>
        </p:nvSpPr>
        <p:spPr>
          <a:xfrm>
            <a:off x="1878726" y="3283888"/>
            <a:ext cx="2207942" cy="1192106"/>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Vegetation zone</a:t>
            </a:r>
          </a:p>
          <a:p>
            <a:pPr marL="285750" indent="-285750" algn="just">
              <a:buFont typeface="Wingdings" panose="05000000000000000000" pitchFamily="2" charset="2"/>
              <a:buChar char="§"/>
            </a:pPr>
            <a:r>
              <a:rPr lang="en-US" dirty="0">
                <a:solidFill>
                  <a:srgbClr val="0070C0"/>
                </a:solidFill>
                <a:latin typeface="Comic Sans MS" panose="030F0702030302020204" pitchFamily="66" charset="0"/>
              </a:rPr>
              <a:t>Tundra</a:t>
            </a:r>
          </a:p>
          <a:p>
            <a:pPr marL="285750" indent="-285750" algn="just">
              <a:buFont typeface="Wingdings" panose="05000000000000000000" pitchFamily="2" charset="2"/>
              <a:buChar char="§"/>
            </a:pPr>
            <a:r>
              <a:rPr lang="en-US" dirty="0">
                <a:solidFill>
                  <a:srgbClr val="0070C0"/>
                </a:solidFill>
                <a:latin typeface="Comic Sans MS" panose="030F0702030302020204" pitchFamily="66" charset="0"/>
              </a:rPr>
              <a:t>Savannah</a:t>
            </a:r>
          </a:p>
          <a:p>
            <a:pPr marL="285750" indent="-285750" algn="just">
              <a:buFont typeface="Wingdings" panose="05000000000000000000" pitchFamily="2" charset="2"/>
              <a:buChar char="§"/>
            </a:pPr>
            <a:r>
              <a:rPr lang="en-US" dirty="0">
                <a:solidFill>
                  <a:srgbClr val="0070C0"/>
                </a:solidFill>
                <a:latin typeface="Comic Sans MS" panose="030F0702030302020204" pitchFamily="66" charset="0"/>
              </a:rPr>
              <a:t>Desert</a:t>
            </a:r>
            <a:endParaRPr lang="en-IN" dirty="0">
              <a:solidFill>
                <a:srgbClr val="0070C0"/>
              </a:solidFill>
              <a:latin typeface="Comic Sans MS" panose="030F0702030302020204" pitchFamily="66" charset="0"/>
            </a:endParaRPr>
          </a:p>
        </p:txBody>
      </p:sp>
      <p:sp>
        <p:nvSpPr>
          <p:cNvPr id="16" name="Rounded Rectangle 15"/>
          <p:cNvSpPr/>
          <p:nvPr/>
        </p:nvSpPr>
        <p:spPr>
          <a:xfrm>
            <a:off x="1889394" y="4900388"/>
            <a:ext cx="2207942" cy="804724"/>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Biomes</a:t>
            </a:r>
            <a:endParaRPr lang="en-IN" dirty="0">
              <a:latin typeface="Comic Sans MS" panose="030F0702030302020204" pitchFamily="66" charset="0"/>
            </a:endParaRPr>
          </a:p>
        </p:txBody>
      </p:sp>
      <p:sp>
        <p:nvSpPr>
          <p:cNvPr id="17" name="Rounded Rectangle 16"/>
          <p:cNvSpPr/>
          <p:nvPr/>
        </p:nvSpPr>
        <p:spPr>
          <a:xfrm>
            <a:off x="7911764" y="3081078"/>
            <a:ext cx="2720403" cy="432461"/>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The balance of nature</a:t>
            </a:r>
            <a:endParaRPr lang="en-IN" dirty="0">
              <a:latin typeface="Comic Sans MS" panose="030F0702030302020204" pitchFamily="66" charset="0"/>
            </a:endParaRPr>
          </a:p>
        </p:txBody>
      </p:sp>
      <p:sp>
        <p:nvSpPr>
          <p:cNvPr id="19" name="Down Arrow 18"/>
          <p:cNvSpPr/>
          <p:nvPr/>
        </p:nvSpPr>
        <p:spPr>
          <a:xfrm>
            <a:off x="7527073" y="3015591"/>
            <a:ext cx="384691" cy="37695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b="1" dirty="0">
                <a:solidFill>
                  <a:srgbClr val="FF0000"/>
                </a:solidFill>
              </a:rPr>
              <a:t>Regulation of population size</a:t>
            </a:r>
          </a:p>
        </p:txBody>
      </p:sp>
      <p:sp>
        <p:nvSpPr>
          <p:cNvPr id="20" name="Rounded Rectangle 19"/>
          <p:cNvSpPr/>
          <p:nvPr/>
        </p:nvSpPr>
        <p:spPr>
          <a:xfrm>
            <a:off x="7917140" y="3568518"/>
            <a:ext cx="2715027" cy="528829"/>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Control of population size by competition</a:t>
            </a:r>
            <a:endParaRPr lang="en-IN" dirty="0">
              <a:latin typeface="Comic Sans MS" panose="030F0702030302020204" pitchFamily="66" charset="0"/>
            </a:endParaRPr>
          </a:p>
        </p:txBody>
      </p:sp>
      <p:sp>
        <p:nvSpPr>
          <p:cNvPr id="21" name="Rounded Rectangle 20"/>
          <p:cNvSpPr/>
          <p:nvPr/>
        </p:nvSpPr>
        <p:spPr>
          <a:xfrm>
            <a:off x="7945218" y="4173632"/>
            <a:ext cx="2686949" cy="323668"/>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Dispersal</a:t>
            </a:r>
            <a:endParaRPr lang="en-IN" dirty="0">
              <a:latin typeface="Comic Sans MS" panose="030F0702030302020204" pitchFamily="66" charset="0"/>
            </a:endParaRPr>
          </a:p>
        </p:txBody>
      </p:sp>
      <p:sp>
        <p:nvSpPr>
          <p:cNvPr id="22" name="Rounded Rectangle 21"/>
          <p:cNvSpPr/>
          <p:nvPr/>
        </p:nvSpPr>
        <p:spPr>
          <a:xfrm>
            <a:off x="7928490" y="4558303"/>
            <a:ext cx="2686949" cy="402362"/>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Predation</a:t>
            </a:r>
            <a:endParaRPr lang="en-IN" dirty="0">
              <a:latin typeface="Comic Sans MS" panose="030F0702030302020204" pitchFamily="66" charset="0"/>
            </a:endParaRPr>
          </a:p>
        </p:txBody>
      </p:sp>
      <p:sp>
        <p:nvSpPr>
          <p:cNvPr id="23" name="Rounded Rectangle 22"/>
          <p:cNvSpPr/>
          <p:nvPr/>
        </p:nvSpPr>
        <p:spPr>
          <a:xfrm>
            <a:off x="7928490" y="5067003"/>
            <a:ext cx="2686949" cy="402362"/>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Home range</a:t>
            </a:r>
            <a:endParaRPr lang="en-IN" dirty="0">
              <a:latin typeface="Comic Sans MS" panose="030F0702030302020204" pitchFamily="66" charset="0"/>
            </a:endParaRPr>
          </a:p>
        </p:txBody>
      </p:sp>
      <p:sp>
        <p:nvSpPr>
          <p:cNvPr id="24" name="Rounded Rectangle 23"/>
          <p:cNvSpPr/>
          <p:nvPr/>
        </p:nvSpPr>
        <p:spPr>
          <a:xfrm>
            <a:off x="7933866" y="5540999"/>
            <a:ext cx="2686949" cy="402362"/>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Territoriality</a:t>
            </a:r>
            <a:endParaRPr lang="en-IN" dirty="0">
              <a:latin typeface="Comic Sans MS" panose="030F0702030302020204" pitchFamily="66" charset="0"/>
            </a:endParaRPr>
          </a:p>
        </p:txBody>
      </p:sp>
      <p:sp>
        <p:nvSpPr>
          <p:cNvPr id="25" name="Rounded Rectangle 24"/>
          <p:cNvSpPr/>
          <p:nvPr/>
        </p:nvSpPr>
        <p:spPr>
          <a:xfrm>
            <a:off x="7933866" y="6086629"/>
            <a:ext cx="2686949" cy="402362"/>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latin typeface="Comic Sans MS" panose="030F0702030302020204" pitchFamily="66" charset="0"/>
              </a:rPr>
              <a:t>Social dominance</a:t>
            </a:r>
            <a:endParaRPr lang="en-IN" dirty="0">
              <a:latin typeface="Comic Sans MS" panose="030F0702030302020204" pitchFamily="66" charset="0"/>
            </a:endParaRPr>
          </a:p>
        </p:txBody>
      </p:sp>
      <p:pic>
        <p:nvPicPr>
          <p:cNvPr id="2050" name="Picture 2" descr="Ecology and Evolution of Infectious Diseases | NSF - National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1533" y="3435782"/>
            <a:ext cx="3255540" cy="251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95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850" y="202893"/>
            <a:ext cx="9571703" cy="711507"/>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solidFill>
                  <a:schemeClr val="dk1"/>
                </a:solidFill>
                <a:latin typeface="Comic Sans MS" panose="030F0702030302020204" pitchFamily="66" charset="0"/>
                <a:ea typeface="+mn-ea"/>
                <a:cs typeface="+mn-cs"/>
              </a:rPr>
              <a:t>Factors effecting the disease spread</a:t>
            </a:r>
          </a:p>
        </p:txBody>
      </p:sp>
      <p:sp>
        <p:nvSpPr>
          <p:cNvPr id="3" name="Content Placeholder 2"/>
          <p:cNvSpPr>
            <a:spLocks noGrp="1"/>
          </p:cNvSpPr>
          <p:nvPr>
            <p:ph idx="1"/>
          </p:nvPr>
        </p:nvSpPr>
        <p:spPr>
          <a:xfrm>
            <a:off x="619432" y="1047136"/>
            <a:ext cx="11061290" cy="5545394"/>
          </a:xfrm>
        </p:spPr>
        <p:style>
          <a:lnRef idx="2">
            <a:schemeClr val="accent2"/>
          </a:lnRef>
          <a:fillRef idx="1">
            <a:schemeClr val="lt1"/>
          </a:fillRef>
          <a:effectRef idx="0">
            <a:schemeClr val="accent2"/>
          </a:effectRef>
          <a:fontRef idx="minor">
            <a:schemeClr val="dk1"/>
          </a:fontRef>
        </p:style>
        <p:txBody>
          <a:bodyPr/>
          <a:lstStyle/>
          <a:p>
            <a:pPr marL="514350" indent="-514350">
              <a:buAutoNum type="arabicPeriod"/>
            </a:pPr>
            <a:r>
              <a:rPr lang="en-US" dirty="0">
                <a:latin typeface="Comic Sans MS" pitchFamily="66" charset="0"/>
              </a:rPr>
              <a:t>The distribution of host</a:t>
            </a:r>
          </a:p>
          <a:p>
            <a:pPr marL="514350" indent="-514350">
              <a:buAutoNum type="arabicPeriod"/>
            </a:pPr>
            <a:endParaRPr lang="en-US" dirty="0">
              <a:latin typeface="Comic Sans MS" pitchFamily="66" charset="0"/>
            </a:endParaRPr>
          </a:p>
          <a:p>
            <a:pPr marL="514350" indent="-514350">
              <a:buAutoNum type="arabicPeriod"/>
            </a:pPr>
            <a:r>
              <a:rPr lang="en-US" dirty="0">
                <a:latin typeface="Comic Sans MS" pitchFamily="66" charset="0"/>
              </a:rPr>
              <a:t>Home range: </a:t>
            </a:r>
          </a:p>
          <a:p>
            <a:pPr marL="514350" indent="-514350">
              <a:buNone/>
            </a:pPr>
            <a:r>
              <a:rPr lang="en-US" dirty="0">
                <a:latin typeface="Comic Sans MS" pitchFamily="66" charset="0"/>
              </a:rPr>
              <a:t>     </a:t>
            </a:r>
            <a:r>
              <a:rPr lang="en-US" dirty="0">
                <a:solidFill>
                  <a:srgbClr val="00B0F0"/>
                </a:solidFill>
                <a:latin typeface="Comic Sans MS" pitchFamily="66" charset="0"/>
              </a:rPr>
              <a:t>if home range increase: increase disease</a:t>
            </a:r>
          </a:p>
          <a:p>
            <a:pPr marL="514350" indent="-514350">
              <a:buNone/>
            </a:pPr>
            <a:endParaRPr lang="en-US" dirty="0">
              <a:solidFill>
                <a:srgbClr val="00B0F0"/>
              </a:solidFill>
              <a:latin typeface="Comic Sans MS" pitchFamily="66" charset="0"/>
            </a:endParaRPr>
          </a:p>
          <a:p>
            <a:pPr marL="514350" indent="-514350">
              <a:buNone/>
            </a:pPr>
            <a:r>
              <a:rPr lang="en-US" dirty="0">
                <a:latin typeface="Comic Sans MS" pitchFamily="66" charset="0"/>
              </a:rPr>
              <a:t>3. Other behavioral activities of host:</a:t>
            </a:r>
          </a:p>
          <a:p>
            <a:pPr marL="514350" indent="-514350">
              <a:buNone/>
            </a:pPr>
            <a:r>
              <a:rPr lang="en-US" dirty="0">
                <a:solidFill>
                  <a:srgbClr val="00B0F0"/>
                </a:solidFill>
                <a:latin typeface="Comic Sans MS" pitchFamily="66" charset="0"/>
              </a:rPr>
              <a:t>     ex.  Rabies in foxes in Europe</a:t>
            </a:r>
          </a:p>
          <a:p>
            <a:pPr marL="514350" indent="-514350">
              <a:buNone/>
            </a:pPr>
            <a:r>
              <a:rPr lang="en-US" dirty="0">
                <a:solidFill>
                  <a:srgbClr val="00B0F0"/>
                </a:solidFill>
                <a:latin typeface="Comic Sans MS" pitchFamily="66" charset="0"/>
              </a:rPr>
              <a:t>            Dump rabies: solitary existence</a:t>
            </a:r>
          </a:p>
          <a:p>
            <a:pPr marL="514350" indent="-514350">
              <a:buNone/>
            </a:pPr>
            <a:r>
              <a:rPr lang="en-US" dirty="0">
                <a:solidFill>
                  <a:srgbClr val="00B0F0"/>
                </a:solidFill>
                <a:latin typeface="Comic Sans MS" pitchFamily="66" charset="0"/>
              </a:rPr>
              <a:t>            Furious rabies: approach other animals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309" y="402895"/>
            <a:ext cx="2918832" cy="65898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The Niche</a:t>
            </a:r>
            <a:endParaRPr lang="en-IN" sz="4000" dirty="0">
              <a:latin typeface="Comic Sans MS" panose="030F0702030302020204" pitchFamily="66" charset="0"/>
            </a:endParaRPr>
          </a:p>
        </p:txBody>
      </p:sp>
      <p:sp>
        <p:nvSpPr>
          <p:cNvPr id="3" name="Content Placeholder 2"/>
          <p:cNvSpPr>
            <a:spLocks noGrp="1"/>
          </p:cNvSpPr>
          <p:nvPr>
            <p:ph idx="1"/>
          </p:nvPr>
        </p:nvSpPr>
        <p:spPr>
          <a:xfrm>
            <a:off x="530943" y="1224117"/>
            <a:ext cx="10928554" cy="539791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a:solidFill>
                  <a:schemeClr val="dk1"/>
                </a:solidFill>
                <a:latin typeface="Comic Sans MS" panose="030F0702030302020204" pitchFamily="66" charset="0"/>
              </a:rPr>
              <a:t>Competition: Intra species competition</a:t>
            </a:r>
          </a:p>
          <a:p>
            <a:pPr algn="just">
              <a:buNone/>
            </a:pPr>
            <a:r>
              <a:rPr lang="en-US" sz="2200" dirty="0">
                <a:solidFill>
                  <a:schemeClr val="dk1"/>
                </a:solidFill>
                <a:latin typeface="Comic Sans MS" panose="030F0702030302020204" pitchFamily="66" charset="0"/>
              </a:rPr>
              <a:t>                        Inter species competition</a:t>
            </a:r>
          </a:p>
          <a:p>
            <a:pPr algn="just">
              <a:buFont typeface="Wingdings" pitchFamily="2" charset="2"/>
              <a:buChar char="q"/>
            </a:pPr>
            <a:r>
              <a:rPr lang="en-US" sz="2200" dirty="0">
                <a:solidFill>
                  <a:srgbClr val="0070C0"/>
                </a:solidFill>
                <a:latin typeface="Comic Sans MS" pitchFamily="66" charset="0"/>
              </a:rPr>
              <a:t>Coexistence of two strongly competing species is impossible</a:t>
            </a:r>
            <a:endParaRPr lang="en-IN" sz="2200" dirty="0">
              <a:solidFill>
                <a:srgbClr val="0070C0"/>
              </a:solidFill>
              <a:latin typeface="Comic Sans MS" pitchFamily="66" charset="0"/>
            </a:endParaRPr>
          </a:p>
          <a:p>
            <a:pPr algn="just"/>
            <a:endParaRPr lang="en-US" sz="2200" dirty="0">
              <a:solidFill>
                <a:schemeClr val="dk1"/>
              </a:solidFill>
              <a:latin typeface="Comic Sans MS" panose="030F0702030302020204" pitchFamily="66" charset="0"/>
            </a:endParaRPr>
          </a:p>
          <a:p>
            <a:pPr algn="just"/>
            <a:r>
              <a:rPr lang="en-US" sz="2200" b="1" dirty="0">
                <a:solidFill>
                  <a:srgbClr val="FF0000"/>
                </a:solidFill>
                <a:latin typeface="Comic Sans MS" panose="030F0702030302020204" pitchFamily="66" charset="0"/>
              </a:rPr>
              <a:t>This led to the principle of competitive exclusion: </a:t>
            </a:r>
            <a:r>
              <a:rPr lang="en-US" sz="2200" dirty="0">
                <a:solidFill>
                  <a:schemeClr val="dk1"/>
                </a:solidFill>
                <a:latin typeface="Comic Sans MS" panose="030F0702030302020204" pitchFamily="66" charset="0"/>
              </a:rPr>
              <a:t>that competition will exclude all but one Species from a particular position defined by an animal's feeding habits, physiology, mechanical abilities and behavior. This position is an animal’s niche.</a:t>
            </a:r>
          </a:p>
          <a:p>
            <a:pPr algn="just"/>
            <a:endParaRPr lang="en-US" sz="2200" dirty="0">
              <a:solidFill>
                <a:schemeClr val="dk1"/>
              </a:solidFill>
              <a:latin typeface="Comic Sans MS" panose="030F0702030302020204" pitchFamily="66" charset="0"/>
            </a:endParaRPr>
          </a:p>
          <a:p>
            <a:pPr algn="just"/>
            <a:r>
              <a:rPr lang="en-US" sz="2200" dirty="0">
                <a:solidFill>
                  <a:schemeClr val="dk1"/>
                </a:solidFill>
                <a:latin typeface="Comic Sans MS" panose="030F0702030302020204" pitchFamily="66" charset="0"/>
              </a:rPr>
              <a:t>Competitive exclusion has been used as a </a:t>
            </a:r>
            <a:r>
              <a:rPr lang="en-US" sz="2200" b="1" dirty="0">
                <a:solidFill>
                  <a:schemeClr val="accent6">
                    <a:lumMod val="75000"/>
                  </a:schemeClr>
                </a:solidFill>
                <a:latin typeface="Comic Sans MS" panose="030F0702030302020204" pitchFamily="66" charset="0"/>
              </a:rPr>
              <a:t>means of disease control</a:t>
            </a:r>
          </a:p>
          <a:p>
            <a:pPr algn="just">
              <a:buNone/>
            </a:pPr>
            <a:r>
              <a:rPr lang="en-US" sz="2200" dirty="0">
                <a:solidFill>
                  <a:schemeClr val="accent6">
                    <a:lumMod val="75000"/>
                  </a:schemeClr>
                </a:solidFill>
                <a:latin typeface="Comic Sans MS" panose="030F0702030302020204" pitchFamily="66" charset="0"/>
              </a:rPr>
              <a:t>   (Ex. The snail </a:t>
            </a:r>
            <a:r>
              <a:rPr lang="en-US" sz="2200" i="1" dirty="0" err="1">
                <a:solidFill>
                  <a:schemeClr val="accent6">
                    <a:lumMod val="75000"/>
                  </a:schemeClr>
                </a:solidFill>
                <a:latin typeface="Comic Sans MS" panose="030F0702030302020204" pitchFamily="66" charset="0"/>
              </a:rPr>
              <a:t>Biompholaria</a:t>
            </a:r>
            <a:r>
              <a:rPr lang="en-US" sz="2200" i="1" dirty="0">
                <a:solidFill>
                  <a:schemeClr val="accent6">
                    <a:lumMod val="75000"/>
                  </a:schemeClr>
                </a:solidFill>
                <a:latin typeface="Comic Sans MS" panose="030F0702030302020204" pitchFamily="66" charset="0"/>
              </a:rPr>
              <a:t> </a:t>
            </a:r>
            <a:r>
              <a:rPr lang="en-US" sz="2200" i="1" dirty="0" err="1">
                <a:solidFill>
                  <a:schemeClr val="accent6">
                    <a:lumMod val="75000"/>
                  </a:schemeClr>
                </a:solidFill>
                <a:latin typeface="Comic Sans MS" panose="030F0702030302020204" pitchFamily="66" charset="0"/>
              </a:rPr>
              <a:t>glabrata</a:t>
            </a:r>
            <a:r>
              <a:rPr lang="en-US" sz="2200" i="1" dirty="0">
                <a:solidFill>
                  <a:schemeClr val="accent6">
                    <a:lumMod val="75000"/>
                  </a:schemeClr>
                </a:solidFill>
                <a:latin typeface="Comic Sans MS" panose="030F0702030302020204" pitchFamily="66" charset="0"/>
              </a:rPr>
              <a:t> (</a:t>
            </a:r>
            <a:r>
              <a:rPr lang="en-US" sz="2200" dirty="0">
                <a:solidFill>
                  <a:schemeClr val="accent6">
                    <a:lumMod val="75000"/>
                  </a:schemeClr>
                </a:solidFill>
                <a:latin typeface="Comic Sans MS" panose="030F0702030302020204" pitchFamily="66" charset="0"/>
              </a:rPr>
              <a:t>I/H of </a:t>
            </a:r>
            <a:r>
              <a:rPr lang="en-US" sz="2200" dirty="0" err="1">
                <a:solidFill>
                  <a:schemeClr val="accent6">
                    <a:lumMod val="75000"/>
                  </a:schemeClr>
                </a:solidFill>
                <a:latin typeface="Comic Sans MS" panose="030F0702030302020204" pitchFamily="66" charset="0"/>
              </a:rPr>
              <a:t>Schistosomiasis</a:t>
            </a:r>
            <a:r>
              <a:rPr lang="en-US" sz="2200" dirty="0">
                <a:solidFill>
                  <a:schemeClr val="accent6">
                    <a:lumMod val="75000"/>
                  </a:schemeClr>
                </a:solidFill>
                <a:latin typeface="Comic Sans MS" panose="030F0702030302020204" pitchFamily="66" charset="0"/>
              </a:rPr>
              <a:t>)</a:t>
            </a:r>
          </a:p>
          <a:p>
            <a:pPr algn="just">
              <a:buNone/>
            </a:pPr>
            <a:r>
              <a:rPr lang="en-US" sz="2200" i="1" dirty="0">
                <a:solidFill>
                  <a:schemeClr val="accent6">
                    <a:lumMod val="75000"/>
                  </a:schemeClr>
                </a:solidFill>
                <a:latin typeface="Comic Sans MS" panose="030F0702030302020204" pitchFamily="66" charset="0"/>
              </a:rPr>
              <a:t>        Marisa </a:t>
            </a:r>
            <a:r>
              <a:rPr lang="en-US" sz="2200" i="1" dirty="0" err="1">
                <a:solidFill>
                  <a:schemeClr val="accent6">
                    <a:lumMod val="75000"/>
                  </a:schemeClr>
                </a:solidFill>
                <a:latin typeface="Comic Sans MS" panose="030F0702030302020204" pitchFamily="66" charset="0"/>
              </a:rPr>
              <a:t>cornuarietis</a:t>
            </a:r>
            <a:r>
              <a:rPr lang="en-US" sz="2200" i="1" dirty="0">
                <a:solidFill>
                  <a:schemeClr val="accent6">
                    <a:lumMod val="75000"/>
                  </a:schemeClr>
                </a:solidFill>
                <a:latin typeface="Comic Sans MS" panose="030F0702030302020204" pitchFamily="66" charset="0"/>
              </a:rPr>
              <a:t> </a:t>
            </a:r>
            <a:r>
              <a:rPr lang="en-US" sz="2200" dirty="0">
                <a:solidFill>
                  <a:schemeClr val="accent6">
                    <a:lumMod val="75000"/>
                  </a:schemeClr>
                </a:solidFill>
                <a:latin typeface="Comic Sans MS" panose="030F0702030302020204" pitchFamily="66" charset="0"/>
              </a:rPr>
              <a:t>(more competitive snail)</a:t>
            </a:r>
          </a:p>
        </p:txBody>
      </p:sp>
      <p:sp>
        <p:nvSpPr>
          <p:cNvPr id="4" name="Oval 3">
            <a:extLst>
              <a:ext uri="{FF2B5EF4-FFF2-40B4-BE49-F238E27FC236}">
                <a16:creationId xmlns:a16="http://schemas.microsoft.com/office/drawing/2014/main" id="{AA51F24E-BD78-45DB-8D90-2C768733AAC4}"/>
              </a:ext>
            </a:extLst>
          </p:cNvPr>
          <p:cNvSpPr/>
          <p:nvPr/>
        </p:nvSpPr>
        <p:spPr>
          <a:xfrm>
            <a:off x="7941365" y="5516217"/>
            <a:ext cx="2743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One Species one Niche</a:t>
            </a:r>
          </a:p>
        </p:txBody>
      </p:sp>
    </p:spTree>
    <p:extLst>
      <p:ext uri="{BB962C8B-B14F-4D97-AF65-F5344CB8AC3E}">
        <p14:creationId xmlns:p14="http://schemas.microsoft.com/office/powerpoint/2010/main" val="164075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8" y="1091380"/>
            <a:ext cx="10931013" cy="4952847"/>
          </a:xfrm>
        </p:spPr>
        <p:style>
          <a:lnRef idx="2">
            <a:schemeClr val="accent2"/>
          </a:lnRef>
          <a:fillRef idx="1">
            <a:schemeClr val="lt1"/>
          </a:fillRef>
          <a:effectRef idx="0">
            <a:schemeClr val="accent2"/>
          </a:effectRef>
          <a:fontRef idx="minor">
            <a:schemeClr val="dk1"/>
          </a:fontRef>
        </p:style>
        <p:txBody>
          <a:bodyPr/>
          <a:lstStyle/>
          <a:p>
            <a:r>
              <a:rPr lang="en-US" b="1" dirty="0">
                <a:latin typeface="Comic Sans MS" pitchFamily="66" charset="0"/>
              </a:rPr>
              <a:t>Example of niche related diseases: </a:t>
            </a:r>
          </a:p>
          <a:p>
            <a:endParaRPr lang="en-US" b="1" dirty="0">
              <a:latin typeface="Comic Sans MS" pitchFamily="66" charset="0"/>
            </a:endParaRPr>
          </a:p>
          <a:p>
            <a:pPr marL="514350" indent="-514350">
              <a:buAutoNum type="arabicPeriod"/>
            </a:pPr>
            <a:r>
              <a:rPr lang="en-US" sz="2400" dirty="0">
                <a:solidFill>
                  <a:schemeClr val="accent2">
                    <a:lumMod val="50000"/>
                  </a:schemeClr>
                </a:solidFill>
                <a:latin typeface="Comic Sans MS" pitchFamily="66" charset="0"/>
              </a:rPr>
              <a:t>Louse infestation: </a:t>
            </a:r>
            <a:r>
              <a:rPr lang="en-US" sz="2400" dirty="0">
                <a:solidFill>
                  <a:schemeClr val="tx1"/>
                </a:solidFill>
                <a:latin typeface="Comic Sans MS" pitchFamily="66" charset="0"/>
              </a:rPr>
              <a:t>Host specific so avoid competition</a:t>
            </a:r>
          </a:p>
          <a:p>
            <a:pPr marL="514350" indent="-514350">
              <a:buAutoNum type="arabicPeriod"/>
            </a:pPr>
            <a:endParaRPr lang="en-US" sz="2400" dirty="0">
              <a:solidFill>
                <a:schemeClr val="accent2">
                  <a:lumMod val="50000"/>
                </a:schemeClr>
              </a:solidFill>
              <a:latin typeface="Comic Sans MS" pitchFamily="66" charset="0"/>
            </a:endParaRPr>
          </a:p>
          <a:p>
            <a:pPr marL="514350" indent="-514350">
              <a:buAutoNum type="arabicPeriod"/>
            </a:pPr>
            <a:r>
              <a:rPr lang="en-US" sz="2400" dirty="0">
                <a:solidFill>
                  <a:schemeClr val="accent2">
                    <a:lumMod val="50000"/>
                  </a:schemeClr>
                </a:solidFill>
                <a:latin typeface="Comic Sans MS" pitchFamily="66" charset="0"/>
              </a:rPr>
              <a:t>Intracellular parasitism: Occupy niche in cell </a:t>
            </a:r>
          </a:p>
          <a:p>
            <a:pPr marL="514350" indent="-514350">
              <a:buNone/>
            </a:pPr>
            <a:r>
              <a:rPr lang="en-US" sz="2400" dirty="0">
                <a:solidFill>
                  <a:schemeClr val="accent2">
                    <a:lumMod val="50000"/>
                  </a:schemeClr>
                </a:solidFill>
                <a:latin typeface="Comic Sans MS" pitchFamily="66" charset="0"/>
              </a:rPr>
              <a:t>    </a:t>
            </a:r>
            <a:r>
              <a:rPr lang="en-US" sz="2200" dirty="0">
                <a:solidFill>
                  <a:srgbClr val="7030A0"/>
                </a:solidFill>
                <a:latin typeface="Comic Sans MS" pitchFamily="66" charset="0"/>
              </a:rPr>
              <a:t>All viruses</a:t>
            </a:r>
          </a:p>
          <a:p>
            <a:pPr marL="514350" indent="-514350">
              <a:buNone/>
            </a:pPr>
            <a:r>
              <a:rPr lang="en-US" sz="2200" dirty="0">
                <a:solidFill>
                  <a:srgbClr val="7030A0"/>
                </a:solidFill>
                <a:latin typeface="Comic Sans MS" pitchFamily="66" charset="0"/>
              </a:rPr>
              <a:t>    Some bacteria (</a:t>
            </a:r>
            <a:r>
              <a:rPr lang="en-US" sz="2200" i="1" dirty="0">
                <a:solidFill>
                  <a:srgbClr val="7030A0"/>
                </a:solidFill>
                <a:latin typeface="Comic Sans MS" pitchFamily="66" charset="0"/>
              </a:rPr>
              <a:t>Mycobacterium, </a:t>
            </a:r>
            <a:r>
              <a:rPr lang="en-US" sz="2200" i="1" dirty="0" err="1">
                <a:solidFill>
                  <a:srgbClr val="7030A0"/>
                </a:solidFill>
                <a:latin typeface="Comic Sans MS" pitchFamily="66" charset="0"/>
              </a:rPr>
              <a:t>Rickettsiae</a:t>
            </a:r>
            <a:r>
              <a:rPr lang="en-US" sz="2200" i="1" dirty="0">
                <a:solidFill>
                  <a:srgbClr val="7030A0"/>
                </a:solidFill>
                <a:latin typeface="Comic Sans MS" pitchFamily="66" charset="0"/>
              </a:rPr>
              <a:t>, </a:t>
            </a:r>
            <a:r>
              <a:rPr lang="en-US" sz="2200" i="1" dirty="0" err="1">
                <a:solidFill>
                  <a:srgbClr val="7030A0"/>
                </a:solidFill>
                <a:latin typeface="Comic Sans MS" pitchFamily="66" charset="0"/>
              </a:rPr>
              <a:t>Brucella</a:t>
            </a:r>
            <a:r>
              <a:rPr lang="en-US" sz="2200" i="1" dirty="0">
                <a:solidFill>
                  <a:srgbClr val="7030A0"/>
                </a:solidFill>
                <a:latin typeface="Comic Sans MS" pitchFamily="66" charset="0"/>
              </a:rPr>
              <a:t> </a:t>
            </a:r>
            <a:r>
              <a:rPr lang="en-US" sz="2200" dirty="0">
                <a:solidFill>
                  <a:srgbClr val="7030A0"/>
                </a:solidFill>
                <a:latin typeface="Comic Sans MS" pitchFamily="66" charset="0"/>
              </a:rPr>
              <a:t>spp.)</a:t>
            </a:r>
          </a:p>
          <a:p>
            <a:pPr marL="514350" indent="-514350">
              <a:buNone/>
            </a:pPr>
            <a:r>
              <a:rPr lang="en-US" sz="2200" dirty="0">
                <a:solidFill>
                  <a:srgbClr val="7030A0"/>
                </a:solidFill>
                <a:latin typeface="Comic Sans MS" pitchFamily="66" charset="0"/>
              </a:rPr>
              <a:t>    Some protozoa (</a:t>
            </a:r>
            <a:r>
              <a:rPr lang="en-US" sz="2200" dirty="0" err="1">
                <a:solidFill>
                  <a:srgbClr val="7030A0"/>
                </a:solidFill>
                <a:latin typeface="Comic Sans MS" pitchFamily="66" charset="0"/>
              </a:rPr>
              <a:t>Babesia</a:t>
            </a:r>
            <a:r>
              <a:rPr lang="en-US" sz="2200" dirty="0">
                <a:solidFill>
                  <a:srgbClr val="7030A0"/>
                </a:solidFill>
                <a:latin typeface="Comic Sans MS" pitchFamily="66" charset="0"/>
              </a:rPr>
              <a:t> spp.)</a:t>
            </a:r>
          </a:p>
        </p:txBody>
      </p:sp>
      <p:sp>
        <p:nvSpPr>
          <p:cNvPr id="4" name="Title 1"/>
          <p:cNvSpPr>
            <a:spLocks noGrp="1"/>
          </p:cNvSpPr>
          <p:nvPr>
            <p:ph type="title"/>
          </p:nvPr>
        </p:nvSpPr>
        <p:spPr>
          <a:xfrm>
            <a:off x="4827309" y="402895"/>
            <a:ext cx="2918832" cy="65898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The Niche</a:t>
            </a:r>
            <a:endParaRPr lang="en-IN" sz="4000" dirty="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219" y="1091380"/>
            <a:ext cx="11034252" cy="5338917"/>
          </a:xfrm>
        </p:spPr>
        <p:style>
          <a:lnRef idx="2">
            <a:schemeClr val="accent2"/>
          </a:lnRef>
          <a:fillRef idx="1">
            <a:schemeClr val="lt1"/>
          </a:fillRef>
          <a:effectRef idx="0">
            <a:schemeClr val="accent2"/>
          </a:effectRef>
          <a:fontRef idx="minor">
            <a:schemeClr val="dk1"/>
          </a:fontRef>
        </p:style>
        <p:txBody>
          <a:bodyPr>
            <a:normAutofit/>
          </a:bodyPr>
          <a:lstStyle/>
          <a:p>
            <a:pPr algn="just"/>
            <a:endParaRPr lang="en-US" sz="2400" dirty="0">
              <a:solidFill>
                <a:schemeClr val="tx1"/>
              </a:solidFill>
              <a:latin typeface="Comic Sans MS" pitchFamily="66" charset="0"/>
            </a:endParaRPr>
          </a:p>
          <a:p>
            <a:pPr algn="just">
              <a:buNone/>
            </a:pPr>
            <a:r>
              <a:rPr lang="en-US" sz="2400" dirty="0">
                <a:solidFill>
                  <a:srgbClr val="FF0000"/>
                </a:solidFill>
                <a:latin typeface="Comic Sans MS" pitchFamily="66" charset="0"/>
              </a:rPr>
              <a:t>One type of respiratory adenovirus prevents infection with other types, even though the latter are common in surrounding community</a:t>
            </a:r>
          </a:p>
          <a:p>
            <a:pPr algn="just">
              <a:buNone/>
            </a:pPr>
            <a:endParaRPr lang="en-US" sz="2400" dirty="0">
              <a:solidFill>
                <a:schemeClr val="tx1"/>
              </a:solidFill>
              <a:latin typeface="Comic Sans MS" pitchFamily="66" charset="0"/>
            </a:endParaRPr>
          </a:p>
          <a:p>
            <a:pPr marL="457200" indent="-457200" algn="just">
              <a:buAutoNum type="arabicPeriod"/>
            </a:pPr>
            <a:r>
              <a:rPr lang="en-US" sz="2400" dirty="0">
                <a:solidFill>
                  <a:schemeClr val="tx1"/>
                </a:solidFill>
                <a:latin typeface="Comic Sans MS" pitchFamily="66" charset="0"/>
              </a:rPr>
              <a:t>Can effect the time of occurrence of disease:                                  </a:t>
            </a:r>
          </a:p>
          <a:p>
            <a:pPr marL="457200" indent="-457200" algn="just">
              <a:buNone/>
            </a:pPr>
            <a:r>
              <a:rPr lang="en-US" sz="2400" dirty="0">
                <a:solidFill>
                  <a:schemeClr val="tx1"/>
                </a:solidFill>
                <a:latin typeface="Comic Sans MS" pitchFamily="66" charset="0"/>
              </a:rPr>
              <a:t>     </a:t>
            </a:r>
            <a:r>
              <a:rPr lang="en-US" sz="2200" dirty="0">
                <a:solidFill>
                  <a:schemeClr val="accent4">
                    <a:lumMod val="75000"/>
                  </a:schemeClr>
                </a:solidFill>
                <a:latin typeface="Comic Sans MS" pitchFamily="66" charset="0"/>
              </a:rPr>
              <a:t>Ex. altering age specific incidence rate (Human respiratory infections)</a:t>
            </a:r>
          </a:p>
          <a:p>
            <a:pPr marL="457200" indent="-457200" algn="just">
              <a:buAutoNum type="arabicPeriod"/>
            </a:pPr>
            <a:endParaRPr lang="en-US" sz="2400" dirty="0">
              <a:solidFill>
                <a:srgbClr val="002060"/>
              </a:solidFill>
              <a:latin typeface="Comic Sans MS" pitchFamily="66" charset="0"/>
            </a:endParaRPr>
          </a:p>
          <a:p>
            <a:pPr marL="457200" indent="-457200" algn="just">
              <a:buNone/>
            </a:pPr>
            <a:r>
              <a:rPr lang="en-US" sz="2400" dirty="0">
                <a:solidFill>
                  <a:schemeClr val="tx1"/>
                </a:solidFill>
                <a:latin typeface="Comic Sans MS" pitchFamily="66" charset="0"/>
              </a:rPr>
              <a:t>2.  Alters the rate of natural immunization: </a:t>
            </a:r>
          </a:p>
          <a:p>
            <a:pPr marL="457200" indent="-457200" algn="just">
              <a:buNone/>
            </a:pPr>
            <a:r>
              <a:rPr lang="en-US" sz="2200" dirty="0">
                <a:solidFill>
                  <a:schemeClr val="accent4">
                    <a:lumMod val="75000"/>
                  </a:schemeClr>
                </a:solidFill>
                <a:latin typeface="Comic Sans MS" pitchFamily="66" charset="0"/>
              </a:rPr>
              <a:t>      Ex. Interference by other </a:t>
            </a:r>
            <a:r>
              <a:rPr lang="en-US" sz="2200" dirty="0" err="1">
                <a:solidFill>
                  <a:schemeClr val="accent4">
                    <a:lumMod val="75000"/>
                  </a:schemeClr>
                </a:solidFill>
                <a:latin typeface="Comic Sans MS" pitchFamily="66" charset="0"/>
              </a:rPr>
              <a:t>enterovirus</a:t>
            </a:r>
            <a:r>
              <a:rPr lang="en-US" sz="2200" dirty="0">
                <a:solidFill>
                  <a:schemeClr val="accent4">
                    <a:lumMod val="75000"/>
                  </a:schemeClr>
                </a:solidFill>
                <a:latin typeface="Comic Sans MS" pitchFamily="66" charset="0"/>
              </a:rPr>
              <a:t> delays natural poliovirus immunization in man</a:t>
            </a:r>
          </a:p>
        </p:txBody>
      </p:sp>
      <p:sp>
        <p:nvSpPr>
          <p:cNvPr id="4" name="Title 1"/>
          <p:cNvSpPr>
            <a:spLocks noGrp="1"/>
          </p:cNvSpPr>
          <p:nvPr>
            <p:ph type="title"/>
          </p:nvPr>
        </p:nvSpPr>
        <p:spPr>
          <a:xfrm>
            <a:off x="1814052" y="196418"/>
            <a:ext cx="7595419" cy="65898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000" dirty="0">
                <a:latin typeface="Comic Sans MS" panose="030F0702030302020204" pitchFamily="66" charset="0"/>
              </a:rPr>
              <a:t>Epidemiological interference </a:t>
            </a:r>
            <a:endParaRPr lang="en-IN" sz="4000" dirty="0">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TotalTime>
  <Words>1217</Words>
  <Application>Microsoft Office PowerPoint</Application>
  <PresentationFormat>Widescreen</PresentationFormat>
  <Paragraphs>203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Algerian</vt:lpstr>
      <vt:lpstr>Arial</vt:lpstr>
      <vt:lpstr>Berlin Sans FB Demi</vt:lpstr>
      <vt:lpstr>Calibri</vt:lpstr>
      <vt:lpstr>Calibri Light</vt:lpstr>
      <vt:lpstr>Comic Sans MS</vt:lpstr>
      <vt:lpstr>Times New Roman</vt:lpstr>
      <vt:lpstr>Wingdings</vt:lpstr>
      <vt:lpstr>1_Office Theme</vt:lpstr>
      <vt:lpstr>Ecology of diseases</vt:lpstr>
      <vt:lpstr>Ecology of diseases</vt:lpstr>
      <vt:lpstr>What is ecology??</vt:lpstr>
      <vt:lpstr>Objectives of ecology</vt:lpstr>
      <vt:lpstr>Basic ecological concepts</vt:lpstr>
      <vt:lpstr>Factors effecting the disease spread</vt:lpstr>
      <vt:lpstr>The Niche</vt:lpstr>
      <vt:lpstr>The Niche</vt:lpstr>
      <vt:lpstr>Epidemiological interference </vt:lpstr>
      <vt:lpstr>The relationships between the different types of plant and animals </vt:lpstr>
      <vt:lpstr>The relationships between the different types of plant and animals </vt:lpstr>
      <vt:lpstr>Ecosystem</vt:lpstr>
      <vt:lpstr>Ecosystem</vt:lpstr>
      <vt:lpstr>Ecosystem</vt:lpstr>
      <vt:lpstr>Ecosystem</vt:lpstr>
      <vt:lpstr>Ecosystem</vt:lpstr>
      <vt:lpstr>Ecosystem</vt:lpstr>
      <vt:lpstr>Landscape epidemiology</vt:lpstr>
      <vt:lpstr>Landscape epidemiology</vt:lpstr>
      <vt:lpstr>Landscape epidemiology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tackle the crisis of antibiotic resistance</dc:title>
  <dc:creator>Dr Anjay</dc:creator>
  <cp:lastModifiedBy>drbhoomika1986@gmail.com</cp:lastModifiedBy>
  <cp:revision>96</cp:revision>
  <dcterms:created xsi:type="dcterms:W3CDTF">2021-10-24T17:01:24Z</dcterms:created>
  <dcterms:modified xsi:type="dcterms:W3CDTF">2025-04-30T04:39:00Z</dcterms:modified>
</cp:coreProperties>
</file>