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3" r:id="rId2"/>
    <p:sldId id="296" r:id="rId3"/>
    <p:sldId id="324" r:id="rId4"/>
    <p:sldId id="325" r:id="rId5"/>
    <p:sldId id="326" r:id="rId6"/>
    <p:sldId id="327" r:id="rId7"/>
    <p:sldId id="328" r:id="rId8"/>
    <p:sldId id="297" r:id="rId9"/>
  </p:sldIdLst>
  <p:sldSz cx="12190413" cy="6859588"/>
  <p:notesSz cx="6858000" cy="9144000"/>
  <p:embeddedFontLst>
    <p:embeddedFont>
      <p:font typeface="Noto Sans" panose="020B060402020202020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  <p:embeddedFont>
      <p:font typeface="굴림체" panose="020B0604020202020204" charset="-127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맑은 고딕" panose="020B0503020000020004" pitchFamily="34" charset="-127"/>
      <p:regular r:id="rId27"/>
      <p:bold r:id="rId28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8"/>
    <a:srgbClr val="672F0D"/>
    <a:srgbClr val="AB4D97"/>
    <a:srgbClr val="D78DA1"/>
    <a:srgbClr val="59797F"/>
    <a:srgbClr val="DB4A11"/>
    <a:srgbClr val="863382"/>
    <a:srgbClr val="37F5FF"/>
    <a:srgbClr val="0B9EA6"/>
    <a:srgbClr val="D16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792" autoAdjust="0"/>
  </p:normalViewPr>
  <p:slideViewPr>
    <p:cSldViewPr>
      <p:cViewPr varScale="1">
        <p:scale>
          <a:sx n="111" d="100"/>
          <a:sy n="111" d="100"/>
        </p:scale>
        <p:origin x="636" y="9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407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624518" y="1981743"/>
            <a:ext cx="6527430" cy="19459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72F0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1624518" y="4063008"/>
            <a:ext cx="4254664" cy="7349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61442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672F0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672F0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970666" y="2872780"/>
            <a:ext cx="5647646" cy="1172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72F0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1414686" y="4077866"/>
            <a:ext cx="6192688" cy="2460388"/>
          </a:xfrm>
          <a:noFill/>
          <a:ln>
            <a:noFill/>
          </a:ln>
        </p:spPr>
        <p:txBody>
          <a:bodyPr/>
          <a:lstStyle/>
          <a:p>
            <a:r>
              <a:rPr lang="en-IN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Jay Prakash Gupta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Associate Professor &amp; Head, 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Animal Genetics &amp; Breeding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Bihar Veterinary College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Bihar Animal Sciences University (BASU)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Patna – 800014 (Bihar) </a:t>
            </a: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990695" y="2709714"/>
            <a:ext cx="5904656" cy="936104"/>
          </a:xfrm>
          <a:noFill/>
          <a:effectLst/>
        </p:spPr>
        <p:txBody>
          <a:bodyPr/>
          <a:lstStyle/>
          <a:p>
            <a:pPr algn="l"/>
            <a:r>
              <a:rPr lang="en-US" altLang="ko-KR" b="1" dirty="0">
                <a:solidFill>
                  <a:srgbClr val="002060"/>
                </a:solidFill>
                <a:effectLst/>
              </a:rPr>
              <a:t>Mating Systems - I</a:t>
            </a:r>
            <a:endParaRPr lang="ko-KR" altLang="en-US" b="1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630710" y="3933850"/>
            <a:ext cx="4624627" cy="0"/>
          </a:xfrm>
          <a:prstGeom prst="line">
            <a:avLst/>
          </a:prstGeom>
          <a:ln cmpd="dbl">
            <a:solidFill>
              <a:srgbClr val="672F0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089" y="126162"/>
            <a:ext cx="1140460" cy="115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" y="56258"/>
            <a:ext cx="1222916" cy="122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19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9474" y="1686206"/>
            <a:ext cx="11949091" cy="482453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sz="2800" dirty="0"/>
              <a:t>Mating System </a:t>
            </a:r>
            <a:r>
              <a:rPr lang="en-US" sz="2800" dirty="0"/>
              <a:t>can be defined as a set of rules for making mating decisions</a:t>
            </a:r>
            <a:endParaRPr lang="ko-KR" alt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F13368-9FBB-B32F-52AA-94FC5CB1426D}"/>
              </a:ext>
            </a:extLst>
          </p:cNvPr>
          <p:cNvGrpSpPr/>
          <p:nvPr/>
        </p:nvGrpSpPr>
        <p:grpSpPr>
          <a:xfrm>
            <a:off x="529840" y="2133650"/>
            <a:ext cx="11102309" cy="3310915"/>
            <a:chOff x="1054646" y="2133650"/>
            <a:chExt cx="10577503" cy="27644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DFA5374-9CE4-E2B7-D645-7BFA51745CFA}"/>
                </a:ext>
              </a:extLst>
            </p:cNvPr>
            <p:cNvSpPr/>
            <p:nvPr/>
          </p:nvSpPr>
          <p:spPr>
            <a:xfrm>
              <a:off x="1054646" y="2559033"/>
              <a:ext cx="2736304" cy="130280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FFFF00"/>
                  </a:solidFill>
                </a:rPr>
                <a:t>Animal Breeder</a:t>
              </a:r>
              <a:endParaRPr lang="en-IN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3E87933-038B-59DD-263E-B806B740A29A}"/>
                </a:ext>
              </a:extLst>
            </p:cNvPr>
            <p:cNvSpPr/>
            <p:nvPr/>
          </p:nvSpPr>
          <p:spPr>
            <a:xfrm rot="20999884">
              <a:off x="3803667" y="2567009"/>
              <a:ext cx="1944216" cy="501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9D213306-5E39-D150-3349-E2798548FBC8}"/>
                </a:ext>
              </a:extLst>
            </p:cNvPr>
            <p:cNvSpPr/>
            <p:nvPr/>
          </p:nvSpPr>
          <p:spPr>
            <a:xfrm rot="875537">
              <a:off x="3330214" y="3820544"/>
              <a:ext cx="2346632" cy="501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1AF296-74E3-6209-2A1B-B884EE74D5D9}"/>
                </a:ext>
              </a:extLst>
            </p:cNvPr>
            <p:cNvSpPr/>
            <p:nvPr/>
          </p:nvSpPr>
          <p:spPr>
            <a:xfrm>
              <a:off x="5879182" y="2133650"/>
              <a:ext cx="2448272" cy="798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Selection Decision</a:t>
              </a:r>
              <a:endParaRPr lang="en-IN" sz="2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6BA72E-8B80-F862-6113-C3016B89766F}"/>
                </a:ext>
              </a:extLst>
            </p:cNvPr>
            <p:cNvSpPr/>
            <p:nvPr/>
          </p:nvSpPr>
          <p:spPr>
            <a:xfrm>
              <a:off x="5879182" y="4099322"/>
              <a:ext cx="2448272" cy="798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Mating Decision</a:t>
              </a:r>
              <a:endParaRPr lang="en-IN" sz="2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0B2C5-3CC7-1E6D-295D-2532E6510682}"/>
                </a:ext>
              </a:extLst>
            </p:cNvPr>
            <p:cNvSpPr txBox="1"/>
            <p:nvPr/>
          </p:nvSpPr>
          <p:spPr>
            <a:xfrm>
              <a:off x="8378711" y="2143534"/>
              <a:ext cx="3253438" cy="69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b="1" dirty="0"/>
                <a:t>Which </a:t>
              </a:r>
              <a:r>
                <a:rPr lang="en-US" sz="1600" b="1" dirty="0" err="1"/>
                <a:t>indiv</a:t>
              </a:r>
              <a:r>
                <a:rPr lang="en-US" sz="1600" b="1" dirty="0"/>
                <a:t>. to become parent?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b="1" dirty="0"/>
                <a:t>How many progeny </a:t>
              </a:r>
              <a:r>
                <a:rPr lang="en-IN" sz="1600" b="1" dirty="0"/>
                <a:t>they</a:t>
              </a:r>
              <a:r>
                <a:rPr lang="en-US" sz="1600" b="1" dirty="0"/>
                <a:t> produce?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b="1" dirty="0"/>
                <a:t>How long be the parents utilized?</a:t>
              </a:r>
              <a:endParaRPr lang="en-IN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C2ECB-487D-84D8-6D5C-2DB66524D7F0}"/>
                </a:ext>
              </a:extLst>
            </p:cNvPr>
            <p:cNvSpPr txBox="1"/>
            <p:nvPr/>
          </p:nvSpPr>
          <p:spPr>
            <a:xfrm>
              <a:off x="8327454" y="4396526"/>
              <a:ext cx="30685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which ♂s to breed to which ♀s</a:t>
              </a:r>
              <a:endParaRPr lang="en-IN" sz="1600" b="1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AF43-C48D-03BA-7247-54B8D9DA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Mating System Classification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47F3-BF4A-23DB-960B-12B3E743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002060"/>
                </a:solidFill>
              </a:rPr>
              <a:t>Two bases:</a:t>
            </a:r>
          </a:p>
          <a:p>
            <a:endParaRPr lang="en-US" sz="2400" b="1" i="0" dirty="0">
              <a:solidFill>
                <a:srgbClr val="002060"/>
              </a:solidFill>
            </a:endParaRPr>
          </a:p>
          <a:p>
            <a:endParaRPr lang="en-US" sz="2400" b="1" i="0" dirty="0">
              <a:solidFill>
                <a:srgbClr val="00206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6AE2FD-5F42-6C2E-23F0-7CD4D01BFB1A}"/>
              </a:ext>
            </a:extLst>
          </p:cNvPr>
          <p:cNvGrpSpPr/>
          <p:nvPr/>
        </p:nvGrpSpPr>
        <p:grpSpPr>
          <a:xfrm>
            <a:off x="964836" y="1341562"/>
            <a:ext cx="11035028" cy="4068452"/>
            <a:chOff x="1342678" y="1341562"/>
            <a:chExt cx="10657185" cy="4068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1A9DCB-85D6-9796-08E4-212BA5448880}"/>
                </a:ext>
              </a:extLst>
            </p:cNvPr>
            <p:cNvSpPr/>
            <p:nvPr/>
          </p:nvSpPr>
          <p:spPr>
            <a:xfrm>
              <a:off x="2566814" y="1341562"/>
              <a:ext cx="3888432" cy="86409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/>
                <a:t>Animal Performance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FF2189-6D77-4BD4-A026-63CB2D95F05A}"/>
                </a:ext>
              </a:extLst>
            </p:cNvPr>
            <p:cNvSpPr/>
            <p:nvPr/>
          </p:nvSpPr>
          <p:spPr>
            <a:xfrm>
              <a:off x="7319343" y="1341562"/>
              <a:ext cx="4608512" cy="86409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/>
                <a:t>Pedigree Relationship</a:t>
              </a: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22874764-9A8E-A555-5413-6BCF84F0F9D5}"/>
                </a:ext>
              </a:extLst>
            </p:cNvPr>
            <p:cNvSpPr/>
            <p:nvPr/>
          </p:nvSpPr>
          <p:spPr>
            <a:xfrm rot="1817018">
              <a:off x="2733636" y="2066980"/>
              <a:ext cx="216024" cy="720080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FC0BCEB6-97B1-F5BE-6D38-CFEB4FBD726E}"/>
                </a:ext>
              </a:extLst>
            </p:cNvPr>
            <p:cNvSpPr/>
            <p:nvPr/>
          </p:nvSpPr>
          <p:spPr>
            <a:xfrm rot="187025">
              <a:off x="4275587" y="2227926"/>
              <a:ext cx="216024" cy="720080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11B06090-6237-727B-88AD-EBC239B26E26}"/>
                </a:ext>
              </a:extLst>
            </p:cNvPr>
            <p:cNvSpPr/>
            <p:nvPr/>
          </p:nvSpPr>
          <p:spPr>
            <a:xfrm rot="19984467">
              <a:off x="5919352" y="2143561"/>
              <a:ext cx="216024" cy="720080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50FA22-3DC9-06EB-0721-ECCFCB8BEB71}"/>
                </a:ext>
              </a:extLst>
            </p:cNvPr>
            <p:cNvSpPr/>
            <p:nvPr/>
          </p:nvSpPr>
          <p:spPr>
            <a:xfrm>
              <a:off x="1342678" y="2810795"/>
              <a:ext cx="1617347" cy="6662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Random </a:t>
              </a:r>
            </a:p>
            <a:p>
              <a:pPr algn="ctr"/>
              <a:r>
                <a:rPr lang="en-US" b="1" dirty="0"/>
                <a:t>Mating</a:t>
              </a:r>
              <a:endParaRPr lang="en-IN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86F157-35A9-E5F8-A23E-27FB7B814EE0}"/>
                </a:ext>
              </a:extLst>
            </p:cNvPr>
            <p:cNvSpPr/>
            <p:nvPr/>
          </p:nvSpPr>
          <p:spPr>
            <a:xfrm>
              <a:off x="3286893" y="3051528"/>
              <a:ext cx="2232249" cy="6662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Positive Assortative </a:t>
              </a:r>
            </a:p>
            <a:p>
              <a:pPr algn="ctr"/>
              <a:r>
                <a:rPr lang="en-US" b="1" dirty="0"/>
                <a:t>Mating</a:t>
              </a:r>
              <a:endParaRPr lang="en-IN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28C7AB-D056-971D-38C4-F42A3E0BD684}"/>
                </a:ext>
              </a:extLst>
            </p:cNvPr>
            <p:cNvSpPr/>
            <p:nvPr/>
          </p:nvSpPr>
          <p:spPr>
            <a:xfrm>
              <a:off x="5768023" y="3017539"/>
              <a:ext cx="2343407" cy="6662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Negative Assortative </a:t>
              </a:r>
            </a:p>
            <a:p>
              <a:pPr algn="ctr"/>
              <a:r>
                <a:rPr lang="en-US" b="1" dirty="0"/>
                <a:t>Mating</a:t>
              </a:r>
              <a:endParaRPr lang="en-IN" b="1" dirty="0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11A1EDA5-44D5-A7B5-B763-987D92CDE10C}"/>
                </a:ext>
              </a:extLst>
            </p:cNvPr>
            <p:cNvSpPr/>
            <p:nvPr/>
          </p:nvSpPr>
          <p:spPr>
            <a:xfrm>
              <a:off x="9767614" y="2222585"/>
              <a:ext cx="216024" cy="2215321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5415A3-F4A6-D886-94F5-62686F02D132}"/>
                </a:ext>
              </a:extLst>
            </p:cNvPr>
            <p:cNvCxnSpPr>
              <a:cxnSpLocks/>
            </p:cNvCxnSpPr>
            <p:nvPr/>
          </p:nvCxnSpPr>
          <p:spPr>
            <a:xfrm>
              <a:off x="7895406" y="4509914"/>
              <a:ext cx="3685487" cy="0"/>
            </a:xfrm>
            <a:prstGeom prst="line">
              <a:avLst/>
            </a:prstGeom>
            <a:ln w="920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5FD4F4-DF7E-1016-5905-DDC55F2AA1BA}"/>
                </a:ext>
              </a:extLst>
            </p:cNvPr>
            <p:cNvSpPr/>
            <p:nvPr/>
          </p:nvSpPr>
          <p:spPr>
            <a:xfrm>
              <a:off x="6599262" y="4707712"/>
              <a:ext cx="2232249" cy="6662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Inbreeding</a:t>
              </a:r>
              <a:endParaRPr lang="en-IN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685B87-4131-962D-2D1D-DAC602543FE6}"/>
                </a:ext>
              </a:extLst>
            </p:cNvPr>
            <p:cNvSpPr/>
            <p:nvPr/>
          </p:nvSpPr>
          <p:spPr>
            <a:xfrm>
              <a:off x="9767614" y="4743716"/>
              <a:ext cx="2232249" cy="6662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Outbreeding</a:t>
              </a:r>
              <a:endParaRPr lang="en-IN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6D3BD8-807B-D8E0-FDBA-F198AFF9A8C1}"/>
              </a:ext>
            </a:extLst>
          </p:cNvPr>
          <p:cNvSpPr txBox="1"/>
          <p:nvPr/>
        </p:nvSpPr>
        <p:spPr>
          <a:xfrm>
            <a:off x="269171" y="4448663"/>
            <a:ext cx="6094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First strategy is for making individual </a:t>
            </a:r>
            <a:r>
              <a:rPr lang="en-US" sz="2400" dirty="0" err="1"/>
              <a:t>matings</a:t>
            </a:r>
            <a:r>
              <a:rPr lang="en-US" sz="2400" dirty="0"/>
              <a:t>—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mating of specific sires to specific dams</a:t>
            </a:r>
            <a:r>
              <a:rPr lang="en-US" sz="2400" dirty="0"/>
              <a:t>. </a:t>
            </a:r>
          </a:p>
          <a:p>
            <a:r>
              <a:rPr lang="en-US" sz="2400" dirty="0"/>
              <a:t>We will begin with a strategy that is, in a sense, no strategy at all. It is random mating.</a:t>
            </a:r>
            <a:endParaRPr lang="en-I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A0B8F9-4CAE-7380-23C0-2E1719742D4D}"/>
              </a:ext>
            </a:extLst>
          </p:cNvPr>
          <p:cNvSpPr txBox="1"/>
          <p:nvPr/>
        </p:nvSpPr>
        <p:spPr>
          <a:xfrm>
            <a:off x="10070353" y="5679423"/>
            <a:ext cx="1986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Wright (1921) </a:t>
            </a:r>
          </a:p>
        </p:txBody>
      </p:sp>
    </p:spTree>
    <p:extLst>
      <p:ext uri="{BB962C8B-B14F-4D97-AF65-F5344CB8AC3E}">
        <p14:creationId xmlns:p14="http://schemas.microsoft.com/office/powerpoint/2010/main" val="356691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B5F9-1EAA-25D8-6F22-B06AC27D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Mating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0855-92E7-F505-A515-1985BA6A0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942" y="1378156"/>
            <a:ext cx="11219092" cy="482453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CA0B9-C69E-2036-6FBA-4B3B536F0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5" t="9271"/>
          <a:stretch/>
        </p:blipFill>
        <p:spPr>
          <a:xfrm>
            <a:off x="673576" y="1510690"/>
            <a:ext cx="2861077" cy="148705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2BEED9B-311B-102A-FEB5-3FB3594C7D5C}"/>
              </a:ext>
            </a:extLst>
          </p:cNvPr>
          <p:cNvSpPr/>
          <p:nvPr/>
        </p:nvSpPr>
        <p:spPr>
          <a:xfrm>
            <a:off x="3534653" y="1773610"/>
            <a:ext cx="191248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8C44E-DA82-09AF-37B3-4BD31BCC9044}"/>
              </a:ext>
            </a:extLst>
          </p:cNvPr>
          <p:cNvSpPr/>
          <p:nvPr/>
        </p:nvSpPr>
        <p:spPr>
          <a:xfrm>
            <a:off x="5528765" y="1701602"/>
            <a:ext cx="3222184" cy="5725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Random Number Table</a:t>
            </a:r>
            <a:endParaRPr lang="en-IN" sz="22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AC95CF6-2B9C-52E9-7B1F-69E683B4B7AA}"/>
              </a:ext>
            </a:extLst>
          </p:cNvPr>
          <p:cNvSpPr/>
          <p:nvPr/>
        </p:nvSpPr>
        <p:spPr>
          <a:xfrm>
            <a:off x="3534652" y="2536359"/>
            <a:ext cx="191248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6B5B22-C759-DA66-24CF-D9D88500E262}"/>
              </a:ext>
            </a:extLst>
          </p:cNvPr>
          <p:cNvSpPr/>
          <p:nvPr/>
        </p:nvSpPr>
        <p:spPr>
          <a:xfrm>
            <a:off x="5532674" y="2415017"/>
            <a:ext cx="277944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Gate - Cutting</a:t>
            </a:r>
            <a:endParaRPr lang="en-IN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08A8A-5184-8596-0D90-020B520EEE2F}"/>
              </a:ext>
            </a:extLst>
          </p:cNvPr>
          <p:cNvSpPr txBox="1"/>
          <p:nvPr/>
        </p:nvSpPr>
        <p:spPr>
          <a:xfrm>
            <a:off x="796004" y="3126378"/>
            <a:ext cx="5299202" cy="523220"/>
          </a:xfrm>
          <a:prstGeom prst="rect">
            <a:avLst/>
          </a:prstGeom>
          <a:solidFill>
            <a:srgbClr val="672F0D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Random mating ≠ Random selection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BA6FD-C892-FBC4-3FDE-89435553A3A4}"/>
              </a:ext>
            </a:extLst>
          </p:cNvPr>
          <p:cNvSpPr txBox="1"/>
          <p:nvPr/>
        </p:nvSpPr>
        <p:spPr>
          <a:xfrm>
            <a:off x="673576" y="3790424"/>
            <a:ext cx="10750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Random mating can be either a lazy way to breed animals or a deliberate, carefully chosen technique.</a:t>
            </a:r>
            <a:endParaRPr lang="en-IN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CC4F1-2DE0-6AEB-B1EC-C68FD6E290D8}"/>
              </a:ext>
            </a:extLst>
          </p:cNvPr>
          <p:cNvSpPr txBox="1"/>
          <p:nvPr/>
        </p:nvSpPr>
        <p:spPr>
          <a:xfrm>
            <a:off x="673576" y="4231749"/>
            <a:ext cx="8589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Random mating is easy.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Requires no performance records or genetic predictions,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random mating is popular in commercial breeding programs where performance information is unavailable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2A696-FA24-33F0-8E29-07CC73011E20}"/>
              </a:ext>
            </a:extLst>
          </p:cNvPr>
          <p:cNvSpPr txBox="1"/>
          <p:nvPr/>
        </p:nvSpPr>
        <p:spPr>
          <a:xfrm>
            <a:off x="4065814" y="5510474"/>
            <a:ext cx="7223499" cy="1015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Random mating relinquishes less control than we think, and the “mistakes” that result from random mating are often balanced by “pleasant surprises.”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4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B5F9-1EAA-25D8-6F22-B06AC27D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Assortative Mating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0855-92E7-F505-A515-1985BA6A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BEED9B-311B-102A-FEB5-3FB3594C7D5C}"/>
              </a:ext>
            </a:extLst>
          </p:cNvPr>
          <p:cNvSpPr/>
          <p:nvPr/>
        </p:nvSpPr>
        <p:spPr>
          <a:xfrm>
            <a:off x="3534653" y="1773610"/>
            <a:ext cx="191248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8C44E-DA82-09AF-37B3-4BD31BCC9044}"/>
              </a:ext>
            </a:extLst>
          </p:cNvPr>
          <p:cNvSpPr/>
          <p:nvPr/>
        </p:nvSpPr>
        <p:spPr>
          <a:xfrm>
            <a:off x="5528764" y="1701602"/>
            <a:ext cx="5159289" cy="6494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Positive and Negative Assortative mating</a:t>
            </a:r>
            <a:endParaRPr lang="en-IN" sz="22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AC95CF6-2B9C-52E9-7B1F-69E683B4B7AA}"/>
              </a:ext>
            </a:extLst>
          </p:cNvPr>
          <p:cNvSpPr/>
          <p:nvPr/>
        </p:nvSpPr>
        <p:spPr>
          <a:xfrm>
            <a:off x="3534652" y="2536359"/>
            <a:ext cx="191248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6B5B22-C759-DA66-24CF-D9D88500E262}"/>
              </a:ext>
            </a:extLst>
          </p:cNvPr>
          <p:cNvSpPr/>
          <p:nvPr/>
        </p:nvSpPr>
        <p:spPr>
          <a:xfrm>
            <a:off x="5528763" y="2415017"/>
            <a:ext cx="5633849" cy="6494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“Similar” means  similar performance in a trait</a:t>
            </a:r>
            <a:endParaRPr lang="en-IN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08A8A-5184-8596-0D90-020B520EEE2F}"/>
              </a:ext>
            </a:extLst>
          </p:cNvPr>
          <p:cNvSpPr txBox="1"/>
          <p:nvPr/>
        </p:nvSpPr>
        <p:spPr>
          <a:xfrm>
            <a:off x="734485" y="3536922"/>
            <a:ext cx="4064577" cy="523220"/>
          </a:xfrm>
          <a:prstGeom prst="rect">
            <a:avLst/>
          </a:prstGeom>
          <a:solidFill>
            <a:srgbClr val="672F0D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Positive Assortative Mating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BA6FD-C892-FBC4-3FDE-89435553A3A4}"/>
              </a:ext>
            </a:extLst>
          </p:cNvPr>
          <p:cNvSpPr txBox="1"/>
          <p:nvPr/>
        </p:nvSpPr>
        <p:spPr>
          <a:xfrm>
            <a:off x="641672" y="3158294"/>
            <a:ext cx="10750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Assortative mating Requires performance records, genetic predictions, or some other mating criterion</a:t>
            </a:r>
            <a:endParaRPr lang="en-IN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CC4F1-2DE0-6AEB-B1EC-C68FD6E290D8}"/>
              </a:ext>
            </a:extLst>
          </p:cNvPr>
          <p:cNvSpPr txBox="1"/>
          <p:nvPr/>
        </p:nvSpPr>
        <p:spPr>
          <a:xfrm>
            <a:off x="700866" y="4127349"/>
            <a:ext cx="49622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/>
              <a:t>Mating the biggest to the biggest, the smallest to the smallest, the fastest to the fastest, and so 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/>
              <a:t>Tends to create more genetic and </a:t>
            </a:r>
            <a:r>
              <a:rPr lang="en-US" b="1" dirty="0" err="1"/>
              <a:t>phenotypi</a:t>
            </a:r>
            <a:r>
              <a:rPr lang="en-US" b="1" dirty="0"/>
              <a:t>-c variation  in the offspring generation than would be found in a comparable randomly mated population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88496-384B-4724-8F8A-A3E91314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00" y="1060195"/>
            <a:ext cx="2331102" cy="1975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976D22-5411-6D9A-CC63-6A125479D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46" y="3558404"/>
            <a:ext cx="5456393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B5F9-1EAA-25D8-6F22-B06AC27D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Assortative Mating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0855-92E7-F505-A515-1985BA6A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8C44E-DA82-09AF-37B3-4BD31BCC9044}"/>
              </a:ext>
            </a:extLst>
          </p:cNvPr>
          <p:cNvSpPr/>
          <p:nvPr/>
        </p:nvSpPr>
        <p:spPr>
          <a:xfrm>
            <a:off x="689350" y="1384922"/>
            <a:ext cx="107025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/>
              <a:t>Mating the highest to the highest and the lowest to the lowest, tends to spread the distribution away from the center and toward the extremes.</a:t>
            </a:r>
            <a:endParaRPr lang="en-IN" sz="2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CC4F1-2DE0-6AEB-B1EC-C68FD6E290D8}"/>
              </a:ext>
            </a:extLst>
          </p:cNvPr>
          <p:cNvSpPr txBox="1"/>
          <p:nvPr/>
        </p:nvSpPr>
        <p:spPr>
          <a:xfrm>
            <a:off x="554477" y="2285713"/>
            <a:ext cx="77526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usually valuable to breeders, so the increased phenotypic variation caused by positive assortative mating is normally considered 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drawback of the strategy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increased genetic variation can be beneficial from a selection standpoint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assortative mating therefore represents a </a:t>
            </a:r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way of speeding genetic change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increasing genetic variation.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breeders uses positive assortative mating to produce 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extreme individuals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Mating to produce extremes makes sense if the breeding goal is to change the mean performance of a population.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976D22-5411-6D9A-CC63-6A125479D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099" y="2073579"/>
            <a:ext cx="3862887" cy="15002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81C5AD-FF2D-9B82-340D-33AA43A40162}"/>
              </a:ext>
            </a:extLst>
          </p:cNvPr>
          <p:cNvSpPr/>
          <p:nvPr/>
        </p:nvSpPr>
        <p:spPr>
          <a:xfrm>
            <a:off x="8399462" y="3785944"/>
            <a:ext cx="3770524" cy="2624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 intermediate level of performance is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 and uniformity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that optimum is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important, positive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asso-rtative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mating is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inappr-opriate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3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B5F9-1EAA-25D8-6F22-B06AC27D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Assortative Mating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0855-92E7-F505-A515-1985BA6A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8C44E-DA82-09AF-37B3-4BD31BCC9044}"/>
              </a:ext>
            </a:extLst>
          </p:cNvPr>
          <p:cNvSpPr/>
          <p:nvPr/>
        </p:nvSpPr>
        <p:spPr>
          <a:xfrm>
            <a:off x="689350" y="1384921"/>
            <a:ext cx="10806456" cy="688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/>
              <a:t>Mating the biggest to the smallest, the smallest to the biggest, the fastest to the slowest, and so on.</a:t>
            </a:r>
            <a:endParaRPr lang="en-IN" sz="2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CC4F1-2DE0-6AEB-B1EC-C68FD6E290D8}"/>
              </a:ext>
            </a:extLst>
          </p:cNvPr>
          <p:cNvSpPr txBox="1"/>
          <p:nvPr/>
        </p:nvSpPr>
        <p:spPr>
          <a:xfrm>
            <a:off x="609519" y="2285713"/>
            <a:ext cx="7697579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Tends to decrease variation.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Mating extremes in one direction to animals that are extreme in the opposite direction tends to produce more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types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highlight>
                  <a:srgbClr val="FFD24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 extreme offspring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genetic variation decreases response to selection.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our goal is to increase phenotypic uniformity about some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interm-ediate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optimum, this mating strategy can be beneficial.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4BE58-DBD0-4F75-18F2-7E33ED4C9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53" y="2042130"/>
            <a:ext cx="3875717" cy="174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47C7F-4E4A-434D-0FDE-464B408F1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1" y="4829286"/>
            <a:ext cx="2448272" cy="145477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369A47E-5245-A9E7-A95A-C1DA26A9BF3B}"/>
              </a:ext>
            </a:extLst>
          </p:cNvPr>
          <p:cNvSpPr/>
          <p:nvPr/>
        </p:nvSpPr>
        <p:spPr>
          <a:xfrm>
            <a:off x="3021823" y="5082854"/>
            <a:ext cx="3927857" cy="9530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Breeding for complementarity</a:t>
            </a:r>
            <a:endParaRPr lang="en-IN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3D463-05BF-3DC7-A848-B6148607B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34" y="4583190"/>
            <a:ext cx="2448272" cy="19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7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2350790" y="2781722"/>
            <a:ext cx="3024336" cy="0"/>
          </a:xfrm>
          <a:prstGeom prst="line">
            <a:avLst/>
          </a:prstGeom>
          <a:ln cmpd="dbl">
            <a:solidFill>
              <a:srgbClr val="672F0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486694" y="1726113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8" name="Google Shape;1041;p37"/>
          <p:cNvSpPr txBox="1">
            <a:spLocks/>
          </p:cNvSpPr>
          <p:nvPr/>
        </p:nvSpPr>
        <p:spPr>
          <a:xfrm>
            <a:off x="1486694" y="2925738"/>
            <a:ext cx="6593700" cy="1804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3600" b="1" smtClean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en-US" smtClean="0"/>
              <a:t>You can find me at: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en-US" smtClean="0"/>
              <a:t>@JP_AAtrey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mtClean="0"/>
              <a:t>jp.prakash01@gmail.com</a:t>
            </a:r>
            <a:endParaRPr lang="en-US" dirty="0"/>
          </a:p>
        </p:txBody>
      </p:sp>
      <p:pic>
        <p:nvPicPr>
          <p:cNvPr id="9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797320" y="4327674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343103" y="4327674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23612</TotalTime>
  <Words>548</Words>
  <Application>Microsoft Office PowerPoint</Application>
  <PresentationFormat>Custom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Noto Sans</vt:lpstr>
      <vt:lpstr>Arial</vt:lpstr>
      <vt:lpstr>Nunito</vt:lpstr>
      <vt:lpstr>Times New Roman</vt:lpstr>
      <vt:lpstr>굴림체</vt:lpstr>
      <vt:lpstr>Calibri Light</vt:lpstr>
      <vt:lpstr>Calibri</vt:lpstr>
      <vt:lpstr>Wingdings</vt:lpstr>
      <vt:lpstr>맑은 고딕</vt:lpstr>
      <vt:lpstr>Office 테마</vt:lpstr>
      <vt:lpstr>Mating Systems - I</vt:lpstr>
      <vt:lpstr>Introduction</vt:lpstr>
      <vt:lpstr>Mating System Classification</vt:lpstr>
      <vt:lpstr>Random Mating</vt:lpstr>
      <vt:lpstr>Assortative Mating</vt:lpstr>
      <vt:lpstr>Positive Assortative Mating</vt:lpstr>
      <vt:lpstr>Negative Assortative Mating</vt:lpstr>
      <vt:lpstr>Thanks!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Jay Prakash Gupta</cp:lastModifiedBy>
  <cp:revision>9</cp:revision>
  <dcterms:created xsi:type="dcterms:W3CDTF">2010-02-01T08:03:16Z</dcterms:created>
  <dcterms:modified xsi:type="dcterms:W3CDTF">2025-05-23T05:07:04Z</dcterms:modified>
  <cp:category>www.slidemembers.com</cp:category>
</cp:coreProperties>
</file>